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534" r:id="rId3"/>
    <p:sldId id="479" r:id="rId4"/>
    <p:sldId id="476" r:id="rId5"/>
    <p:sldId id="484" r:id="rId6"/>
    <p:sldId id="347" r:id="rId7"/>
    <p:sldId id="478" r:id="rId8"/>
    <p:sldId id="482" r:id="rId9"/>
    <p:sldId id="535" r:id="rId10"/>
    <p:sldId id="481" r:id="rId11"/>
    <p:sldId id="480" r:id="rId12"/>
    <p:sldId id="539" r:id="rId13"/>
    <p:sldId id="540" r:id="rId14"/>
    <p:sldId id="541" r:id="rId15"/>
    <p:sldId id="543" r:id="rId16"/>
    <p:sldId id="544" r:id="rId17"/>
    <p:sldId id="545" r:id="rId18"/>
    <p:sldId id="546" r:id="rId19"/>
    <p:sldId id="548" r:id="rId20"/>
    <p:sldId id="719" r:id="rId21"/>
    <p:sldId id="483" r:id="rId22"/>
    <p:sldId id="349" r:id="rId23"/>
    <p:sldId id="402" r:id="rId24"/>
    <p:sldId id="453" r:id="rId25"/>
    <p:sldId id="454" r:id="rId26"/>
    <p:sldId id="455" r:id="rId27"/>
    <p:sldId id="456" r:id="rId28"/>
    <p:sldId id="464" r:id="rId29"/>
    <p:sldId id="415" r:id="rId30"/>
    <p:sldId id="461" r:id="rId31"/>
    <p:sldId id="465" r:id="rId32"/>
    <p:sldId id="462" r:id="rId33"/>
    <p:sldId id="450" r:id="rId34"/>
    <p:sldId id="348" r:id="rId35"/>
    <p:sldId id="430" r:id="rId36"/>
    <p:sldId id="27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F726F-246E-4953-8E01-9E72C1F590CD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530DE0-BD49-41E8-AAEF-4AF7E9DDB71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Перед началом или по окончании рабочего времени </a:t>
          </a:r>
        </a:p>
        <a:p>
          <a:pPr>
            <a:lnSpc>
              <a:spcPct val="100000"/>
            </a:lnSpc>
          </a:pPr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подготовке и приведении в порядок рабочего места, орудий производства, 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средств индивидуальной защиты и других действий</a:t>
          </a:r>
        </a:p>
      </dgm:t>
    </dgm:pt>
    <dgm:pt modelId="{49A0F24D-AEF3-4F75-B934-E493B0ADE5C7}" type="parTrans" cxnId="{71A24DDD-17E4-43B9-BF59-3CBFE8A522DC}">
      <dgm:prSet/>
      <dgm:spPr/>
      <dgm:t>
        <a:bodyPr/>
        <a:lstStyle/>
        <a:p>
          <a:endParaRPr lang="ru-RU"/>
        </a:p>
      </dgm:t>
    </dgm:pt>
    <dgm:pt modelId="{EA9A9FBB-D4CC-4ADD-84D3-79E50923D013}" type="sibTrans" cxnId="{71A24DDD-17E4-43B9-BF59-3CBFE8A522DC}">
      <dgm:prSet/>
      <dgm:spPr/>
      <dgm:t>
        <a:bodyPr/>
        <a:lstStyle/>
        <a:p>
          <a:endParaRPr lang="ru-RU"/>
        </a:p>
      </dgm:t>
    </dgm:pt>
    <dgm:pt modelId="{4836EB9C-831B-46B2-B81A-1198B7F6DB2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течение рабочего времени на рабочем месте, </a:t>
          </a:r>
          <a:r>
            <a:rPr lang="ru-RU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по пути следования работника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деятельность которого связана с передвижением между объектами обслуживания, в том числе по заданию работодателя, а также во время командировки при исполнении трудовых обязанностей</a:t>
          </a:r>
        </a:p>
      </dgm:t>
    </dgm:pt>
    <dgm:pt modelId="{B00F201D-7D61-460A-B9A6-07A47DC289BE}" type="parTrans" cxnId="{F75BB0E3-89E5-467E-9197-0C24767989DA}">
      <dgm:prSet/>
      <dgm:spPr/>
      <dgm:t>
        <a:bodyPr/>
        <a:lstStyle/>
        <a:p>
          <a:endParaRPr lang="ru-RU"/>
        </a:p>
      </dgm:t>
    </dgm:pt>
    <dgm:pt modelId="{2914C702-9641-4874-AB0F-94C224AB87A9}" type="sibTrans" cxnId="{F75BB0E3-89E5-467E-9197-0C24767989DA}">
      <dgm:prSet/>
      <dgm:spPr/>
      <dgm:t>
        <a:bodyPr/>
        <a:lstStyle/>
        <a:p>
          <a:endParaRPr lang="ru-RU"/>
        </a:p>
      </dgm:t>
    </dgm:pt>
    <dgm:pt modelId="{13668932-07BC-4CC3-AE46-6C077CB87E2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</a:t>
          </a:r>
          <a:r>
            <a:rPr lang="ru-RU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личном транспортном средстве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наличии письменного согласия работодателя на право использования его в служебных целях</a:t>
          </a:r>
        </a:p>
      </dgm:t>
    </dgm:pt>
    <dgm:pt modelId="{CB422EB2-BB1E-4962-B256-A2D9DA989F4F}" type="parTrans" cxnId="{17977022-9F62-4DD6-8553-715592948982}">
      <dgm:prSet/>
      <dgm:spPr/>
      <dgm:t>
        <a:bodyPr/>
        <a:lstStyle/>
        <a:p>
          <a:endParaRPr lang="ru-RU"/>
        </a:p>
      </dgm:t>
    </dgm:pt>
    <dgm:pt modelId="{F038444B-0516-4865-9ED2-FF2D2DD08AD3}" type="sibTrans" cxnId="{17977022-9F62-4DD6-8553-715592948982}">
      <dgm:prSet/>
      <dgm:spPr/>
      <dgm:t>
        <a:bodyPr/>
        <a:lstStyle/>
        <a:p>
          <a:endParaRPr lang="ru-RU"/>
        </a:p>
      </dgm:t>
    </dgm:pt>
    <dgm:pt modelId="{6770DDA2-7297-4AE4-AC29-C60156B5D6A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совершении действий </a:t>
          </a:r>
          <a:r>
            <a:rPr lang="ru-RU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по собственной инициативе 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интересах работодателя или принимающей стороны</a:t>
          </a:r>
        </a:p>
      </dgm:t>
    </dgm:pt>
    <dgm:pt modelId="{4E08D806-C120-4B64-8E21-96563FCDCD61}" type="parTrans" cxnId="{86273F48-3647-4EF1-B996-2F9A3C7A57F7}">
      <dgm:prSet/>
      <dgm:spPr/>
      <dgm:t>
        <a:bodyPr/>
        <a:lstStyle/>
        <a:p>
          <a:endParaRPr lang="ru-RU"/>
        </a:p>
      </dgm:t>
    </dgm:pt>
    <dgm:pt modelId="{434D59DC-B517-48CB-A660-0D09FF2DB700}" type="sibTrans" cxnId="{86273F48-3647-4EF1-B996-2F9A3C7A57F7}">
      <dgm:prSet/>
      <dgm:spPr/>
      <dgm:t>
        <a:bodyPr/>
        <a:lstStyle/>
        <a:p>
          <a:endParaRPr lang="ru-RU"/>
        </a:p>
      </dgm:t>
    </dgm:pt>
    <dgm:pt modelId="{9F832F28-0554-44B1-B91A-734F09A5DB3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следовании к месту выполнения работы или с работы </a:t>
          </a:r>
          <a:r>
            <a:rPr lang="ru-RU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на транспортном средстве</a:t>
          </a:r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предоставленном работодателем или принимающей стороной</a:t>
          </a:r>
        </a:p>
      </dgm:t>
    </dgm:pt>
    <dgm:pt modelId="{1AB06942-452D-4C5E-A8CA-C2752A5CB5F2}" type="parTrans" cxnId="{EBB6872F-F0D9-49E0-BD96-048E0A93F21D}">
      <dgm:prSet/>
      <dgm:spPr/>
      <dgm:t>
        <a:bodyPr/>
        <a:lstStyle/>
        <a:p>
          <a:endParaRPr lang="ru-RU"/>
        </a:p>
      </dgm:t>
    </dgm:pt>
    <dgm:pt modelId="{1411D81B-4AA2-4F86-90EF-67131AA071D3}" type="sibTrans" cxnId="{EBB6872F-F0D9-49E0-BD96-048E0A93F21D}">
      <dgm:prSet/>
      <dgm:spPr/>
      <dgm:t>
        <a:bodyPr/>
        <a:lstStyle/>
        <a:p>
          <a:endParaRPr lang="ru-RU"/>
        </a:p>
      </dgm:t>
    </dgm:pt>
    <dgm:pt modelId="{DB58EF54-1D8A-40B4-859C-F9DAD169AB9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пути следования работающих </a:t>
          </a:r>
          <a:r>
            <a:rPr lang="ru-RU" sz="13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вахтовым методом</a:t>
          </a:r>
          <a:r>
            <a: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 места сбора (проживания в период вахты)  на работу или обратно на транспортном средстве, предоставленном работодателем</a:t>
          </a:r>
        </a:p>
      </dgm:t>
    </dgm:pt>
    <dgm:pt modelId="{2C1B8DD9-486C-48B6-B658-34757B4C147A}" type="parTrans" cxnId="{AF967040-DD12-4746-A81F-43033AAFE937}">
      <dgm:prSet/>
      <dgm:spPr/>
      <dgm:t>
        <a:bodyPr/>
        <a:lstStyle/>
        <a:p>
          <a:endParaRPr lang="ru-RU"/>
        </a:p>
      </dgm:t>
    </dgm:pt>
    <dgm:pt modelId="{00451EDB-776E-4EFE-AFB9-5165A67717B8}" type="sibTrans" cxnId="{AF967040-DD12-4746-A81F-43033AAFE937}">
      <dgm:prSet/>
      <dgm:spPr/>
      <dgm:t>
        <a:bodyPr/>
        <a:lstStyle/>
        <a:p>
          <a:endParaRPr lang="ru-RU"/>
        </a:p>
      </dgm:t>
    </dgm:pt>
    <dgm:pt modelId="{B47AB757-997E-4B6C-BF26-56B0D25BD9AA}" type="pres">
      <dgm:prSet presAssocID="{014F726F-246E-4953-8E01-9E72C1F590C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20B84C-3A92-4D56-8F27-C36D1B248F60}" type="pres">
      <dgm:prSet presAssocID="{19530DE0-BD49-41E8-AAEF-4AF7E9DDB71E}" presName="vertOne" presStyleCnt="0"/>
      <dgm:spPr/>
    </dgm:pt>
    <dgm:pt modelId="{47E06BE7-327A-4359-BB74-51F95F6AC506}" type="pres">
      <dgm:prSet presAssocID="{19530DE0-BD49-41E8-AAEF-4AF7E9DDB71E}" presName="txOne" presStyleLbl="node0" presStyleIdx="0" presStyleCnt="1" custLinFactNeighborX="35824" custLinFactNeighborY="-2398">
        <dgm:presLayoutVars>
          <dgm:chPref val="3"/>
        </dgm:presLayoutVars>
      </dgm:prSet>
      <dgm:spPr/>
    </dgm:pt>
    <dgm:pt modelId="{446686EA-EE3E-4B8B-AF83-89E9860B4804}" type="pres">
      <dgm:prSet presAssocID="{19530DE0-BD49-41E8-AAEF-4AF7E9DDB71E}" presName="parTransOne" presStyleCnt="0"/>
      <dgm:spPr/>
    </dgm:pt>
    <dgm:pt modelId="{4A6A3B8E-5FC0-49AB-AB49-5C243D39B83A}" type="pres">
      <dgm:prSet presAssocID="{19530DE0-BD49-41E8-AAEF-4AF7E9DDB71E}" presName="horzOne" presStyleCnt="0"/>
      <dgm:spPr/>
    </dgm:pt>
    <dgm:pt modelId="{51674C6E-7126-4E78-85CF-02D9F34954EF}" type="pres">
      <dgm:prSet presAssocID="{4836EB9C-831B-46B2-B81A-1198B7F6DB22}" presName="vertTwo" presStyleCnt="0"/>
      <dgm:spPr/>
    </dgm:pt>
    <dgm:pt modelId="{0D68142B-3186-49B1-9583-63AA354625D2}" type="pres">
      <dgm:prSet presAssocID="{4836EB9C-831B-46B2-B81A-1198B7F6DB22}" presName="txTwo" presStyleLbl="node2" presStyleIdx="0" presStyleCnt="2">
        <dgm:presLayoutVars>
          <dgm:chPref val="3"/>
        </dgm:presLayoutVars>
      </dgm:prSet>
      <dgm:spPr/>
    </dgm:pt>
    <dgm:pt modelId="{F83107B1-C641-4319-BDFD-514D94E3E1F9}" type="pres">
      <dgm:prSet presAssocID="{4836EB9C-831B-46B2-B81A-1198B7F6DB22}" presName="parTransTwo" presStyleCnt="0"/>
      <dgm:spPr/>
    </dgm:pt>
    <dgm:pt modelId="{B71C7B65-3909-4B6E-8EDF-2DFBF0C0C852}" type="pres">
      <dgm:prSet presAssocID="{4836EB9C-831B-46B2-B81A-1198B7F6DB22}" presName="horzTwo" presStyleCnt="0"/>
      <dgm:spPr/>
    </dgm:pt>
    <dgm:pt modelId="{5A82E8D5-AA6C-459C-A48C-D0838FCB0A21}" type="pres">
      <dgm:prSet presAssocID="{13668932-07BC-4CC3-AE46-6C077CB87E22}" presName="vertThree" presStyleCnt="0"/>
      <dgm:spPr/>
    </dgm:pt>
    <dgm:pt modelId="{4560036F-B6EB-4C07-A05A-6F83D2D98DBB}" type="pres">
      <dgm:prSet presAssocID="{13668932-07BC-4CC3-AE46-6C077CB87E22}" presName="txThree" presStyleLbl="node3" presStyleIdx="0" presStyleCnt="3">
        <dgm:presLayoutVars>
          <dgm:chPref val="3"/>
        </dgm:presLayoutVars>
      </dgm:prSet>
      <dgm:spPr/>
    </dgm:pt>
    <dgm:pt modelId="{79D865C9-9295-4437-820C-4BFE72EC3345}" type="pres">
      <dgm:prSet presAssocID="{13668932-07BC-4CC3-AE46-6C077CB87E22}" presName="horzThree" presStyleCnt="0"/>
      <dgm:spPr/>
    </dgm:pt>
    <dgm:pt modelId="{7089FA1A-BE36-4766-9C02-DD1FA2BEA824}" type="pres">
      <dgm:prSet presAssocID="{F038444B-0516-4865-9ED2-FF2D2DD08AD3}" presName="sibSpaceThree" presStyleCnt="0"/>
      <dgm:spPr/>
    </dgm:pt>
    <dgm:pt modelId="{B97C6D84-2517-4C06-943D-4286E3B8C050}" type="pres">
      <dgm:prSet presAssocID="{6770DDA2-7297-4AE4-AC29-C60156B5D6AC}" presName="vertThree" presStyleCnt="0"/>
      <dgm:spPr/>
    </dgm:pt>
    <dgm:pt modelId="{7BEF6B20-455E-43B9-B3B5-418DBE3B612A}" type="pres">
      <dgm:prSet presAssocID="{6770DDA2-7297-4AE4-AC29-C60156B5D6AC}" presName="txThree" presStyleLbl="node3" presStyleIdx="1" presStyleCnt="3">
        <dgm:presLayoutVars>
          <dgm:chPref val="3"/>
        </dgm:presLayoutVars>
      </dgm:prSet>
      <dgm:spPr/>
    </dgm:pt>
    <dgm:pt modelId="{16487C54-1A87-462F-890C-21E083729E53}" type="pres">
      <dgm:prSet presAssocID="{6770DDA2-7297-4AE4-AC29-C60156B5D6AC}" presName="horzThree" presStyleCnt="0"/>
      <dgm:spPr/>
    </dgm:pt>
    <dgm:pt modelId="{F6C8F55A-465E-433C-AC30-36C80A02FB04}" type="pres">
      <dgm:prSet presAssocID="{2914C702-9641-4874-AB0F-94C224AB87A9}" presName="sibSpaceTwo" presStyleCnt="0"/>
      <dgm:spPr/>
    </dgm:pt>
    <dgm:pt modelId="{930D89A8-EC78-45C2-A0DD-F1D68620CFEE}" type="pres">
      <dgm:prSet presAssocID="{9F832F28-0554-44B1-B91A-734F09A5DB39}" presName="vertTwo" presStyleCnt="0"/>
      <dgm:spPr/>
    </dgm:pt>
    <dgm:pt modelId="{F159C70A-9912-4C45-B0B1-CDFB01018BBD}" type="pres">
      <dgm:prSet presAssocID="{9F832F28-0554-44B1-B91A-734F09A5DB39}" presName="txTwo" presStyleLbl="node2" presStyleIdx="1" presStyleCnt="2">
        <dgm:presLayoutVars>
          <dgm:chPref val="3"/>
        </dgm:presLayoutVars>
      </dgm:prSet>
      <dgm:spPr/>
    </dgm:pt>
    <dgm:pt modelId="{571F9E1D-5F00-438F-B517-382344FBDC7E}" type="pres">
      <dgm:prSet presAssocID="{9F832F28-0554-44B1-B91A-734F09A5DB39}" presName="parTransTwo" presStyleCnt="0"/>
      <dgm:spPr/>
    </dgm:pt>
    <dgm:pt modelId="{F7162738-83A7-42A4-8313-F86F314C84D0}" type="pres">
      <dgm:prSet presAssocID="{9F832F28-0554-44B1-B91A-734F09A5DB39}" presName="horzTwo" presStyleCnt="0"/>
      <dgm:spPr/>
    </dgm:pt>
    <dgm:pt modelId="{AFCE63D2-67BB-4941-9B57-6936307488F8}" type="pres">
      <dgm:prSet presAssocID="{DB58EF54-1D8A-40B4-859C-F9DAD169AB90}" presName="vertThree" presStyleCnt="0"/>
      <dgm:spPr/>
    </dgm:pt>
    <dgm:pt modelId="{BEFF610A-0178-4288-BC1F-E7ABECD5A97F}" type="pres">
      <dgm:prSet presAssocID="{DB58EF54-1D8A-40B4-859C-F9DAD169AB90}" presName="txThree" presStyleLbl="node3" presStyleIdx="2" presStyleCnt="3" custLinFactNeighborX="24461" custLinFactNeighborY="17872">
        <dgm:presLayoutVars>
          <dgm:chPref val="3"/>
        </dgm:presLayoutVars>
      </dgm:prSet>
      <dgm:spPr/>
    </dgm:pt>
    <dgm:pt modelId="{D33EC169-7642-48CC-A1F6-7F112F98E0E6}" type="pres">
      <dgm:prSet presAssocID="{DB58EF54-1D8A-40B4-859C-F9DAD169AB90}" presName="horzThree" presStyleCnt="0"/>
      <dgm:spPr/>
    </dgm:pt>
  </dgm:ptLst>
  <dgm:cxnLst>
    <dgm:cxn modelId="{4698BC07-6762-49E5-8D12-1784664C35BF}" type="presOf" srcId="{4836EB9C-831B-46B2-B81A-1198B7F6DB22}" destId="{0D68142B-3186-49B1-9583-63AA354625D2}" srcOrd="0" destOrd="0" presId="urn:microsoft.com/office/officeart/2005/8/layout/hierarchy4"/>
    <dgm:cxn modelId="{17977022-9F62-4DD6-8553-715592948982}" srcId="{4836EB9C-831B-46B2-B81A-1198B7F6DB22}" destId="{13668932-07BC-4CC3-AE46-6C077CB87E22}" srcOrd="0" destOrd="0" parTransId="{CB422EB2-BB1E-4962-B256-A2D9DA989F4F}" sibTransId="{F038444B-0516-4865-9ED2-FF2D2DD08AD3}"/>
    <dgm:cxn modelId="{EBB6872F-F0D9-49E0-BD96-048E0A93F21D}" srcId="{19530DE0-BD49-41E8-AAEF-4AF7E9DDB71E}" destId="{9F832F28-0554-44B1-B91A-734F09A5DB39}" srcOrd="1" destOrd="0" parTransId="{1AB06942-452D-4C5E-A8CA-C2752A5CB5F2}" sibTransId="{1411D81B-4AA2-4F86-90EF-67131AA071D3}"/>
    <dgm:cxn modelId="{AF967040-DD12-4746-A81F-43033AAFE937}" srcId="{9F832F28-0554-44B1-B91A-734F09A5DB39}" destId="{DB58EF54-1D8A-40B4-859C-F9DAD169AB90}" srcOrd="0" destOrd="0" parTransId="{2C1B8DD9-486C-48B6-B658-34757B4C147A}" sibTransId="{00451EDB-776E-4EFE-AFB9-5165A67717B8}"/>
    <dgm:cxn modelId="{86273F48-3647-4EF1-B996-2F9A3C7A57F7}" srcId="{4836EB9C-831B-46B2-B81A-1198B7F6DB22}" destId="{6770DDA2-7297-4AE4-AC29-C60156B5D6AC}" srcOrd="1" destOrd="0" parTransId="{4E08D806-C120-4B64-8E21-96563FCDCD61}" sibTransId="{434D59DC-B517-48CB-A660-0D09FF2DB700}"/>
    <dgm:cxn modelId="{92DB7855-EE2D-4454-96C4-185E61B9AF52}" type="presOf" srcId="{19530DE0-BD49-41E8-AAEF-4AF7E9DDB71E}" destId="{47E06BE7-327A-4359-BB74-51F95F6AC506}" srcOrd="0" destOrd="0" presId="urn:microsoft.com/office/officeart/2005/8/layout/hierarchy4"/>
    <dgm:cxn modelId="{AD87A17D-0ED5-4FEA-AAEB-A3F075872D84}" type="presOf" srcId="{6770DDA2-7297-4AE4-AC29-C60156B5D6AC}" destId="{7BEF6B20-455E-43B9-B3B5-418DBE3B612A}" srcOrd="0" destOrd="0" presId="urn:microsoft.com/office/officeart/2005/8/layout/hierarchy4"/>
    <dgm:cxn modelId="{3EFC82A8-F1A8-4EDE-A5E6-10EC7EA18148}" type="presOf" srcId="{13668932-07BC-4CC3-AE46-6C077CB87E22}" destId="{4560036F-B6EB-4C07-A05A-6F83D2D98DBB}" srcOrd="0" destOrd="0" presId="urn:microsoft.com/office/officeart/2005/8/layout/hierarchy4"/>
    <dgm:cxn modelId="{FAE253BC-9483-4C18-A004-1E51CFF22D8C}" type="presOf" srcId="{9F832F28-0554-44B1-B91A-734F09A5DB39}" destId="{F159C70A-9912-4C45-B0B1-CDFB01018BBD}" srcOrd="0" destOrd="0" presId="urn:microsoft.com/office/officeart/2005/8/layout/hierarchy4"/>
    <dgm:cxn modelId="{91A409D9-119B-4A79-9233-51E87EEF5AE4}" type="presOf" srcId="{014F726F-246E-4953-8E01-9E72C1F590CD}" destId="{B47AB757-997E-4B6C-BF26-56B0D25BD9AA}" srcOrd="0" destOrd="0" presId="urn:microsoft.com/office/officeart/2005/8/layout/hierarchy4"/>
    <dgm:cxn modelId="{71A24DDD-17E4-43B9-BF59-3CBFE8A522DC}" srcId="{014F726F-246E-4953-8E01-9E72C1F590CD}" destId="{19530DE0-BD49-41E8-AAEF-4AF7E9DDB71E}" srcOrd="0" destOrd="0" parTransId="{49A0F24D-AEF3-4F75-B934-E493B0ADE5C7}" sibTransId="{EA9A9FBB-D4CC-4ADD-84D3-79E50923D013}"/>
    <dgm:cxn modelId="{F75BB0E3-89E5-467E-9197-0C24767989DA}" srcId="{19530DE0-BD49-41E8-AAEF-4AF7E9DDB71E}" destId="{4836EB9C-831B-46B2-B81A-1198B7F6DB22}" srcOrd="0" destOrd="0" parTransId="{B00F201D-7D61-460A-B9A6-07A47DC289BE}" sibTransId="{2914C702-9641-4874-AB0F-94C224AB87A9}"/>
    <dgm:cxn modelId="{0D5555F1-CD99-43E6-855C-3F479A4DBC8F}" type="presOf" srcId="{DB58EF54-1D8A-40B4-859C-F9DAD169AB90}" destId="{BEFF610A-0178-4288-BC1F-E7ABECD5A97F}" srcOrd="0" destOrd="0" presId="urn:microsoft.com/office/officeart/2005/8/layout/hierarchy4"/>
    <dgm:cxn modelId="{42AEDA02-35FC-4942-B3F6-D6394574383C}" type="presParOf" srcId="{B47AB757-997E-4B6C-BF26-56B0D25BD9AA}" destId="{7220B84C-3A92-4D56-8F27-C36D1B248F60}" srcOrd="0" destOrd="0" presId="urn:microsoft.com/office/officeart/2005/8/layout/hierarchy4"/>
    <dgm:cxn modelId="{9ADA70EB-D530-4838-AD52-E0B10CF8D226}" type="presParOf" srcId="{7220B84C-3A92-4D56-8F27-C36D1B248F60}" destId="{47E06BE7-327A-4359-BB74-51F95F6AC506}" srcOrd="0" destOrd="0" presId="urn:microsoft.com/office/officeart/2005/8/layout/hierarchy4"/>
    <dgm:cxn modelId="{C84F92A1-87E7-4BBF-8897-E7D4863C9212}" type="presParOf" srcId="{7220B84C-3A92-4D56-8F27-C36D1B248F60}" destId="{446686EA-EE3E-4B8B-AF83-89E9860B4804}" srcOrd="1" destOrd="0" presId="urn:microsoft.com/office/officeart/2005/8/layout/hierarchy4"/>
    <dgm:cxn modelId="{2D5105F1-8D86-46D1-8520-B8971F4419FC}" type="presParOf" srcId="{7220B84C-3A92-4D56-8F27-C36D1B248F60}" destId="{4A6A3B8E-5FC0-49AB-AB49-5C243D39B83A}" srcOrd="2" destOrd="0" presId="urn:microsoft.com/office/officeart/2005/8/layout/hierarchy4"/>
    <dgm:cxn modelId="{3D8ECC1F-9F37-4EA1-94D2-92D186D2AA4F}" type="presParOf" srcId="{4A6A3B8E-5FC0-49AB-AB49-5C243D39B83A}" destId="{51674C6E-7126-4E78-85CF-02D9F34954EF}" srcOrd="0" destOrd="0" presId="urn:microsoft.com/office/officeart/2005/8/layout/hierarchy4"/>
    <dgm:cxn modelId="{0537E635-B88C-4C74-A30F-8DA51452D7F6}" type="presParOf" srcId="{51674C6E-7126-4E78-85CF-02D9F34954EF}" destId="{0D68142B-3186-49B1-9583-63AA354625D2}" srcOrd="0" destOrd="0" presId="urn:microsoft.com/office/officeart/2005/8/layout/hierarchy4"/>
    <dgm:cxn modelId="{3C9A1AC7-B6F5-4751-8BD2-62AC862905FA}" type="presParOf" srcId="{51674C6E-7126-4E78-85CF-02D9F34954EF}" destId="{F83107B1-C641-4319-BDFD-514D94E3E1F9}" srcOrd="1" destOrd="0" presId="urn:microsoft.com/office/officeart/2005/8/layout/hierarchy4"/>
    <dgm:cxn modelId="{973E9FAB-9616-4559-ACFF-C01A9528D060}" type="presParOf" srcId="{51674C6E-7126-4E78-85CF-02D9F34954EF}" destId="{B71C7B65-3909-4B6E-8EDF-2DFBF0C0C852}" srcOrd="2" destOrd="0" presId="urn:microsoft.com/office/officeart/2005/8/layout/hierarchy4"/>
    <dgm:cxn modelId="{D3137055-D7F9-4DE7-8EA9-CA3282EB01E8}" type="presParOf" srcId="{B71C7B65-3909-4B6E-8EDF-2DFBF0C0C852}" destId="{5A82E8D5-AA6C-459C-A48C-D0838FCB0A21}" srcOrd="0" destOrd="0" presId="urn:microsoft.com/office/officeart/2005/8/layout/hierarchy4"/>
    <dgm:cxn modelId="{392CACDE-E6E9-4AE9-91B4-72C1024D1A09}" type="presParOf" srcId="{5A82E8D5-AA6C-459C-A48C-D0838FCB0A21}" destId="{4560036F-B6EB-4C07-A05A-6F83D2D98DBB}" srcOrd="0" destOrd="0" presId="urn:microsoft.com/office/officeart/2005/8/layout/hierarchy4"/>
    <dgm:cxn modelId="{6582A03D-D66A-4A74-B7A9-73ED6B427D7D}" type="presParOf" srcId="{5A82E8D5-AA6C-459C-A48C-D0838FCB0A21}" destId="{79D865C9-9295-4437-820C-4BFE72EC3345}" srcOrd="1" destOrd="0" presId="urn:microsoft.com/office/officeart/2005/8/layout/hierarchy4"/>
    <dgm:cxn modelId="{83741E1D-9213-488F-ACA4-A54B2249A37B}" type="presParOf" srcId="{B71C7B65-3909-4B6E-8EDF-2DFBF0C0C852}" destId="{7089FA1A-BE36-4766-9C02-DD1FA2BEA824}" srcOrd="1" destOrd="0" presId="urn:microsoft.com/office/officeart/2005/8/layout/hierarchy4"/>
    <dgm:cxn modelId="{C88ACDB3-9E25-4BAE-985D-156AA162CFB6}" type="presParOf" srcId="{B71C7B65-3909-4B6E-8EDF-2DFBF0C0C852}" destId="{B97C6D84-2517-4C06-943D-4286E3B8C050}" srcOrd="2" destOrd="0" presId="urn:microsoft.com/office/officeart/2005/8/layout/hierarchy4"/>
    <dgm:cxn modelId="{2DD6B57C-98BA-4D6D-9062-CD5F39C611D3}" type="presParOf" srcId="{B97C6D84-2517-4C06-943D-4286E3B8C050}" destId="{7BEF6B20-455E-43B9-B3B5-418DBE3B612A}" srcOrd="0" destOrd="0" presId="urn:microsoft.com/office/officeart/2005/8/layout/hierarchy4"/>
    <dgm:cxn modelId="{6426FC41-76D9-41A8-AC5C-229489F2E49A}" type="presParOf" srcId="{B97C6D84-2517-4C06-943D-4286E3B8C050}" destId="{16487C54-1A87-462F-890C-21E083729E53}" srcOrd="1" destOrd="0" presId="urn:microsoft.com/office/officeart/2005/8/layout/hierarchy4"/>
    <dgm:cxn modelId="{C9E9B3F9-A73C-45AA-9BDF-B0F029808F38}" type="presParOf" srcId="{4A6A3B8E-5FC0-49AB-AB49-5C243D39B83A}" destId="{F6C8F55A-465E-433C-AC30-36C80A02FB04}" srcOrd="1" destOrd="0" presId="urn:microsoft.com/office/officeart/2005/8/layout/hierarchy4"/>
    <dgm:cxn modelId="{44E30D3A-5C3E-449E-9EFF-F3FAA40D22A2}" type="presParOf" srcId="{4A6A3B8E-5FC0-49AB-AB49-5C243D39B83A}" destId="{930D89A8-EC78-45C2-A0DD-F1D68620CFEE}" srcOrd="2" destOrd="0" presId="urn:microsoft.com/office/officeart/2005/8/layout/hierarchy4"/>
    <dgm:cxn modelId="{94FFDF09-002D-4085-A99E-D2E0C2E4144D}" type="presParOf" srcId="{930D89A8-EC78-45C2-A0DD-F1D68620CFEE}" destId="{F159C70A-9912-4C45-B0B1-CDFB01018BBD}" srcOrd="0" destOrd="0" presId="urn:microsoft.com/office/officeart/2005/8/layout/hierarchy4"/>
    <dgm:cxn modelId="{B2EF345D-9FDB-4CDC-87E3-781C108D77FE}" type="presParOf" srcId="{930D89A8-EC78-45C2-A0DD-F1D68620CFEE}" destId="{571F9E1D-5F00-438F-B517-382344FBDC7E}" srcOrd="1" destOrd="0" presId="urn:microsoft.com/office/officeart/2005/8/layout/hierarchy4"/>
    <dgm:cxn modelId="{E8D66304-EAC7-48C4-81D4-98743F7822A0}" type="presParOf" srcId="{930D89A8-EC78-45C2-A0DD-F1D68620CFEE}" destId="{F7162738-83A7-42A4-8313-F86F314C84D0}" srcOrd="2" destOrd="0" presId="urn:microsoft.com/office/officeart/2005/8/layout/hierarchy4"/>
    <dgm:cxn modelId="{6F389EFE-016D-4E8A-A601-0DDF5AC198CD}" type="presParOf" srcId="{F7162738-83A7-42A4-8313-F86F314C84D0}" destId="{AFCE63D2-67BB-4941-9B57-6936307488F8}" srcOrd="0" destOrd="0" presId="urn:microsoft.com/office/officeart/2005/8/layout/hierarchy4"/>
    <dgm:cxn modelId="{69C50D72-4732-4BE2-B793-FC3F2D704CED}" type="presParOf" srcId="{AFCE63D2-67BB-4941-9B57-6936307488F8}" destId="{BEFF610A-0178-4288-BC1F-E7ABECD5A97F}" srcOrd="0" destOrd="0" presId="urn:microsoft.com/office/officeart/2005/8/layout/hierarchy4"/>
    <dgm:cxn modelId="{FEE685C8-682C-4C69-B494-00A1A74750E7}" type="presParOf" srcId="{AFCE63D2-67BB-4941-9B57-6936307488F8}" destId="{D33EC169-7642-48CC-A1F6-7F112F98E0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430623-89F1-465F-A4B7-CA77449ADD33}" type="doc">
      <dgm:prSet loTypeId="urn:microsoft.com/office/officeart/2005/8/layout/hierarchy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F64401-60B2-492B-936E-B225B43C785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выполнении пострадавшим по собственной инициативе работ или иных действий, </a:t>
          </a:r>
          <a:r>
            <a: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не входящих в функциональные обязанности </a:t>
          </a:r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работника и не связанных с интересом работодателя, в том числе в период междусменного отдыха при работе вахтовым методом, перерыва для отдыха и приема пищи</a:t>
          </a:r>
        </a:p>
      </dgm:t>
    </dgm:pt>
    <dgm:pt modelId="{CC09D3A6-F467-4A17-B061-DFFC82A5E117}" type="parTrans" cxnId="{A5D283DF-99CE-4F57-8D4C-BCCCADCFFA0D}">
      <dgm:prSet/>
      <dgm:spPr/>
      <dgm:t>
        <a:bodyPr/>
        <a:lstStyle/>
        <a:p>
          <a:endParaRPr lang="ru-RU"/>
        </a:p>
      </dgm:t>
    </dgm:pt>
    <dgm:pt modelId="{38DCFBE9-F96A-464B-93AA-FBA0A5280A45}" type="sibTrans" cxnId="{A5D283DF-99CE-4F57-8D4C-BCCCADCFFA0D}">
      <dgm:prSet/>
      <dgm:spPr/>
      <dgm:t>
        <a:bodyPr/>
        <a:lstStyle/>
        <a:p>
          <a:endParaRPr lang="ru-RU"/>
        </a:p>
      </dgm:t>
    </dgm:pt>
    <dgm:pt modelId="{29E89568-42FB-4887-8B19-9F3F22FBE87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случае, когда основной причиной явилось 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состояние </a:t>
          </a:r>
          <a:r>
            <a: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алкогольного опьянения</a:t>
          </a:r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употребления пострадавшим 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токсических и наркотических веществ (их аналогов)</a:t>
          </a:r>
        </a:p>
      </dgm:t>
    </dgm:pt>
    <dgm:pt modelId="{0E56828D-18B3-496E-880D-C286858A0510}" type="parTrans" cxnId="{23FB83E9-6A46-47AA-8BE3-E4EAE6A8C5CE}">
      <dgm:prSet/>
      <dgm:spPr/>
      <dgm:t>
        <a:bodyPr/>
        <a:lstStyle/>
        <a:p>
          <a:endParaRPr lang="ru-RU"/>
        </a:p>
      </dgm:t>
    </dgm:pt>
    <dgm:pt modelId="{6DA74780-88A0-4D60-B770-077A7BD9B476}" type="sibTrans" cxnId="{23FB83E9-6A46-47AA-8BE3-E4EAE6A8C5CE}">
      <dgm:prSet/>
      <dgm:spPr/>
      <dgm:t>
        <a:bodyPr/>
        <a:lstStyle/>
        <a:p>
          <a:endParaRPr lang="ru-RU"/>
        </a:p>
      </dgm:t>
    </dgm:pt>
    <dgm:pt modelId="{122FF9E7-4343-47FD-AA10-5A376634699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результате </a:t>
          </a:r>
          <a:r>
            <a: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преднамеренного</a:t>
          </a:r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причинения вреда своему здоровью, а также при совершении пострадавшим уголовного правонарушения</a:t>
          </a:r>
        </a:p>
      </dgm:t>
    </dgm:pt>
    <dgm:pt modelId="{FAA75E05-299F-402D-BD31-67CB3A9710E0}" type="parTrans" cxnId="{5901306E-2084-4746-8E2B-31D301D13EAA}">
      <dgm:prSet/>
      <dgm:spPr/>
      <dgm:t>
        <a:bodyPr/>
        <a:lstStyle/>
        <a:p>
          <a:endParaRPr lang="ru-RU"/>
        </a:p>
      </dgm:t>
    </dgm:pt>
    <dgm:pt modelId="{C5102CE9-BB5A-4E08-AB78-2D5B980A4E28}" type="sibTrans" cxnId="{5901306E-2084-4746-8E2B-31D301D13EAA}">
      <dgm:prSet/>
      <dgm:spPr/>
      <dgm:t>
        <a:bodyPr/>
        <a:lstStyle/>
        <a:p>
          <a:endParaRPr lang="ru-RU"/>
        </a:p>
      </dgm:t>
    </dgm:pt>
    <dgm:pt modelId="{266CC65A-0388-4637-B183-4DA793C0FCC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Из-за </a:t>
          </a:r>
          <a:r>
            <a: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внезапного ухудшения здоровья </a:t>
          </a:r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пострадавшего, не связанного с воздействием производственных факторов, подтвержденного медицинским заключением</a:t>
          </a:r>
        </a:p>
      </dgm:t>
    </dgm:pt>
    <dgm:pt modelId="{235EF1CB-402A-42DE-8C35-B1E2A11CA654}" type="parTrans" cxnId="{FB4743C6-9D3E-407E-99EC-37AB0D1CBA22}">
      <dgm:prSet/>
      <dgm:spPr/>
      <dgm:t>
        <a:bodyPr/>
        <a:lstStyle/>
        <a:p>
          <a:endParaRPr lang="ru-RU"/>
        </a:p>
      </dgm:t>
    </dgm:pt>
    <dgm:pt modelId="{A3F142FC-0109-42ED-B865-08562AA1454B}" type="sibTrans" cxnId="{FB4743C6-9D3E-407E-99EC-37AB0D1CBA22}">
      <dgm:prSet/>
      <dgm:spPr/>
      <dgm:t>
        <a:bodyPr/>
        <a:lstStyle/>
        <a:p>
          <a:endParaRPr lang="ru-RU"/>
        </a:p>
      </dgm:t>
    </dgm:pt>
    <dgm:pt modelId="{CA304AAC-B695-4B50-904E-3C2F5ED7803F}" type="pres">
      <dgm:prSet presAssocID="{F5430623-89F1-465F-A4B7-CA77449ADD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F63140-3D1C-41A6-AA0D-21A3CF6A34F1}" type="pres">
      <dgm:prSet presAssocID="{D8F64401-60B2-492B-936E-B225B43C7852}" presName="vertOne" presStyleCnt="0"/>
      <dgm:spPr/>
    </dgm:pt>
    <dgm:pt modelId="{A4F54CB3-030F-46A7-8728-B61E97E65661}" type="pres">
      <dgm:prSet presAssocID="{D8F64401-60B2-492B-936E-B225B43C7852}" presName="txOne" presStyleLbl="node0" presStyleIdx="0" presStyleCnt="1" custLinFactY="-10404" custLinFactNeighborX="828" custLinFactNeighborY="-100000">
        <dgm:presLayoutVars>
          <dgm:chPref val="3"/>
        </dgm:presLayoutVars>
      </dgm:prSet>
      <dgm:spPr/>
    </dgm:pt>
    <dgm:pt modelId="{77FFB77E-7B28-4F09-9509-32EF42DC64A2}" type="pres">
      <dgm:prSet presAssocID="{D8F64401-60B2-492B-936E-B225B43C7852}" presName="parTransOne" presStyleCnt="0"/>
      <dgm:spPr/>
    </dgm:pt>
    <dgm:pt modelId="{43A5D903-3D15-48C0-AF85-6845A9ADA967}" type="pres">
      <dgm:prSet presAssocID="{D8F64401-60B2-492B-936E-B225B43C7852}" presName="horzOne" presStyleCnt="0"/>
      <dgm:spPr/>
    </dgm:pt>
    <dgm:pt modelId="{93113B54-25C2-4805-AFF5-CE4EA056E680}" type="pres">
      <dgm:prSet presAssocID="{29E89568-42FB-4887-8B19-9F3F22FBE87D}" presName="vertTwo" presStyleCnt="0"/>
      <dgm:spPr/>
    </dgm:pt>
    <dgm:pt modelId="{A0074FD9-57F1-41DF-A8E4-31ED2A218611}" type="pres">
      <dgm:prSet presAssocID="{29E89568-42FB-4887-8B19-9F3F22FBE87D}" presName="txTwo" presStyleLbl="node2" presStyleIdx="0" presStyleCnt="1">
        <dgm:presLayoutVars>
          <dgm:chPref val="3"/>
        </dgm:presLayoutVars>
      </dgm:prSet>
      <dgm:spPr/>
    </dgm:pt>
    <dgm:pt modelId="{B24C1203-9988-42BE-9482-844358B92BAC}" type="pres">
      <dgm:prSet presAssocID="{29E89568-42FB-4887-8B19-9F3F22FBE87D}" presName="parTransTwo" presStyleCnt="0"/>
      <dgm:spPr/>
    </dgm:pt>
    <dgm:pt modelId="{CBA7D0E1-586D-4868-9682-E58FA43AFD0C}" type="pres">
      <dgm:prSet presAssocID="{29E89568-42FB-4887-8B19-9F3F22FBE87D}" presName="horzTwo" presStyleCnt="0"/>
      <dgm:spPr/>
    </dgm:pt>
    <dgm:pt modelId="{F2C31880-B35F-4FA3-B344-A3A5A9FFBF62}" type="pres">
      <dgm:prSet presAssocID="{122FF9E7-4343-47FD-AA10-5A3766346991}" presName="vertThree" presStyleCnt="0"/>
      <dgm:spPr/>
    </dgm:pt>
    <dgm:pt modelId="{DC5AC6EE-D0DD-4207-A590-1219684C799C}" type="pres">
      <dgm:prSet presAssocID="{122FF9E7-4343-47FD-AA10-5A3766346991}" presName="txThree" presStyleLbl="node3" presStyleIdx="0" presStyleCnt="2">
        <dgm:presLayoutVars>
          <dgm:chPref val="3"/>
        </dgm:presLayoutVars>
      </dgm:prSet>
      <dgm:spPr/>
    </dgm:pt>
    <dgm:pt modelId="{831129E7-5DE9-49F8-9E98-D2809587F118}" type="pres">
      <dgm:prSet presAssocID="{122FF9E7-4343-47FD-AA10-5A3766346991}" presName="horzThree" presStyleCnt="0"/>
      <dgm:spPr/>
    </dgm:pt>
    <dgm:pt modelId="{67EEFE5A-54C5-4809-95F1-21781E6D48AF}" type="pres">
      <dgm:prSet presAssocID="{C5102CE9-BB5A-4E08-AB78-2D5B980A4E28}" presName="sibSpaceThree" presStyleCnt="0"/>
      <dgm:spPr/>
    </dgm:pt>
    <dgm:pt modelId="{88BC8ED2-827F-455A-8725-0D65D51D43D5}" type="pres">
      <dgm:prSet presAssocID="{266CC65A-0388-4637-B183-4DA793C0FCC3}" presName="vertThree" presStyleCnt="0"/>
      <dgm:spPr/>
    </dgm:pt>
    <dgm:pt modelId="{63E8A2A8-8FA0-4528-8CA9-7C5DFAB32612}" type="pres">
      <dgm:prSet presAssocID="{266CC65A-0388-4637-B183-4DA793C0FCC3}" presName="txThree" presStyleLbl="node3" presStyleIdx="1" presStyleCnt="2" custScaleX="155301" custLinFactNeighborX="1714" custLinFactNeighborY="-2076">
        <dgm:presLayoutVars>
          <dgm:chPref val="3"/>
        </dgm:presLayoutVars>
      </dgm:prSet>
      <dgm:spPr/>
    </dgm:pt>
    <dgm:pt modelId="{5DFCEF75-BD87-4A8A-A1B5-F0ECBA6EF91F}" type="pres">
      <dgm:prSet presAssocID="{266CC65A-0388-4637-B183-4DA793C0FCC3}" presName="horzThree" presStyleCnt="0"/>
      <dgm:spPr/>
    </dgm:pt>
  </dgm:ptLst>
  <dgm:cxnLst>
    <dgm:cxn modelId="{EEB29C0E-063E-4BF5-AEF1-24FC4A3C7D63}" type="presOf" srcId="{266CC65A-0388-4637-B183-4DA793C0FCC3}" destId="{63E8A2A8-8FA0-4528-8CA9-7C5DFAB32612}" srcOrd="0" destOrd="0" presId="urn:microsoft.com/office/officeart/2005/8/layout/hierarchy4"/>
    <dgm:cxn modelId="{A58C5411-B821-485F-B7A8-80995A53CC11}" type="presOf" srcId="{122FF9E7-4343-47FD-AA10-5A3766346991}" destId="{DC5AC6EE-D0DD-4207-A590-1219684C799C}" srcOrd="0" destOrd="0" presId="urn:microsoft.com/office/officeart/2005/8/layout/hierarchy4"/>
    <dgm:cxn modelId="{142E0F43-677B-4054-BC82-C1B98572A79A}" type="presOf" srcId="{D8F64401-60B2-492B-936E-B225B43C7852}" destId="{A4F54CB3-030F-46A7-8728-B61E97E65661}" srcOrd="0" destOrd="0" presId="urn:microsoft.com/office/officeart/2005/8/layout/hierarchy4"/>
    <dgm:cxn modelId="{5901306E-2084-4746-8E2B-31D301D13EAA}" srcId="{29E89568-42FB-4887-8B19-9F3F22FBE87D}" destId="{122FF9E7-4343-47FD-AA10-5A3766346991}" srcOrd="0" destOrd="0" parTransId="{FAA75E05-299F-402D-BD31-67CB3A9710E0}" sibTransId="{C5102CE9-BB5A-4E08-AB78-2D5B980A4E28}"/>
    <dgm:cxn modelId="{8010A47D-FB79-44F8-82BD-80A23C318C61}" type="presOf" srcId="{29E89568-42FB-4887-8B19-9F3F22FBE87D}" destId="{A0074FD9-57F1-41DF-A8E4-31ED2A218611}" srcOrd="0" destOrd="0" presId="urn:microsoft.com/office/officeart/2005/8/layout/hierarchy4"/>
    <dgm:cxn modelId="{4D8AC8A8-4FFC-479C-8E55-55E8BF401122}" type="presOf" srcId="{F5430623-89F1-465F-A4B7-CA77449ADD33}" destId="{CA304AAC-B695-4B50-904E-3C2F5ED7803F}" srcOrd="0" destOrd="0" presId="urn:microsoft.com/office/officeart/2005/8/layout/hierarchy4"/>
    <dgm:cxn modelId="{FB4743C6-9D3E-407E-99EC-37AB0D1CBA22}" srcId="{29E89568-42FB-4887-8B19-9F3F22FBE87D}" destId="{266CC65A-0388-4637-B183-4DA793C0FCC3}" srcOrd="1" destOrd="0" parTransId="{235EF1CB-402A-42DE-8C35-B1E2A11CA654}" sibTransId="{A3F142FC-0109-42ED-B865-08562AA1454B}"/>
    <dgm:cxn modelId="{A5D283DF-99CE-4F57-8D4C-BCCCADCFFA0D}" srcId="{F5430623-89F1-465F-A4B7-CA77449ADD33}" destId="{D8F64401-60B2-492B-936E-B225B43C7852}" srcOrd="0" destOrd="0" parTransId="{CC09D3A6-F467-4A17-B061-DFFC82A5E117}" sibTransId="{38DCFBE9-F96A-464B-93AA-FBA0A5280A45}"/>
    <dgm:cxn modelId="{23FB83E9-6A46-47AA-8BE3-E4EAE6A8C5CE}" srcId="{D8F64401-60B2-492B-936E-B225B43C7852}" destId="{29E89568-42FB-4887-8B19-9F3F22FBE87D}" srcOrd="0" destOrd="0" parTransId="{0E56828D-18B3-496E-880D-C286858A0510}" sibTransId="{6DA74780-88A0-4D60-B770-077A7BD9B476}"/>
    <dgm:cxn modelId="{E943A8BD-2619-4F88-A57A-3FB45EEF9E6F}" type="presParOf" srcId="{CA304AAC-B695-4B50-904E-3C2F5ED7803F}" destId="{26F63140-3D1C-41A6-AA0D-21A3CF6A34F1}" srcOrd="0" destOrd="0" presId="urn:microsoft.com/office/officeart/2005/8/layout/hierarchy4"/>
    <dgm:cxn modelId="{5E96CC38-EFC6-4D6D-9AEE-88939E461597}" type="presParOf" srcId="{26F63140-3D1C-41A6-AA0D-21A3CF6A34F1}" destId="{A4F54CB3-030F-46A7-8728-B61E97E65661}" srcOrd="0" destOrd="0" presId="urn:microsoft.com/office/officeart/2005/8/layout/hierarchy4"/>
    <dgm:cxn modelId="{19F9B1F3-DA2E-4807-B033-FA3FF768A535}" type="presParOf" srcId="{26F63140-3D1C-41A6-AA0D-21A3CF6A34F1}" destId="{77FFB77E-7B28-4F09-9509-32EF42DC64A2}" srcOrd="1" destOrd="0" presId="urn:microsoft.com/office/officeart/2005/8/layout/hierarchy4"/>
    <dgm:cxn modelId="{6AC0E56C-CAB9-473C-AE2D-DF5B9B3EFF76}" type="presParOf" srcId="{26F63140-3D1C-41A6-AA0D-21A3CF6A34F1}" destId="{43A5D903-3D15-48C0-AF85-6845A9ADA967}" srcOrd="2" destOrd="0" presId="urn:microsoft.com/office/officeart/2005/8/layout/hierarchy4"/>
    <dgm:cxn modelId="{B69F257F-1003-4E20-A3F4-832BE4298AB7}" type="presParOf" srcId="{43A5D903-3D15-48C0-AF85-6845A9ADA967}" destId="{93113B54-25C2-4805-AFF5-CE4EA056E680}" srcOrd="0" destOrd="0" presId="urn:microsoft.com/office/officeart/2005/8/layout/hierarchy4"/>
    <dgm:cxn modelId="{8ED2001C-510B-46CC-AC50-97D12570C34C}" type="presParOf" srcId="{93113B54-25C2-4805-AFF5-CE4EA056E680}" destId="{A0074FD9-57F1-41DF-A8E4-31ED2A218611}" srcOrd="0" destOrd="0" presId="urn:microsoft.com/office/officeart/2005/8/layout/hierarchy4"/>
    <dgm:cxn modelId="{E8114146-F41A-4A1C-8308-2C940D5CD159}" type="presParOf" srcId="{93113B54-25C2-4805-AFF5-CE4EA056E680}" destId="{B24C1203-9988-42BE-9482-844358B92BAC}" srcOrd="1" destOrd="0" presId="urn:microsoft.com/office/officeart/2005/8/layout/hierarchy4"/>
    <dgm:cxn modelId="{24B583E0-2705-4BD3-9974-AE4D99566301}" type="presParOf" srcId="{93113B54-25C2-4805-AFF5-CE4EA056E680}" destId="{CBA7D0E1-586D-4868-9682-E58FA43AFD0C}" srcOrd="2" destOrd="0" presId="urn:microsoft.com/office/officeart/2005/8/layout/hierarchy4"/>
    <dgm:cxn modelId="{E5FF6018-3FB9-4D88-9E3C-B0C74C1C7BB8}" type="presParOf" srcId="{CBA7D0E1-586D-4868-9682-E58FA43AFD0C}" destId="{F2C31880-B35F-4FA3-B344-A3A5A9FFBF62}" srcOrd="0" destOrd="0" presId="urn:microsoft.com/office/officeart/2005/8/layout/hierarchy4"/>
    <dgm:cxn modelId="{C050DDA0-97E1-4234-B350-2D81EF0BA384}" type="presParOf" srcId="{F2C31880-B35F-4FA3-B344-A3A5A9FFBF62}" destId="{DC5AC6EE-D0DD-4207-A590-1219684C799C}" srcOrd="0" destOrd="0" presId="urn:microsoft.com/office/officeart/2005/8/layout/hierarchy4"/>
    <dgm:cxn modelId="{4D945EBC-A3FA-44E4-96AE-7480569FEE06}" type="presParOf" srcId="{F2C31880-B35F-4FA3-B344-A3A5A9FFBF62}" destId="{831129E7-5DE9-49F8-9E98-D2809587F118}" srcOrd="1" destOrd="0" presId="urn:microsoft.com/office/officeart/2005/8/layout/hierarchy4"/>
    <dgm:cxn modelId="{1557B49E-6519-4104-8993-4CCFC3F902AC}" type="presParOf" srcId="{CBA7D0E1-586D-4868-9682-E58FA43AFD0C}" destId="{67EEFE5A-54C5-4809-95F1-21781E6D48AF}" srcOrd="1" destOrd="0" presId="urn:microsoft.com/office/officeart/2005/8/layout/hierarchy4"/>
    <dgm:cxn modelId="{08825338-1B15-434C-BA92-5A456BF9D0F0}" type="presParOf" srcId="{CBA7D0E1-586D-4868-9682-E58FA43AFD0C}" destId="{88BC8ED2-827F-455A-8725-0D65D51D43D5}" srcOrd="2" destOrd="0" presId="urn:microsoft.com/office/officeart/2005/8/layout/hierarchy4"/>
    <dgm:cxn modelId="{8CEC894D-9270-456E-973F-EA1BD128A342}" type="presParOf" srcId="{88BC8ED2-827F-455A-8725-0D65D51D43D5}" destId="{63E8A2A8-8FA0-4528-8CA9-7C5DFAB32612}" srcOrd="0" destOrd="0" presId="urn:microsoft.com/office/officeart/2005/8/layout/hierarchy4"/>
    <dgm:cxn modelId="{5900D77E-CF82-417D-B039-9AB13C52E220}" type="presParOf" srcId="{88BC8ED2-827F-455A-8725-0D65D51D43D5}" destId="{5DFCEF75-BD87-4A8A-A1B5-F0ECBA6EF91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934F4F-CB77-4792-B7AC-9003754AFBD8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C0745F-8858-424A-ACA0-51E11FEA720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Легкая степень тяжести - </a:t>
          </a:r>
          <a:r>
            <a: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РАССЛЕДОВАНИЕ</a:t>
          </a:r>
        </a:p>
      </dgm:t>
    </dgm:pt>
    <dgm:pt modelId="{553DABB5-E3E4-4E42-BFFC-D95D21DC41FB}" type="parTrans" cxnId="{5835805E-4FF7-4B5C-81C1-3F333C65DD06}">
      <dgm:prSet/>
      <dgm:spPr/>
      <dgm:t>
        <a:bodyPr/>
        <a:lstStyle/>
        <a:p>
          <a:endParaRPr lang="ru-RU"/>
        </a:p>
      </dgm:t>
    </dgm:pt>
    <dgm:pt modelId="{5BD4B0A9-775A-4745-BE20-8D91D1341B92}" type="sibTrans" cxnId="{5835805E-4FF7-4B5C-81C1-3F333C65DD06}">
      <dgm:prSet/>
      <dgm:spPr/>
      <dgm:t>
        <a:bodyPr/>
        <a:lstStyle/>
        <a:p>
          <a:endParaRPr lang="ru-RU"/>
        </a:p>
      </dgm:t>
    </dgm:pt>
    <dgm:pt modelId="{C287065C-6736-424E-AC19-7F875F04B51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Расследование проводит работодатель</a:t>
          </a:r>
        </a:p>
      </dgm:t>
    </dgm:pt>
    <dgm:pt modelId="{77DCCF0E-2670-4419-A83C-B3449E8AB399}" type="parTrans" cxnId="{A3085BC4-D263-4C2C-9651-7EDA9A6AF085}">
      <dgm:prSet/>
      <dgm:spPr/>
      <dgm:t>
        <a:bodyPr/>
        <a:lstStyle/>
        <a:p>
          <a:endParaRPr lang="ru-RU"/>
        </a:p>
      </dgm:t>
    </dgm:pt>
    <dgm:pt modelId="{0F7A158D-EC8E-4D25-9654-08F46787C95A}" type="sibTrans" cxnId="{A3085BC4-D263-4C2C-9651-7EDA9A6AF085}">
      <dgm:prSet/>
      <dgm:spPr/>
      <dgm:t>
        <a:bodyPr/>
        <a:lstStyle/>
        <a:p>
          <a:endParaRPr lang="ru-RU"/>
        </a:p>
      </dgm:t>
    </dgm:pt>
    <dgm:pt modelId="{BD814AC6-46FE-4175-86BC-BE150015882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Тяжелая степень тяжести – </a:t>
          </a:r>
          <a:r>
            <a: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СПЕЦИАЛЬНОЕ РАССЛЕДОВАНИЕ</a:t>
          </a:r>
        </a:p>
      </dgm:t>
    </dgm:pt>
    <dgm:pt modelId="{A99E39DA-FB99-40C7-9D1F-DF5340693D5D}" type="parTrans" cxnId="{8001A797-840F-4461-BE04-77DF74E29A70}">
      <dgm:prSet/>
      <dgm:spPr/>
      <dgm:t>
        <a:bodyPr/>
        <a:lstStyle/>
        <a:p>
          <a:endParaRPr lang="ru-RU"/>
        </a:p>
      </dgm:t>
    </dgm:pt>
    <dgm:pt modelId="{AC136F16-782F-4D82-8768-6803571C634F}" type="sibTrans" cxnId="{8001A797-840F-4461-BE04-77DF74E29A70}">
      <dgm:prSet/>
      <dgm:spPr/>
      <dgm:t>
        <a:bodyPr/>
        <a:lstStyle/>
        <a:p>
          <a:endParaRPr lang="ru-RU"/>
        </a:p>
      </dgm:t>
    </dgm:pt>
    <dgm:pt modelId="{E937849D-F126-432F-A08A-5037F333FE0D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Расследование проводит местный орган по труду</a:t>
          </a:r>
        </a:p>
      </dgm:t>
    </dgm:pt>
    <dgm:pt modelId="{66739EC9-529F-4A04-925D-B0DBD1972547}" type="parTrans" cxnId="{50A9F636-A33D-4E6F-AD8C-765627908FD3}">
      <dgm:prSet/>
      <dgm:spPr/>
      <dgm:t>
        <a:bodyPr/>
        <a:lstStyle/>
        <a:p>
          <a:endParaRPr lang="ru-RU"/>
        </a:p>
      </dgm:t>
    </dgm:pt>
    <dgm:pt modelId="{3277B482-30D1-4AA6-AE11-A8D05A6B1301}" type="sibTrans" cxnId="{50A9F636-A33D-4E6F-AD8C-765627908FD3}">
      <dgm:prSet/>
      <dgm:spPr/>
      <dgm:t>
        <a:bodyPr/>
        <a:lstStyle/>
        <a:p>
          <a:endParaRPr lang="ru-RU"/>
        </a:p>
      </dgm:t>
    </dgm:pt>
    <dgm:pt modelId="{02F7E164-1081-471F-8CBC-8E0F1E28B898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C3968B-A6A4-4568-B3D0-141B472E158B}" type="parTrans" cxnId="{02BCDCD4-E85E-4431-99F8-582C9BF588EE}">
      <dgm:prSet/>
      <dgm:spPr/>
      <dgm:t>
        <a:bodyPr/>
        <a:lstStyle/>
        <a:p>
          <a:endParaRPr lang="ru-RU"/>
        </a:p>
      </dgm:t>
    </dgm:pt>
    <dgm:pt modelId="{41E8DCD6-67DC-4D1C-A44A-DAB5EE771F01}" type="sibTrans" cxnId="{02BCDCD4-E85E-4431-99F8-582C9BF588EE}">
      <dgm:prSet/>
      <dgm:spPr/>
      <dgm:t>
        <a:bodyPr/>
        <a:lstStyle/>
        <a:p>
          <a:endParaRPr lang="ru-RU"/>
        </a:p>
      </dgm:t>
    </dgm:pt>
    <dgm:pt modelId="{70020968-AD84-4BFF-A013-35304A758D1D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569B02-20C4-4AA3-B96F-03F93E241D1A}" type="parTrans" cxnId="{DC33694C-4F1B-4F0B-99C4-144F096827A6}">
      <dgm:prSet/>
      <dgm:spPr/>
      <dgm:t>
        <a:bodyPr/>
        <a:lstStyle/>
        <a:p>
          <a:endParaRPr lang="ru-RU"/>
        </a:p>
      </dgm:t>
    </dgm:pt>
    <dgm:pt modelId="{43D2808F-7C6E-4057-B0EE-907A286FC69D}" type="sibTrans" cxnId="{DC33694C-4F1B-4F0B-99C4-144F096827A6}">
      <dgm:prSet/>
      <dgm:spPr/>
      <dgm:t>
        <a:bodyPr/>
        <a:lstStyle/>
        <a:p>
          <a:endParaRPr lang="ru-RU"/>
        </a:p>
      </dgm:t>
    </dgm:pt>
    <dgm:pt modelId="{C2CFEB41-786C-43CA-9923-2B89DEFB3BC7}" type="pres">
      <dgm:prSet presAssocID="{D6934F4F-CB77-4792-B7AC-9003754AFBD8}" presName="Name0" presStyleCnt="0">
        <dgm:presLayoutVars>
          <dgm:dir/>
          <dgm:animLvl val="lvl"/>
          <dgm:resizeHandles/>
        </dgm:presLayoutVars>
      </dgm:prSet>
      <dgm:spPr/>
    </dgm:pt>
    <dgm:pt modelId="{3A8C24DB-6A23-4909-A5BB-DF4FA64B6CED}" type="pres">
      <dgm:prSet presAssocID="{A3C0745F-8858-424A-ACA0-51E11FEA7204}" presName="linNode" presStyleCnt="0"/>
      <dgm:spPr/>
    </dgm:pt>
    <dgm:pt modelId="{65A0DEEC-8FE2-4B4E-84F3-7F0175D6AA4D}" type="pres">
      <dgm:prSet presAssocID="{A3C0745F-8858-424A-ACA0-51E11FEA7204}" presName="parentShp" presStyleLbl="node1" presStyleIdx="0" presStyleCnt="2" custLinFactNeighborY="-139">
        <dgm:presLayoutVars>
          <dgm:bulletEnabled val="1"/>
        </dgm:presLayoutVars>
      </dgm:prSet>
      <dgm:spPr/>
    </dgm:pt>
    <dgm:pt modelId="{8DC4D9F8-E9CB-4079-9793-0934F0B5369D}" type="pres">
      <dgm:prSet presAssocID="{A3C0745F-8858-424A-ACA0-51E11FEA7204}" presName="childShp" presStyleLbl="bgAccFollowNode1" presStyleIdx="0" presStyleCnt="2">
        <dgm:presLayoutVars>
          <dgm:bulletEnabled val="1"/>
        </dgm:presLayoutVars>
      </dgm:prSet>
      <dgm:spPr/>
    </dgm:pt>
    <dgm:pt modelId="{04E75256-BC09-4997-87AF-54940AB1ADA4}" type="pres">
      <dgm:prSet presAssocID="{5BD4B0A9-775A-4745-BE20-8D91D1341B92}" presName="spacing" presStyleCnt="0"/>
      <dgm:spPr/>
    </dgm:pt>
    <dgm:pt modelId="{B7CB45B6-51F9-4777-93FB-7360EE4CADBF}" type="pres">
      <dgm:prSet presAssocID="{BD814AC6-46FE-4175-86BC-BE1500158824}" presName="linNode" presStyleCnt="0"/>
      <dgm:spPr/>
    </dgm:pt>
    <dgm:pt modelId="{2A55E001-7851-4B42-A90E-32A4F6E16D0B}" type="pres">
      <dgm:prSet presAssocID="{BD814AC6-46FE-4175-86BC-BE1500158824}" presName="parentShp" presStyleLbl="node1" presStyleIdx="1" presStyleCnt="2" custLinFactNeighborY="-139">
        <dgm:presLayoutVars>
          <dgm:bulletEnabled val="1"/>
        </dgm:presLayoutVars>
      </dgm:prSet>
      <dgm:spPr/>
    </dgm:pt>
    <dgm:pt modelId="{3BEF172A-D1B6-4FB7-9CFE-28ED8196666D}" type="pres">
      <dgm:prSet presAssocID="{BD814AC6-46FE-4175-86BC-BE150015882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1503CB0F-F7F5-4D64-8732-C7235C12AC83}" type="presOf" srcId="{70020968-AD84-4BFF-A013-35304A758D1D}" destId="{3BEF172A-D1B6-4FB7-9CFE-28ED8196666D}" srcOrd="0" destOrd="0" presId="urn:microsoft.com/office/officeart/2005/8/layout/vList6"/>
    <dgm:cxn modelId="{0BE9D329-E63E-4D8C-B3B9-099DBA3786B8}" type="presOf" srcId="{02F7E164-1081-471F-8CBC-8E0F1E28B898}" destId="{8DC4D9F8-E9CB-4079-9793-0934F0B5369D}" srcOrd="0" destOrd="0" presId="urn:microsoft.com/office/officeart/2005/8/layout/vList6"/>
    <dgm:cxn modelId="{50A9F636-A33D-4E6F-AD8C-765627908FD3}" srcId="{BD814AC6-46FE-4175-86BC-BE1500158824}" destId="{E937849D-F126-432F-A08A-5037F333FE0D}" srcOrd="1" destOrd="0" parTransId="{66739EC9-529F-4A04-925D-B0DBD1972547}" sibTransId="{3277B482-30D1-4AA6-AE11-A8D05A6B1301}"/>
    <dgm:cxn modelId="{5835805E-4FF7-4B5C-81C1-3F333C65DD06}" srcId="{D6934F4F-CB77-4792-B7AC-9003754AFBD8}" destId="{A3C0745F-8858-424A-ACA0-51E11FEA7204}" srcOrd="0" destOrd="0" parTransId="{553DABB5-E3E4-4E42-BFFC-D95D21DC41FB}" sibTransId="{5BD4B0A9-775A-4745-BE20-8D91D1341B92}"/>
    <dgm:cxn modelId="{DC33694C-4F1B-4F0B-99C4-144F096827A6}" srcId="{BD814AC6-46FE-4175-86BC-BE1500158824}" destId="{70020968-AD84-4BFF-A013-35304A758D1D}" srcOrd="0" destOrd="0" parTransId="{82569B02-20C4-4AA3-B96F-03F93E241D1A}" sibTransId="{43D2808F-7C6E-4057-B0EE-907A286FC69D}"/>
    <dgm:cxn modelId="{D73F528A-57AE-4F11-9850-6DFD1E1246EC}" type="presOf" srcId="{A3C0745F-8858-424A-ACA0-51E11FEA7204}" destId="{65A0DEEC-8FE2-4B4E-84F3-7F0175D6AA4D}" srcOrd="0" destOrd="0" presId="urn:microsoft.com/office/officeart/2005/8/layout/vList6"/>
    <dgm:cxn modelId="{8001A797-840F-4461-BE04-77DF74E29A70}" srcId="{D6934F4F-CB77-4792-B7AC-9003754AFBD8}" destId="{BD814AC6-46FE-4175-86BC-BE1500158824}" srcOrd="1" destOrd="0" parTransId="{A99E39DA-FB99-40C7-9D1F-DF5340693D5D}" sibTransId="{AC136F16-782F-4D82-8768-6803571C634F}"/>
    <dgm:cxn modelId="{D7391ABD-93A7-41FC-8E97-0338ABB2949C}" type="presOf" srcId="{BD814AC6-46FE-4175-86BC-BE1500158824}" destId="{2A55E001-7851-4B42-A90E-32A4F6E16D0B}" srcOrd="0" destOrd="0" presId="urn:microsoft.com/office/officeart/2005/8/layout/vList6"/>
    <dgm:cxn modelId="{603D59C2-2FF9-4275-A814-C6D432B53CEC}" type="presOf" srcId="{C287065C-6736-424E-AC19-7F875F04B519}" destId="{8DC4D9F8-E9CB-4079-9793-0934F0B5369D}" srcOrd="0" destOrd="1" presId="urn:microsoft.com/office/officeart/2005/8/layout/vList6"/>
    <dgm:cxn modelId="{A3085BC4-D263-4C2C-9651-7EDA9A6AF085}" srcId="{A3C0745F-8858-424A-ACA0-51E11FEA7204}" destId="{C287065C-6736-424E-AC19-7F875F04B519}" srcOrd="1" destOrd="0" parTransId="{77DCCF0E-2670-4419-A83C-B3449E8AB399}" sibTransId="{0F7A158D-EC8E-4D25-9654-08F46787C95A}"/>
    <dgm:cxn modelId="{02BCDCD4-E85E-4431-99F8-582C9BF588EE}" srcId="{A3C0745F-8858-424A-ACA0-51E11FEA7204}" destId="{02F7E164-1081-471F-8CBC-8E0F1E28B898}" srcOrd="0" destOrd="0" parTransId="{9DC3968B-A6A4-4568-B3D0-141B472E158B}" sibTransId="{41E8DCD6-67DC-4D1C-A44A-DAB5EE771F01}"/>
    <dgm:cxn modelId="{6B82D9E8-9DA2-464A-BEC9-B16D8C625E3D}" type="presOf" srcId="{D6934F4F-CB77-4792-B7AC-9003754AFBD8}" destId="{C2CFEB41-786C-43CA-9923-2B89DEFB3BC7}" srcOrd="0" destOrd="0" presId="urn:microsoft.com/office/officeart/2005/8/layout/vList6"/>
    <dgm:cxn modelId="{1B0100EE-0B26-4D45-BFCD-5EDFF44C8212}" type="presOf" srcId="{E937849D-F126-432F-A08A-5037F333FE0D}" destId="{3BEF172A-D1B6-4FB7-9CFE-28ED8196666D}" srcOrd="0" destOrd="1" presId="urn:microsoft.com/office/officeart/2005/8/layout/vList6"/>
    <dgm:cxn modelId="{5D49399C-0A31-4C78-A46C-637C649F6369}" type="presParOf" srcId="{C2CFEB41-786C-43CA-9923-2B89DEFB3BC7}" destId="{3A8C24DB-6A23-4909-A5BB-DF4FA64B6CED}" srcOrd="0" destOrd="0" presId="urn:microsoft.com/office/officeart/2005/8/layout/vList6"/>
    <dgm:cxn modelId="{4AA6863A-6263-4541-909A-BB169E84B03A}" type="presParOf" srcId="{3A8C24DB-6A23-4909-A5BB-DF4FA64B6CED}" destId="{65A0DEEC-8FE2-4B4E-84F3-7F0175D6AA4D}" srcOrd="0" destOrd="0" presId="urn:microsoft.com/office/officeart/2005/8/layout/vList6"/>
    <dgm:cxn modelId="{46D35D4A-E126-49AD-80B0-53AB3DF2B7F3}" type="presParOf" srcId="{3A8C24DB-6A23-4909-A5BB-DF4FA64B6CED}" destId="{8DC4D9F8-E9CB-4079-9793-0934F0B5369D}" srcOrd="1" destOrd="0" presId="urn:microsoft.com/office/officeart/2005/8/layout/vList6"/>
    <dgm:cxn modelId="{D7C94388-939E-4FFA-BEA9-9A450EFD8320}" type="presParOf" srcId="{C2CFEB41-786C-43CA-9923-2B89DEFB3BC7}" destId="{04E75256-BC09-4997-87AF-54940AB1ADA4}" srcOrd="1" destOrd="0" presId="urn:microsoft.com/office/officeart/2005/8/layout/vList6"/>
    <dgm:cxn modelId="{A0EB08BA-FEDF-4EDA-9120-9C4BA71AAD4E}" type="presParOf" srcId="{C2CFEB41-786C-43CA-9923-2B89DEFB3BC7}" destId="{B7CB45B6-51F9-4777-93FB-7360EE4CADBF}" srcOrd="2" destOrd="0" presId="urn:microsoft.com/office/officeart/2005/8/layout/vList6"/>
    <dgm:cxn modelId="{4F066764-E26B-4C25-BB2C-8C1DAC795D5F}" type="presParOf" srcId="{B7CB45B6-51F9-4777-93FB-7360EE4CADBF}" destId="{2A55E001-7851-4B42-A90E-32A4F6E16D0B}" srcOrd="0" destOrd="0" presId="urn:microsoft.com/office/officeart/2005/8/layout/vList6"/>
    <dgm:cxn modelId="{5EB796F8-F22F-4359-B6BC-09679EC19636}" type="presParOf" srcId="{B7CB45B6-51F9-4777-93FB-7360EE4CADBF}" destId="{3BEF172A-D1B6-4FB7-9CFE-28ED8196666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C7CF36-BBC2-482F-B040-5B3C8F68B0E1}" type="doc">
      <dgm:prSet loTypeId="urn:microsoft.com/office/officeart/2008/layout/Picture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6E0A58-9863-4005-8E9E-933515E83E2D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Несчастные случаи, связанные с трудовой деятельностью, с </a:t>
          </a:r>
          <a:r>
            <a:rPr lang="ru-RU" sz="2000" b="1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ТЯЖЕЛЫМ</a:t>
          </a:r>
          <a:r>
            <a: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или со</a:t>
          </a:r>
          <a:r>
            <a:rPr lang="ru-RU" sz="20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СМЕРТЕЛЬНЫМ</a:t>
          </a:r>
          <a:r>
            <a:rPr lang="ru-RU" sz="20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исходом</a:t>
          </a:r>
        </a:p>
      </dgm:t>
    </dgm:pt>
    <dgm:pt modelId="{50BC8A48-893F-40F2-BFA4-FC68D80118DF}" type="parTrans" cxnId="{ED7D280F-573D-4835-90FA-19DA21B64214}">
      <dgm:prSet/>
      <dgm:spPr/>
      <dgm:t>
        <a:bodyPr/>
        <a:lstStyle/>
        <a:p>
          <a:endParaRPr lang="ru-RU"/>
        </a:p>
      </dgm:t>
    </dgm:pt>
    <dgm:pt modelId="{B403E0C4-F597-4E60-A436-69B4B812487D}" type="sibTrans" cxnId="{ED7D280F-573D-4835-90FA-19DA21B64214}">
      <dgm:prSet/>
      <dgm:spPr/>
      <dgm:t>
        <a:bodyPr/>
        <a:lstStyle/>
        <a:p>
          <a:endParaRPr lang="ru-RU"/>
        </a:p>
      </dgm:t>
    </dgm:pt>
    <dgm:pt modelId="{4735B75D-5ABF-47F4-9A30-1A5A59143E5B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Групповые несчастные случаи</a:t>
          </a: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связанные с трудовой деятельностью, происшедшие одновременно с 2 и более работниками, независимо от степени тяжести производственных травм пострадавших</a:t>
          </a:r>
        </a:p>
      </dgm:t>
    </dgm:pt>
    <dgm:pt modelId="{F435F3CF-2EA3-4777-880C-FB538BC25CBC}" type="parTrans" cxnId="{BC855FE1-935F-4F13-84E3-29FB9761A4A5}">
      <dgm:prSet/>
      <dgm:spPr/>
      <dgm:t>
        <a:bodyPr/>
        <a:lstStyle/>
        <a:p>
          <a:endParaRPr lang="ru-RU"/>
        </a:p>
      </dgm:t>
    </dgm:pt>
    <dgm:pt modelId="{4ED1D500-0214-4DBF-91CD-86605E06200E}" type="sibTrans" cxnId="{BC855FE1-935F-4F13-84E3-29FB9761A4A5}">
      <dgm:prSet/>
      <dgm:spPr/>
      <dgm:t>
        <a:bodyPr/>
        <a:lstStyle/>
        <a:p>
          <a:endParaRPr lang="ru-RU"/>
        </a:p>
      </dgm:t>
    </dgm:pt>
    <dgm:pt modelId="{41B6CFFF-F9E2-4005-A1AD-6C7AED23B3C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Групповые случаи острого отравления</a:t>
          </a:r>
        </a:p>
      </dgm:t>
    </dgm:pt>
    <dgm:pt modelId="{45910996-F851-44AF-A660-6B5604FFF8A4}" type="parTrans" cxnId="{FDC18CE4-874F-4EF0-856D-EE8E99059707}">
      <dgm:prSet/>
      <dgm:spPr/>
      <dgm:t>
        <a:bodyPr/>
        <a:lstStyle/>
        <a:p>
          <a:endParaRPr lang="ru-RU"/>
        </a:p>
      </dgm:t>
    </dgm:pt>
    <dgm:pt modelId="{1246E33E-F290-434A-9EC8-0E272CA498B0}" type="sibTrans" cxnId="{FDC18CE4-874F-4EF0-856D-EE8E99059707}">
      <dgm:prSet/>
      <dgm:spPr/>
      <dgm:t>
        <a:bodyPr/>
        <a:lstStyle/>
        <a:p>
          <a:endParaRPr lang="ru-RU"/>
        </a:p>
      </dgm:t>
    </dgm:pt>
    <dgm:pt modelId="{C0CBAE8C-1FA1-44E8-B03D-F9DB1675C875}" type="pres">
      <dgm:prSet presAssocID="{FCC7CF36-BBC2-482F-B040-5B3C8F68B0E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0BFFC19-EE7D-4890-B2AB-3E831F0F410C}" type="pres">
      <dgm:prSet presAssocID="{C16E0A58-9863-4005-8E9E-933515E83E2D}" presName="root" presStyleCnt="0">
        <dgm:presLayoutVars>
          <dgm:chMax/>
          <dgm:chPref val="4"/>
        </dgm:presLayoutVars>
      </dgm:prSet>
      <dgm:spPr/>
    </dgm:pt>
    <dgm:pt modelId="{FEAD8C61-DDF1-4FC7-A1B5-48C3C02D4ED9}" type="pres">
      <dgm:prSet presAssocID="{C16E0A58-9863-4005-8E9E-933515E83E2D}" presName="rootComposite" presStyleCnt="0">
        <dgm:presLayoutVars/>
      </dgm:prSet>
      <dgm:spPr/>
    </dgm:pt>
    <dgm:pt modelId="{116B8B9E-B581-47C5-8627-406FC20E6754}" type="pres">
      <dgm:prSet presAssocID="{C16E0A58-9863-4005-8E9E-933515E83E2D}" presName="rootText" presStyleLbl="node0" presStyleIdx="0" presStyleCnt="1">
        <dgm:presLayoutVars>
          <dgm:chMax/>
          <dgm:chPref val="4"/>
        </dgm:presLayoutVars>
      </dgm:prSet>
      <dgm:spPr/>
    </dgm:pt>
    <dgm:pt modelId="{6281CC8F-F5D7-43BB-818B-2CA474F985B4}" type="pres">
      <dgm:prSet presAssocID="{C16E0A58-9863-4005-8E9E-933515E83E2D}" presName="childShape" presStyleCnt="0">
        <dgm:presLayoutVars>
          <dgm:chMax val="0"/>
          <dgm:chPref val="0"/>
        </dgm:presLayoutVars>
      </dgm:prSet>
      <dgm:spPr/>
    </dgm:pt>
    <dgm:pt modelId="{D1966A6B-EE2A-4464-9389-B7E28A06E74A}" type="pres">
      <dgm:prSet presAssocID="{4735B75D-5ABF-47F4-9A30-1A5A59143E5B}" presName="childComposite" presStyleCnt="0">
        <dgm:presLayoutVars>
          <dgm:chMax val="0"/>
          <dgm:chPref val="0"/>
        </dgm:presLayoutVars>
      </dgm:prSet>
      <dgm:spPr/>
    </dgm:pt>
    <dgm:pt modelId="{E712BB8A-2D4E-48E3-A5EC-3A83E46FCE79}" type="pres">
      <dgm:prSet presAssocID="{4735B75D-5ABF-47F4-9A30-1A5A59143E5B}" presName="Image" presStyleLbl="node1" presStyleIdx="0" presStyleCnt="2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</dgm:pt>
    <dgm:pt modelId="{5EDE7505-E14C-48D2-9715-50513F2D7513}" type="pres">
      <dgm:prSet presAssocID="{4735B75D-5ABF-47F4-9A30-1A5A59143E5B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76A65805-6776-4135-8FC6-0034AF868898}" type="pres">
      <dgm:prSet presAssocID="{41B6CFFF-F9E2-4005-A1AD-6C7AED23B3C5}" presName="childComposite" presStyleCnt="0">
        <dgm:presLayoutVars>
          <dgm:chMax val="0"/>
          <dgm:chPref val="0"/>
        </dgm:presLayoutVars>
      </dgm:prSet>
      <dgm:spPr/>
    </dgm:pt>
    <dgm:pt modelId="{5AFC0FC9-E632-4686-BC4B-1E1781027EBF}" type="pres">
      <dgm:prSet presAssocID="{41B6CFFF-F9E2-4005-A1AD-6C7AED23B3C5}" presName="Image" presStyleLbl="node1" presStyleIdx="1" presStyleCnt="2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C9340BB-690A-4501-8C17-E47A569673B2}" type="pres">
      <dgm:prSet presAssocID="{41B6CFFF-F9E2-4005-A1AD-6C7AED23B3C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ED7D280F-573D-4835-90FA-19DA21B64214}" srcId="{FCC7CF36-BBC2-482F-B040-5B3C8F68B0E1}" destId="{C16E0A58-9863-4005-8E9E-933515E83E2D}" srcOrd="0" destOrd="0" parTransId="{50BC8A48-893F-40F2-BFA4-FC68D80118DF}" sibTransId="{B403E0C4-F597-4E60-A436-69B4B812487D}"/>
    <dgm:cxn modelId="{C4EB973F-1AD7-45D6-B71C-BEAB0CFBFF92}" type="presOf" srcId="{FCC7CF36-BBC2-482F-B040-5B3C8F68B0E1}" destId="{C0CBAE8C-1FA1-44E8-B03D-F9DB1675C875}" srcOrd="0" destOrd="0" presId="urn:microsoft.com/office/officeart/2008/layout/PictureAccentList"/>
    <dgm:cxn modelId="{991CEA79-781B-4460-B1FE-D87D8E482E1E}" type="presOf" srcId="{4735B75D-5ABF-47F4-9A30-1A5A59143E5B}" destId="{5EDE7505-E14C-48D2-9715-50513F2D7513}" srcOrd="0" destOrd="0" presId="urn:microsoft.com/office/officeart/2008/layout/PictureAccentList"/>
    <dgm:cxn modelId="{353CC596-B950-49DA-B6B5-140B83968634}" type="presOf" srcId="{C16E0A58-9863-4005-8E9E-933515E83E2D}" destId="{116B8B9E-B581-47C5-8627-406FC20E6754}" srcOrd="0" destOrd="0" presId="urn:microsoft.com/office/officeart/2008/layout/PictureAccentList"/>
    <dgm:cxn modelId="{BC855FE1-935F-4F13-84E3-29FB9761A4A5}" srcId="{C16E0A58-9863-4005-8E9E-933515E83E2D}" destId="{4735B75D-5ABF-47F4-9A30-1A5A59143E5B}" srcOrd="0" destOrd="0" parTransId="{F435F3CF-2EA3-4777-880C-FB538BC25CBC}" sibTransId="{4ED1D500-0214-4DBF-91CD-86605E06200E}"/>
    <dgm:cxn modelId="{FDC18CE4-874F-4EF0-856D-EE8E99059707}" srcId="{C16E0A58-9863-4005-8E9E-933515E83E2D}" destId="{41B6CFFF-F9E2-4005-A1AD-6C7AED23B3C5}" srcOrd="1" destOrd="0" parTransId="{45910996-F851-44AF-A660-6B5604FFF8A4}" sibTransId="{1246E33E-F290-434A-9EC8-0E272CA498B0}"/>
    <dgm:cxn modelId="{DE3EFCF2-3FF3-4ED9-9855-13B0BB9016B8}" type="presOf" srcId="{41B6CFFF-F9E2-4005-A1AD-6C7AED23B3C5}" destId="{CC9340BB-690A-4501-8C17-E47A569673B2}" srcOrd="0" destOrd="0" presId="urn:microsoft.com/office/officeart/2008/layout/PictureAccentList"/>
    <dgm:cxn modelId="{A32AAF3E-1178-4CC9-A978-74728E8309BF}" type="presParOf" srcId="{C0CBAE8C-1FA1-44E8-B03D-F9DB1675C875}" destId="{C0BFFC19-EE7D-4890-B2AB-3E831F0F410C}" srcOrd="0" destOrd="0" presId="urn:microsoft.com/office/officeart/2008/layout/PictureAccentList"/>
    <dgm:cxn modelId="{F3DA4260-DF43-42AC-985C-92480AFE8D03}" type="presParOf" srcId="{C0BFFC19-EE7D-4890-B2AB-3E831F0F410C}" destId="{FEAD8C61-DDF1-4FC7-A1B5-48C3C02D4ED9}" srcOrd="0" destOrd="0" presId="urn:microsoft.com/office/officeart/2008/layout/PictureAccentList"/>
    <dgm:cxn modelId="{85D5930E-E285-4E13-9D68-E52E5361852C}" type="presParOf" srcId="{FEAD8C61-DDF1-4FC7-A1B5-48C3C02D4ED9}" destId="{116B8B9E-B581-47C5-8627-406FC20E6754}" srcOrd="0" destOrd="0" presId="urn:microsoft.com/office/officeart/2008/layout/PictureAccentList"/>
    <dgm:cxn modelId="{A81EE20C-1027-4B82-B4F6-E06513FB1E9E}" type="presParOf" srcId="{C0BFFC19-EE7D-4890-B2AB-3E831F0F410C}" destId="{6281CC8F-F5D7-43BB-818B-2CA474F985B4}" srcOrd="1" destOrd="0" presId="urn:microsoft.com/office/officeart/2008/layout/PictureAccentList"/>
    <dgm:cxn modelId="{FBA05BA2-9BCE-405B-98C4-2F9715F6035C}" type="presParOf" srcId="{6281CC8F-F5D7-43BB-818B-2CA474F985B4}" destId="{D1966A6B-EE2A-4464-9389-B7E28A06E74A}" srcOrd="0" destOrd="0" presId="urn:microsoft.com/office/officeart/2008/layout/PictureAccentList"/>
    <dgm:cxn modelId="{B3338F37-FC8B-45F1-903C-A9B428D65B52}" type="presParOf" srcId="{D1966A6B-EE2A-4464-9389-B7E28A06E74A}" destId="{E712BB8A-2D4E-48E3-A5EC-3A83E46FCE79}" srcOrd="0" destOrd="0" presId="urn:microsoft.com/office/officeart/2008/layout/PictureAccentList"/>
    <dgm:cxn modelId="{061E43FB-687F-4FFB-98CD-00AB4515B0B4}" type="presParOf" srcId="{D1966A6B-EE2A-4464-9389-B7E28A06E74A}" destId="{5EDE7505-E14C-48D2-9715-50513F2D7513}" srcOrd="1" destOrd="0" presId="urn:microsoft.com/office/officeart/2008/layout/PictureAccentList"/>
    <dgm:cxn modelId="{BA40F8F5-7D8E-46DF-BD1A-8423F0EE9792}" type="presParOf" srcId="{6281CC8F-F5D7-43BB-818B-2CA474F985B4}" destId="{76A65805-6776-4135-8FC6-0034AF868898}" srcOrd="1" destOrd="0" presId="urn:microsoft.com/office/officeart/2008/layout/PictureAccentList"/>
    <dgm:cxn modelId="{FEC370FA-1878-461F-8476-FB772F54AE9A}" type="presParOf" srcId="{76A65805-6776-4135-8FC6-0034AF868898}" destId="{5AFC0FC9-E632-4686-BC4B-1E1781027EBF}" srcOrd="0" destOrd="0" presId="urn:microsoft.com/office/officeart/2008/layout/PictureAccentList"/>
    <dgm:cxn modelId="{A8D9981A-B368-4C93-9EC1-1774A71F2865}" type="presParOf" srcId="{76A65805-6776-4135-8FC6-0034AF868898}" destId="{CC9340BB-690A-4501-8C17-E47A569673B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5CD8DB-CAC9-429A-A540-D003EDA720BD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B0322D-8F0D-4E3C-ADB6-61D07F175895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Сообщение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 несчастном случае, связанном с трудовой деятельностью</a:t>
          </a:r>
        </a:p>
      </dgm:t>
    </dgm:pt>
    <dgm:pt modelId="{4E0669DB-9B72-4120-84D0-2D7A48F184B3}" type="parTrans" cxnId="{B2432ABA-4A09-40C3-A8D4-A5F957162F2E}">
      <dgm:prSet/>
      <dgm:spPr/>
      <dgm:t>
        <a:bodyPr/>
        <a:lstStyle/>
        <a:p>
          <a:endParaRPr lang="ru-RU"/>
        </a:p>
      </dgm:t>
    </dgm:pt>
    <dgm:pt modelId="{90E092E7-F9D3-435B-ADF6-BE4B49734E93}" type="sibTrans" cxnId="{B2432ABA-4A09-40C3-A8D4-A5F957162F2E}">
      <dgm:prSet/>
      <dgm:spPr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4CC4F652-CD65-4455-8A19-59A388DB87C1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</a:t>
          </a:r>
          <a:r>
            <a: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комиссии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проведение расследования несчастного случая, опрос свидетелей, сбор документов и т.д.</a:t>
          </a:r>
        </a:p>
      </dgm:t>
    </dgm:pt>
    <dgm:pt modelId="{A7C8A18A-3346-4DBA-B05C-DB0829ECD48D}" type="parTrans" cxnId="{FE838B7A-18B4-45A8-8F52-1095EF4CDE87}">
      <dgm:prSet/>
      <dgm:spPr/>
      <dgm:t>
        <a:bodyPr/>
        <a:lstStyle/>
        <a:p>
          <a:endParaRPr lang="ru-RU"/>
        </a:p>
      </dgm:t>
    </dgm:pt>
    <dgm:pt modelId="{02B21A0C-59D1-4862-A479-13D2286CF496}" type="sibTrans" cxnId="{FE838B7A-18B4-45A8-8F52-1095EF4CDE87}">
      <dgm:prSet/>
      <dgm:spPr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E08523E4-00F4-4D60-BFD4-157044711A54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Составление </a:t>
          </a:r>
          <a:r>
            <a: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Акта </a:t>
          </a: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специального расследования, </a:t>
          </a:r>
        </a:p>
        <a:p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Акта расследования, Акта о несчастном случае</a:t>
          </a:r>
        </a:p>
      </dgm:t>
    </dgm:pt>
    <dgm:pt modelId="{B4D9B002-B500-43F9-BAE8-0776116FBBC1}" type="parTrans" cxnId="{DF14F47B-477E-4BE6-AD8B-76B24D8F55B2}">
      <dgm:prSet/>
      <dgm:spPr/>
      <dgm:t>
        <a:bodyPr/>
        <a:lstStyle/>
        <a:p>
          <a:endParaRPr lang="ru-RU"/>
        </a:p>
      </dgm:t>
    </dgm:pt>
    <dgm:pt modelId="{ADBD136E-17B5-46CF-934C-41ACAE478D55}" type="sibTrans" cxnId="{DF14F47B-477E-4BE6-AD8B-76B24D8F55B2}">
      <dgm:prSet/>
      <dgm:spPr/>
      <dgm:t>
        <a:bodyPr/>
        <a:lstStyle/>
        <a:p>
          <a:endParaRPr lang="ru-RU"/>
        </a:p>
      </dgm:t>
    </dgm:pt>
    <dgm:pt modelId="{FA9ACA76-1A27-4849-9F2D-0A90CBB61C4E}" type="pres">
      <dgm:prSet presAssocID="{4E5CD8DB-CAC9-429A-A540-D003EDA720BD}" presName="outerComposite" presStyleCnt="0">
        <dgm:presLayoutVars>
          <dgm:chMax val="5"/>
          <dgm:dir/>
          <dgm:resizeHandles val="exact"/>
        </dgm:presLayoutVars>
      </dgm:prSet>
      <dgm:spPr/>
    </dgm:pt>
    <dgm:pt modelId="{4D3CCC71-2BCE-432E-8443-55C877DFE36A}" type="pres">
      <dgm:prSet presAssocID="{4E5CD8DB-CAC9-429A-A540-D003EDA720BD}" presName="dummyMaxCanvas" presStyleCnt="0">
        <dgm:presLayoutVars/>
      </dgm:prSet>
      <dgm:spPr/>
    </dgm:pt>
    <dgm:pt modelId="{527A57EC-A745-4007-8313-BCC6DB802ECF}" type="pres">
      <dgm:prSet presAssocID="{4E5CD8DB-CAC9-429A-A540-D003EDA720BD}" presName="ThreeNodes_1" presStyleLbl="node1" presStyleIdx="0" presStyleCnt="3">
        <dgm:presLayoutVars>
          <dgm:bulletEnabled val="1"/>
        </dgm:presLayoutVars>
      </dgm:prSet>
      <dgm:spPr/>
    </dgm:pt>
    <dgm:pt modelId="{17C0C108-1A21-44E3-B0AF-9940113CF22A}" type="pres">
      <dgm:prSet presAssocID="{4E5CD8DB-CAC9-429A-A540-D003EDA720BD}" presName="ThreeNodes_2" presStyleLbl="node1" presStyleIdx="1" presStyleCnt="3">
        <dgm:presLayoutVars>
          <dgm:bulletEnabled val="1"/>
        </dgm:presLayoutVars>
      </dgm:prSet>
      <dgm:spPr/>
    </dgm:pt>
    <dgm:pt modelId="{218F73BA-8941-4B79-B286-90C199A6CBBD}" type="pres">
      <dgm:prSet presAssocID="{4E5CD8DB-CAC9-429A-A540-D003EDA720BD}" presName="ThreeNodes_3" presStyleLbl="node1" presStyleIdx="2" presStyleCnt="3">
        <dgm:presLayoutVars>
          <dgm:bulletEnabled val="1"/>
        </dgm:presLayoutVars>
      </dgm:prSet>
      <dgm:spPr/>
    </dgm:pt>
    <dgm:pt modelId="{7FE8123E-D0E2-45FF-BFC2-6B9C1E95E4E5}" type="pres">
      <dgm:prSet presAssocID="{4E5CD8DB-CAC9-429A-A540-D003EDA720BD}" presName="ThreeConn_1-2" presStyleLbl="fgAccFollowNode1" presStyleIdx="0" presStyleCnt="2">
        <dgm:presLayoutVars>
          <dgm:bulletEnabled val="1"/>
        </dgm:presLayoutVars>
      </dgm:prSet>
      <dgm:spPr/>
    </dgm:pt>
    <dgm:pt modelId="{26D8FF0C-9366-4122-B801-3130398B740B}" type="pres">
      <dgm:prSet presAssocID="{4E5CD8DB-CAC9-429A-A540-D003EDA720BD}" presName="ThreeConn_2-3" presStyleLbl="fgAccFollowNode1" presStyleIdx="1" presStyleCnt="2">
        <dgm:presLayoutVars>
          <dgm:bulletEnabled val="1"/>
        </dgm:presLayoutVars>
      </dgm:prSet>
      <dgm:spPr/>
    </dgm:pt>
    <dgm:pt modelId="{B341D139-22C4-4F11-8DDC-B3DABE5C880B}" type="pres">
      <dgm:prSet presAssocID="{4E5CD8DB-CAC9-429A-A540-D003EDA720BD}" presName="ThreeNodes_1_text" presStyleLbl="node1" presStyleIdx="2" presStyleCnt="3">
        <dgm:presLayoutVars>
          <dgm:bulletEnabled val="1"/>
        </dgm:presLayoutVars>
      </dgm:prSet>
      <dgm:spPr/>
    </dgm:pt>
    <dgm:pt modelId="{B76329C5-88DC-4C76-801D-F17E53CA827E}" type="pres">
      <dgm:prSet presAssocID="{4E5CD8DB-CAC9-429A-A540-D003EDA720BD}" presName="ThreeNodes_2_text" presStyleLbl="node1" presStyleIdx="2" presStyleCnt="3">
        <dgm:presLayoutVars>
          <dgm:bulletEnabled val="1"/>
        </dgm:presLayoutVars>
      </dgm:prSet>
      <dgm:spPr/>
    </dgm:pt>
    <dgm:pt modelId="{2FCE877C-6701-484D-9F89-BE85EDF8385D}" type="pres">
      <dgm:prSet presAssocID="{4E5CD8DB-CAC9-429A-A540-D003EDA720B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DB79610-769F-4FEE-BD60-B3B0D5A169A4}" type="presOf" srcId="{02B21A0C-59D1-4862-A479-13D2286CF496}" destId="{26D8FF0C-9366-4122-B801-3130398B740B}" srcOrd="0" destOrd="0" presId="urn:microsoft.com/office/officeart/2005/8/layout/vProcess5"/>
    <dgm:cxn modelId="{EB1D3817-848B-42C6-8941-AAD019103947}" type="presOf" srcId="{4CC4F652-CD65-4455-8A19-59A388DB87C1}" destId="{17C0C108-1A21-44E3-B0AF-9940113CF22A}" srcOrd="0" destOrd="0" presId="urn:microsoft.com/office/officeart/2005/8/layout/vProcess5"/>
    <dgm:cxn modelId="{CE626122-6954-432D-9F7A-AFBA31F4F8CB}" type="presOf" srcId="{E08523E4-00F4-4D60-BFD4-157044711A54}" destId="{2FCE877C-6701-484D-9F89-BE85EDF8385D}" srcOrd="1" destOrd="0" presId="urn:microsoft.com/office/officeart/2005/8/layout/vProcess5"/>
    <dgm:cxn modelId="{AC08A551-DECB-407B-B948-BC015A481D4F}" type="presOf" srcId="{A0B0322D-8F0D-4E3C-ADB6-61D07F175895}" destId="{527A57EC-A745-4007-8313-BCC6DB802ECF}" srcOrd="0" destOrd="0" presId="urn:microsoft.com/office/officeart/2005/8/layout/vProcess5"/>
    <dgm:cxn modelId="{FE838B7A-18B4-45A8-8F52-1095EF4CDE87}" srcId="{4E5CD8DB-CAC9-429A-A540-D003EDA720BD}" destId="{4CC4F652-CD65-4455-8A19-59A388DB87C1}" srcOrd="1" destOrd="0" parTransId="{A7C8A18A-3346-4DBA-B05C-DB0829ECD48D}" sibTransId="{02B21A0C-59D1-4862-A479-13D2286CF496}"/>
    <dgm:cxn modelId="{DF14F47B-477E-4BE6-AD8B-76B24D8F55B2}" srcId="{4E5CD8DB-CAC9-429A-A540-D003EDA720BD}" destId="{E08523E4-00F4-4D60-BFD4-157044711A54}" srcOrd="2" destOrd="0" parTransId="{B4D9B002-B500-43F9-BAE8-0776116FBBC1}" sibTransId="{ADBD136E-17B5-46CF-934C-41ACAE478D55}"/>
    <dgm:cxn modelId="{F625DEAD-C7F3-4EA5-B869-35CBBCD0F30E}" type="presOf" srcId="{4E5CD8DB-CAC9-429A-A540-D003EDA720BD}" destId="{FA9ACA76-1A27-4849-9F2D-0A90CBB61C4E}" srcOrd="0" destOrd="0" presId="urn:microsoft.com/office/officeart/2005/8/layout/vProcess5"/>
    <dgm:cxn modelId="{B2432ABA-4A09-40C3-A8D4-A5F957162F2E}" srcId="{4E5CD8DB-CAC9-429A-A540-D003EDA720BD}" destId="{A0B0322D-8F0D-4E3C-ADB6-61D07F175895}" srcOrd="0" destOrd="0" parTransId="{4E0669DB-9B72-4120-84D0-2D7A48F184B3}" sibTransId="{90E092E7-F9D3-435B-ADF6-BE4B49734E93}"/>
    <dgm:cxn modelId="{BAC922C2-5BDD-446E-B60A-DAFFAB6F2770}" type="presOf" srcId="{A0B0322D-8F0D-4E3C-ADB6-61D07F175895}" destId="{B341D139-22C4-4F11-8DDC-B3DABE5C880B}" srcOrd="1" destOrd="0" presId="urn:microsoft.com/office/officeart/2005/8/layout/vProcess5"/>
    <dgm:cxn modelId="{000003DC-B76E-4359-B827-10CC9E1B6CD6}" type="presOf" srcId="{E08523E4-00F4-4D60-BFD4-157044711A54}" destId="{218F73BA-8941-4B79-B286-90C199A6CBBD}" srcOrd="0" destOrd="0" presId="urn:microsoft.com/office/officeart/2005/8/layout/vProcess5"/>
    <dgm:cxn modelId="{03C7B1E3-F6A2-4FA4-8236-6013CAEA2A53}" type="presOf" srcId="{90E092E7-F9D3-435B-ADF6-BE4B49734E93}" destId="{7FE8123E-D0E2-45FF-BFC2-6B9C1E95E4E5}" srcOrd="0" destOrd="0" presId="urn:microsoft.com/office/officeart/2005/8/layout/vProcess5"/>
    <dgm:cxn modelId="{231F31F1-FB1E-45BA-B65E-7CB76D0793E8}" type="presOf" srcId="{4CC4F652-CD65-4455-8A19-59A388DB87C1}" destId="{B76329C5-88DC-4C76-801D-F17E53CA827E}" srcOrd="1" destOrd="0" presId="urn:microsoft.com/office/officeart/2005/8/layout/vProcess5"/>
    <dgm:cxn modelId="{FDC72956-9265-44B8-9FFF-E0725FE2643B}" type="presParOf" srcId="{FA9ACA76-1A27-4849-9F2D-0A90CBB61C4E}" destId="{4D3CCC71-2BCE-432E-8443-55C877DFE36A}" srcOrd="0" destOrd="0" presId="urn:microsoft.com/office/officeart/2005/8/layout/vProcess5"/>
    <dgm:cxn modelId="{20B028E6-4AA8-47DD-A2DB-C301D92CABAD}" type="presParOf" srcId="{FA9ACA76-1A27-4849-9F2D-0A90CBB61C4E}" destId="{527A57EC-A745-4007-8313-BCC6DB802ECF}" srcOrd="1" destOrd="0" presId="urn:microsoft.com/office/officeart/2005/8/layout/vProcess5"/>
    <dgm:cxn modelId="{A7FFEE04-7247-4E46-9D01-663AE197B7E8}" type="presParOf" srcId="{FA9ACA76-1A27-4849-9F2D-0A90CBB61C4E}" destId="{17C0C108-1A21-44E3-B0AF-9940113CF22A}" srcOrd="2" destOrd="0" presId="urn:microsoft.com/office/officeart/2005/8/layout/vProcess5"/>
    <dgm:cxn modelId="{D2822B8D-5AD3-49B9-BACE-426429428B35}" type="presParOf" srcId="{FA9ACA76-1A27-4849-9F2D-0A90CBB61C4E}" destId="{218F73BA-8941-4B79-B286-90C199A6CBBD}" srcOrd="3" destOrd="0" presId="urn:microsoft.com/office/officeart/2005/8/layout/vProcess5"/>
    <dgm:cxn modelId="{19C80834-1180-4AB1-A6B0-8F8C166FBDF4}" type="presParOf" srcId="{FA9ACA76-1A27-4849-9F2D-0A90CBB61C4E}" destId="{7FE8123E-D0E2-45FF-BFC2-6B9C1E95E4E5}" srcOrd="4" destOrd="0" presId="urn:microsoft.com/office/officeart/2005/8/layout/vProcess5"/>
    <dgm:cxn modelId="{C050C917-823E-44F4-BDF4-C4F6D2494955}" type="presParOf" srcId="{FA9ACA76-1A27-4849-9F2D-0A90CBB61C4E}" destId="{26D8FF0C-9366-4122-B801-3130398B740B}" srcOrd="5" destOrd="0" presId="urn:microsoft.com/office/officeart/2005/8/layout/vProcess5"/>
    <dgm:cxn modelId="{3808D41B-2751-450C-8963-CADFA4A359DB}" type="presParOf" srcId="{FA9ACA76-1A27-4849-9F2D-0A90CBB61C4E}" destId="{B341D139-22C4-4F11-8DDC-B3DABE5C880B}" srcOrd="6" destOrd="0" presId="urn:microsoft.com/office/officeart/2005/8/layout/vProcess5"/>
    <dgm:cxn modelId="{0752556D-D4B8-480E-ADF6-EA79294F215C}" type="presParOf" srcId="{FA9ACA76-1A27-4849-9F2D-0A90CBB61C4E}" destId="{B76329C5-88DC-4C76-801D-F17E53CA827E}" srcOrd="7" destOrd="0" presId="urn:microsoft.com/office/officeart/2005/8/layout/vProcess5"/>
    <dgm:cxn modelId="{6F5D9B5D-20CF-4EE2-A881-EBC0AE0161B9}" type="presParOf" srcId="{FA9ACA76-1A27-4849-9F2D-0A90CBB61C4E}" destId="{2FCE877C-6701-484D-9F89-BE85EDF8385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06BE7-327A-4359-BB74-51F95F6AC506}">
      <dsp:nvSpPr>
        <dsp:cNvPr id="0" name=""/>
        <dsp:cNvSpPr/>
      </dsp:nvSpPr>
      <dsp:spPr>
        <a:xfrm>
          <a:off x="1983" y="0"/>
          <a:ext cx="8640366" cy="14334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Перед началом или по окончании рабочего времени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подготовке и приведении в порядок рабочего места, орудий производства, 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средств индивидуальной защиты и других действий</a:t>
          </a:r>
        </a:p>
      </dsp:txBody>
      <dsp:txXfrm>
        <a:off x="43966" y="41983"/>
        <a:ext cx="8556400" cy="1349443"/>
      </dsp:txXfrm>
    </dsp:sp>
    <dsp:sp modelId="{0D68142B-3186-49B1-9583-63AA354625D2}">
      <dsp:nvSpPr>
        <dsp:cNvPr id="0" name=""/>
        <dsp:cNvSpPr/>
      </dsp:nvSpPr>
      <dsp:spPr>
        <a:xfrm>
          <a:off x="991" y="1587551"/>
          <a:ext cx="5644155" cy="14334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течение рабочего времени на рабочем месте, </a:t>
          </a:r>
          <a:r>
            <a:rPr lang="ru-RU" sz="1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по пути следования работника</a:t>
          </a: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деятельность которого связана с передвижением между объектами обслуживания, в том числе по заданию работодателя, а также во время командировки при исполнении трудовых обязанностей</a:t>
          </a:r>
        </a:p>
      </dsp:txBody>
      <dsp:txXfrm>
        <a:off x="42974" y="1629534"/>
        <a:ext cx="5560189" cy="1349443"/>
      </dsp:txXfrm>
    </dsp:sp>
    <dsp:sp modelId="{4560036F-B6EB-4C07-A05A-6F83D2D98DBB}">
      <dsp:nvSpPr>
        <dsp:cNvPr id="0" name=""/>
        <dsp:cNvSpPr/>
      </dsp:nvSpPr>
      <dsp:spPr>
        <a:xfrm>
          <a:off x="991" y="3171492"/>
          <a:ext cx="2764032" cy="14334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</a:t>
          </a:r>
          <a:r>
            <a:rPr lang="ru-RU" sz="1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личном транспортном средстве </a:t>
          </a: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наличии письменного согласия работодателя на право использования его в служебных целях</a:t>
          </a:r>
        </a:p>
      </dsp:txBody>
      <dsp:txXfrm>
        <a:off x="42974" y="3213475"/>
        <a:ext cx="2680066" cy="1349443"/>
      </dsp:txXfrm>
    </dsp:sp>
    <dsp:sp modelId="{7BEF6B20-455E-43B9-B3B5-418DBE3B612A}">
      <dsp:nvSpPr>
        <dsp:cNvPr id="0" name=""/>
        <dsp:cNvSpPr/>
      </dsp:nvSpPr>
      <dsp:spPr>
        <a:xfrm>
          <a:off x="2881113" y="3171492"/>
          <a:ext cx="2764032" cy="14334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совершении действий </a:t>
          </a:r>
          <a:r>
            <a:rPr lang="ru-RU" sz="1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по собственной инициативе </a:t>
          </a: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интересах работодателя или принимающей стороны</a:t>
          </a:r>
        </a:p>
      </dsp:txBody>
      <dsp:txXfrm>
        <a:off x="2923096" y="3213475"/>
        <a:ext cx="2680066" cy="1349443"/>
      </dsp:txXfrm>
    </dsp:sp>
    <dsp:sp modelId="{F159C70A-9912-4C45-B0B1-CDFB01018BBD}">
      <dsp:nvSpPr>
        <dsp:cNvPr id="0" name=""/>
        <dsp:cNvSpPr/>
      </dsp:nvSpPr>
      <dsp:spPr>
        <a:xfrm>
          <a:off x="5877325" y="1587551"/>
          <a:ext cx="2764032" cy="14334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следовании к месту выполнения работы или с работы </a:t>
          </a:r>
          <a:r>
            <a:rPr lang="ru-RU" sz="1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на транспортном средстве</a:t>
          </a: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предоставленном работодателем или принимающей стороной</a:t>
          </a:r>
        </a:p>
      </dsp:txBody>
      <dsp:txXfrm>
        <a:off x="5919308" y="1629534"/>
        <a:ext cx="2680066" cy="1349443"/>
      </dsp:txXfrm>
    </dsp:sp>
    <dsp:sp modelId="{BEFF610A-0178-4288-BC1F-E7ABECD5A97F}">
      <dsp:nvSpPr>
        <dsp:cNvPr id="0" name=""/>
        <dsp:cNvSpPr/>
      </dsp:nvSpPr>
      <dsp:spPr>
        <a:xfrm>
          <a:off x="5878317" y="3175102"/>
          <a:ext cx="2764032" cy="14334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пути следования работающих </a:t>
          </a:r>
          <a:r>
            <a:rPr lang="ru-RU" sz="13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вахтовым методом</a:t>
          </a:r>
          <a:r>
            <a:rPr lang="ru-RU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 места сбора (проживания в период вахты)  на работу или обратно на транспортном средстве, предоставленном работодателем</a:t>
          </a:r>
        </a:p>
      </dsp:txBody>
      <dsp:txXfrm>
        <a:off x="5920300" y="3217085"/>
        <a:ext cx="2680066" cy="1349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54CB3-030F-46A7-8728-B61E97E65661}">
      <dsp:nvSpPr>
        <dsp:cNvPr id="0" name=""/>
        <dsp:cNvSpPr/>
      </dsp:nvSpPr>
      <dsp:spPr>
        <a:xfrm>
          <a:off x="2266" y="0"/>
          <a:ext cx="8640083" cy="133932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выполнении пострадавшим по собственной инициативе работ или иных действий, </a:t>
          </a:r>
          <a:r>
            <a:rPr lang="ru-RU" sz="16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не входящих в функциональные обязанности </a:t>
          </a: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работника и не связанных с интересом работодателя, в том числе в период междусменного отдыха при работе вахтовым методом, перерыва для отдыха и приема пищи</a:t>
          </a:r>
        </a:p>
      </dsp:txBody>
      <dsp:txXfrm>
        <a:off x="41493" y="39227"/>
        <a:ext cx="8561629" cy="1260871"/>
      </dsp:txXfrm>
    </dsp:sp>
    <dsp:sp modelId="{A0074FD9-57F1-41DF-A8E4-31ED2A218611}">
      <dsp:nvSpPr>
        <dsp:cNvPr id="0" name=""/>
        <dsp:cNvSpPr/>
      </dsp:nvSpPr>
      <dsp:spPr>
        <a:xfrm>
          <a:off x="9566" y="1490131"/>
          <a:ext cx="8623216" cy="133932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случае, когда основной причиной явилось 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состояние </a:t>
          </a:r>
          <a:r>
            <a:rPr lang="ru-RU" sz="16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алкогольного опьянения</a:t>
          </a: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употребления пострадавшим 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токсических и наркотических веществ (их аналогов)</a:t>
          </a:r>
        </a:p>
      </dsp:txBody>
      <dsp:txXfrm>
        <a:off x="48793" y="1529358"/>
        <a:ext cx="8544762" cy="1260871"/>
      </dsp:txXfrm>
    </dsp:sp>
    <dsp:sp modelId="{DC5AC6EE-D0DD-4207-A590-1219684C799C}">
      <dsp:nvSpPr>
        <dsp:cNvPr id="0" name=""/>
        <dsp:cNvSpPr/>
      </dsp:nvSpPr>
      <dsp:spPr>
        <a:xfrm>
          <a:off x="9566" y="2979516"/>
          <a:ext cx="3322999" cy="133932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результате </a:t>
          </a:r>
          <a:r>
            <a:rPr lang="ru-RU" sz="16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преднамеренного</a:t>
          </a: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причинения вреда своему здоровью, а также при совершении пострадавшим уголовного правонарушения</a:t>
          </a:r>
        </a:p>
      </dsp:txBody>
      <dsp:txXfrm>
        <a:off x="48793" y="3018743"/>
        <a:ext cx="3244545" cy="1260871"/>
      </dsp:txXfrm>
    </dsp:sp>
    <dsp:sp modelId="{63E8A2A8-8FA0-4528-8CA9-7C5DFAB32612}">
      <dsp:nvSpPr>
        <dsp:cNvPr id="0" name=""/>
        <dsp:cNvSpPr/>
      </dsp:nvSpPr>
      <dsp:spPr>
        <a:xfrm>
          <a:off x="3481698" y="2951711"/>
          <a:ext cx="5160651" cy="133932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Из-за </a:t>
          </a:r>
          <a:r>
            <a:rPr lang="ru-RU" sz="16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внезапного ухудшения здоровья </a:t>
          </a: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пострадавшего, не связанного с воздействием производственных факторов, подтвержденного медицинским заключением</a:t>
          </a:r>
        </a:p>
      </dsp:txBody>
      <dsp:txXfrm>
        <a:off x="3520925" y="2990938"/>
        <a:ext cx="5082197" cy="1260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4D9F8-E9CB-4079-9793-0934F0B5369D}">
      <dsp:nvSpPr>
        <dsp:cNvPr id="0" name=""/>
        <dsp:cNvSpPr/>
      </dsp:nvSpPr>
      <dsp:spPr>
        <a:xfrm>
          <a:off x="3456939" y="571"/>
          <a:ext cx="5185410" cy="22280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Расследование проводит работодатель</a:t>
          </a:r>
        </a:p>
      </dsp:txBody>
      <dsp:txXfrm>
        <a:off x="3456939" y="279071"/>
        <a:ext cx="4349909" cy="1671003"/>
      </dsp:txXfrm>
    </dsp:sp>
    <dsp:sp modelId="{65A0DEEC-8FE2-4B4E-84F3-7F0175D6AA4D}">
      <dsp:nvSpPr>
        <dsp:cNvPr id="0" name=""/>
        <dsp:cNvSpPr/>
      </dsp:nvSpPr>
      <dsp:spPr>
        <a:xfrm>
          <a:off x="0" y="0"/>
          <a:ext cx="3456940" cy="222800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Легкая степень тяжести - </a:t>
          </a:r>
          <a:r>
            <a:rPr lang="ru-RU" sz="2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РАССЛЕДОВАНИЕ</a:t>
          </a:r>
        </a:p>
      </dsp:txBody>
      <dsp:txXfrm>
        <a:off x="108762" y="108762"/>
        <a:ext cx="3239416" cy="2010479"/>
      </dsp:txXfrm>
    </dsp:sp>
    <dsp:sp modelId="{3BEF172A-D1B6-4FB7-9CFE-28ED8196666D}">
      <dsp:nvSpPr>
        <dsp:cNvPr id="0" name=""/>
        <dsp:cNvSpPr/>
      </dsp:nvSpPr>
      <dsp:spPr>
        <a:xfrm>
          <a:off x="3456939" y="2451375"/>
          <a:ext cx="5185410" cy="22280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Расследование проводит местный орган по труду</a:t>
          </a:r>
        </a:p>
      </dsp:txBody>
      <dsp:txXfrm>
        <a:off x="3456939" y="2729875"/>
        <a:ext cx="4349909" cy="1671003"/>
      </dsp:txXfrm>
    </dsp:sp>
    <dsp:sp modelId="{2A55E001-7851-4B42-A90E-32A4F6E16D0B}">
      <dsp:nvSpPr>
        <dsp:cNvPr id="0" name=""/>
        <dsp:cNvSpPr/>
      </dsp:nvSpPr>
      <dsp:spPr>
        <a:xfrm>
          <a:off x="0" y="2448278"/>
          <a:ext cx="3456940" cy="222800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Тяжелая степень тяжести – </a:t>
          </a:r>
          <a:r>
            <a:rPr lang="ru-RU" sz="20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СПЕЦИАЛЬНОЕ РАССЛЕДОВАНИЕ</a:t>
          </a:r>
        </a:p>
      </dsp:txBody>
      <dsp:txXfrm>
        <a:off x="108762" y="2557040"/>
        <a:ext cx="3239416" cy="2010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B8B9E-B581-47C5-8627-406FC20E6754}">
      <dsp:nvSpPr>
        <dsp:cNvPr id="0" name=""/>
        <dsp:cNvSpPr/>
      </dsp:nvSpPr>
      <dsp:spPr>
        <a:xfrm>
          <a:off x="0" y="403166"/>
          <a:ext cx="8352928" cy="115190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Несчастные случаи, связанные с трудовой деятельностью, с </a:t>
          </a:r>
          <a:r>
            <a:rPr lang="ru-RU" sz="2000" b="1" kern="12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ТЯЖЕЛЫМ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или со</a:t>
          </a:r>
          <a:r>
            <a:rPr lang="ru-RU" sz="2000" kern="12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СМЕРТЕЛЬНЫМ</a:t>
          </a:r>
          <a:r>
            <a:rPr lang="ru-RU" sz="2000" kern="12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исходом</a:t>
          </a:r>
        </a:p>
      </dsp:txBody>
      <dsp:txXfrm>
        <a:off x="33738" y="436904"/>
        <a:ext cx="8285452" cy="1084429"/>
      </dsp:txXfrm>
    </dsp:sp>
    <dsp:sp modelId="{E712BB8A-2D4E-48E3-A5EC-3A83E46FCE79}">
      <dsp:nvSpPr>
        <dsp:cNvPr id="0" name=""/>
        <dsp:cNvSpPr/>
      </dsp:nvSpPr>
      <dsp:spPr>
        <a:xfrm>
          <a:off x="0" y="1762414"/>
          <a:ext cx="1151905" cy="1151905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DE7505-E14C-48D2-9715-50513F2D7513}">
      <dsp:nvSpPr>
        <dsp:cNvPr id="0" name=""/>
        <dsp:cNvSpPr/>
      </dsp:nvSpPr>
      <dsp:spPr>
        <a:xfrm>
          <a:off x="1221019" y="1762414"/>
          <a:ext cx="7131908" cy="1151905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Групповые несчастные случаи</a:t>
          </a: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связанные с трудовой деятельностью, происшедшие одновременно с 2 и более работниками, независимо от степени тяжести производственных травм пострадавших</a:t>
          </a:r>
        </a:p>
      </dsp:txBody>
      <dsp:txXfrm>
        <a:off x="1277260" y="1818655"/>
        <a:ext cx="7019426" cy="1039423"/>
      </dsp:txXfrm>
    </dsp:sp>
    <dsp:sp modelId="{5AFC0FC9-E632-4686-BC4B-1E1781027EBF}">
      <dsp:nvSpPr>
        <dsp:cNvPr id="0" name=""/>
        <dsp:cNvSpPr/>
      </dsp:nvSpPr>
      <dsp:spPr>
        <a:xfrm>
          <a:off x="0" y="3052548"/>
          <a:ext cx="1151905" cy="1151905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9340BB-690A-4501-8C17-E47A569673B2}">
      <dsp:nvSpPr>
        <dsp:cNvPr id="0" name=""/>
        <dsp:cNvSpPr/>
      </dsp:nvSpPr>
      <dsp:spPr>
        <a:xfrm>
          <a:off x="1221019" y="3052548"/>
          <a:ext cx="7131908" cy="1151905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Групповые случаи острого отравления</a:t>
          </a:r>
        </a:p>
      </dsp:txBody>
      <dsp:txXfrm>
        <a:off x="1277260" y="3108789"/>
        <a:ext cx="7019426" cy="10394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A57EC-A745-4007-8313-BCC6DB802ECF}">
      <dsp:nvSpPr>
        <dsp:cNvPr id="0" name=""/>
        <dsp:cNvSpPr/>
      </dsp:nvSpPr>
      <dsp:spPr>
        <a:xfrm>
          <a:off x="0" y="0"/>
          <a:ext cx="7345997" cy="138247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Сообщение</a:t>
          </a:r>
          <a:r>
            <a:rPr lang="ru-RU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 несчастном случае, связанном с трудовой деятельностью</a:t>
          </a:r>
        </a:p>
      </dsp:txBody>
      <dsp:txXfrm>
        <a:off x="40491" y="40491"/>
        <a:ext cx="5854202" cy="1301490"/>
      </dsp:txXfrm>
    </dsp:sp>
    <dsp:sp modelId="{17C0C108-1A21-44E3-B0AF-9940113CF22A}">
      <dsp:nvSpPr>
        <dsp:cNvPr id="0" name=""/>
        <dsp:cNvSpPr/>
      </dsp:nvSpPr>
      <dsp:spPr>
        <a:xfrm>
          <a:off x="648176" y="1612883"/>
          <a:ext cx="7345997" cy="138247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</a:t>
          </a:r>
          <a:r>
            <a:rPr lang="ru-RU" sz="19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комиссии</a:t>
          </a:r>
          <a:r>
            <a:rPr lang="ru-RU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проведение расследования несчастного случая, опрос свидетелей, сбор документов и т.д.</a:t>
          </a:r>
        </a:p>
      </dsp:txBody>
      <dsp:txXfrm>
        <a:off x="688667" y="1653374"/>
        <a:ext cx="5718232" cy="1301489"/>
      </dsp:txXfrm>
    </dsp:sp>
    <dsp:sp modelId="{218F73BA-8941-4B79-B286-90C199A6CBBD}">
      <dsp:nvSpPr>
        <dsp:cNvPr id="0" name=""/>
        <dsp:cNvSpPr/>
      </dsp:nvSpPr>
      <dsp:spPr>
        <a:xfrm>
          <a:off x="1296352" y="3225767"/>
          <a:ext cx="7345997" cy="138247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Составление </a:t>
          </a:r>
          <a:r>
            <a:rPr lang="ru-RU" sz="19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Акта </a:t>
          </a:r>
          <a:r>
            <a:rPr lang="ru-RU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специального расследования,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Акта расследования, Акта о несчастном случае</a:t>
          </a:r>
        </a:p>
      </dsp:txBody>
      <dsp:txXfrm>
        <a:off x="1336843" y="3266258"/>
        <a:ext cx="5718232" cy="1301490"/>
      </dsp:txXfrm>
    </dsp:sp>
    <dsp:sp modelId="{7FE8123E-D0E2-45FF-BFC2-6B9C1E95E4E5}">
      <dsp:nvSpPr>
        <dsp:cNvPr id="0" name=""/>
        <dsp:cNvSpPr/>
      </dsp:nvSpPr>
      <dsp:spPr>
        <a:xfrm>
          <a:off x="6447390" y="1048374"/>
          <a:ext cx="898606" cy="8986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649576" y="1048374"/>
        <a:ext cx="494234" cy="676201"/>
      </dsp:txXfrm>
    </dsp:sp>
    <dsp:sp modelId="{26D8FF0C-9366-4122-B801-3130398B740B}">
      <dsp:nvSpPr>
        <dsp:cNvPr id="0" name=""/>
        <dsp:cNvSpPr/>
      </dsp:nvSpPr>
      <dsp:spPr>
        <a:xfrm>
          <a:off x="7095566" y="2652042"/>
          <a:ext cx="898606" cy="8986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297752" y="2652042"/>
        <a:ext cx="494234" cy="676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7D5CC-CDD8-46D7-BB11-6ABF077E33CE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5828C-1C7D-4012-9EAB-ACEA3E673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1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5828C-1C7D-4012-9EAB-ACEA3E673B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0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5828C-1C7D-4012-9EAB-ACEA3E673B6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0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5828C-1C7D-4012-9EAB-ACEA3E673B6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38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5828C-1C7D-4012-9EAB-ACEA3E673B6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191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5828C-1C7D-4012-9EAB-ACEA3E673B6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24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5828C-1C7D-4012-9EAB-ACEA3E673B6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2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5828C-1C7D-4012-9EAB-ACEA3E673B6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99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1407F-46D0-48F6-919F-5F3E35BB7B7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3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813EA-D1FA-4415-9985-7BC7BD6F4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81021C-4872-4B64-9A10-F623A237E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F81093-CABA-41BD-A2B9-40F49036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CC74-93FE-4CBE-A9C0-3C601BFD6BDF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64F51A-F5E1-4A2E-9925-DE520623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ED519-6142-4865-8DFE-757798BD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B18-04A0-404E-A03E-034CADC9C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0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0D2F7-0FA2-439C-A122-DC2B887D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2E2B21-C82F-40F6-A38B-EAF61D769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01F8DB-68EE-4A7F-AAE3-E16E54E8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CC74-93FE-4CBE-A9C0-3C601BFD6BDF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44603-740E-4C48-BC7E-BC4EA9ED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A021C-BC48-4096-9C63-5CCEDB61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B18-04A0-404E-A03E-034CADC9C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669498-18EF-4300-8303-277EA3C73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6B170-D99F-4F73-A4F1-73AE767A3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454C3-2524-4C49-9A60-A2D02C99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CC74-93FE-4CBE-A9C0-3C601BFD6BDF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403295-859D-419E-8B10-FD07D9F9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1D13C4-D1AA-4E76-837A-CC180445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B18-04A0-404E-A03E-034CADC9C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4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955210" y="2081279"/>
            <a:ext cx="2118903" cy="2118904"/>
          </a:xfrm>
          <a:prstGeom prst="ellipse">
            <a:avLst/>
          </a:prstGeom>
          <a:solidFill>
            <a:srgbClr val="E1E9EA">
              <a:alpha val="70000"/>
            </a:srgbClr>
          </a:solidFill>
        </p:spPr>
        <p:txBody>
          <a:bodyPr lIns="68580" tIns="34290" rIns="68580" bIns="34290" rtlCol="0">
            <a:normAutofit/>
          </a:bodyPr>
          <a:lstStyle>
            <a:lvl1pPr marL="0" indent="0">
              <a:buNone/>
              <a:defRPr lang="en-US" sz="1867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993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08856-0236-4A0D-9052-41C7A1A8E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D713A-21D0-4EBC-ABFD-9BC65BC37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B8EE9-DA1F-4703-9E4C-909EF8C8C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CC74-93FE-4CBE-A9C0-3C601BFD6BDF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26DD52-1ECA-477A-9FE1-4C7D29BF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71474-E521-4934-B696-C80C20AA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B18-04A0-404E-A03E-034CADC9C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2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F8806-7E47-46FE-8473-6F6B267C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4A1D33-239D-4347-AFAC-CD967E025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F0CABB-DC8B-40AA-9B53-FD06A6C5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CC74-93FE-4CBE-A9C0-3C601BFD6BDF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25DA5-C282-4D70-AD9E-5246E89D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4E24C6-F0E6-49E6-B1E1-529A97FC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B18-04A0-404E-A03E-034CADC9C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BC491-05C7-436A-8BA2-AB97B7D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9BBBB-4E12-4E92-AD44-B25FF705F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8404EB-9062-4CC7-A194-485922D9A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60839F-4BCA-42EF-8C43-997855F0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CC74-93FE-4CBE-A9C0-3C601BFD6BDF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1C8C37-F479-4D1E-AD3B-49AB8C16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3130CC-60B1-4474-A7CA-D809A899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B18-04A0-404E-A03E-034CADC9C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8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EFE3A-88EE-4CB8-A138-A8B6C06B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AADFAE-2B7F-4FB4-9076-5FA8FA601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7B42FF-D9E8-447A-90B9-D98ABB131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1D538D-45A9-4297-8652-B80EBC011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872832-0CEA-4E6A-A976-30621B01C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66B98C-B52C-4244-A0B6-2FA3A241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CC74-93FE-4CBE-A9C0-3C601BFD6BDF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739124-C5B7-4D23-ADF5-060F7E39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438671-9DE1-4AE2-945D-D420F879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B18-04A0-404E-A03E-034CADC9C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1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0FE1B-BD02-49DD-AADF-4544D99A6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89C8E7-8F53-4067-8B7D-30FA54DC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CC74-93FE-4CBE-A9C0-3C601BFD6BDF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B71FA1-B4F6-4668-B275-5FA468CE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CC9883-7D86-4262-858E-71C14407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B18-04A0-404E-A03E-034CADC9C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0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4F3170-FE26-4968-A7F1-CBADEA272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CC74-93FE-4CBE-A9C0-3C601BFD6BDF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90B973-3685-4964-8485-A3595C74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C7D55C-94B7-4AB3-A286-7DDB0EF6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B18-04A0-404E-A03E-034CADC9C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2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122AA-E6C7-43A8-B818-193CC88D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94944-3C31-43B5-A608-7135AF5F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9FEAAC-4555-41A7-A9D6-2097E6D3F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14E6F9-DD48-4507-AD5B-024293E5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CC74-93FE-4CBE-A9C0-3C601BFD6BDF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CC39E1-A1A7-4B51-B94E-53F9B1F7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E7FA17-EBF6-4AFF-AFF1-1B51B3D8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B18-04A0-404E-A03E-034CADC9C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2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80CF6-2F64-4052-9A5E-3CC29F01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2AC2A8-3A26-4682-9E06-EDB087719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B656BF-5A83-4969-8592-F1B99B2C3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A27C35-CC48-4521-BC68-2C4CA167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CC74-93FE-4CBE-A9C0-3C601BFD6BDF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5B5F0F-6D59-479A-931E-D248A80E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7F1DC0-203D-4FD7-8FC6-EFAE49EB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B18-04A0-404E-A03E-034CADC9C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2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BEB95-410B-42D7-809B-B9B172775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60D658-C0DD-48C3-9DFF-BEC7DC6FF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B15B0-EF05-4C0C-8C67-76B82C088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3CC74-93FE-4CBE-A9C0-3C601BFD6BDF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A1C3-C15E-4781-8D0C-4349A2073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3BF286-6ECB-4240-80DA-2DF982229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5B18-04A0-404E-A03E-034CADC9C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6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F47D2F-6502-46AA-BAC6-6AC5A2333909}"/>
              </a:ext>
            </a:extLst>
          </p:cNvPr>
          <p:cNvSpPr txBox="1"/>
          <p:nvPr/>
        </p:nvSpPr>
        <p:spPr>
          <a:xfrm>
            <a:off x="0" y="3225114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Технических инспекторов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безопасности и охране труда </a:t>
            </a:r>
            <a:r>
              <a:rPr lang="kk-KZ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организациях образования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F07C2-6BEA-4C50-AD77-F753F3B90385}"/>
              </a:ext>
            </a:extLst>
          </p:cNvPr>
          <p:cNvSpPr txBox="1"/>
          <p:nvPr/>
        </p:nvSpPr>
        <p:spPr>
          <a:xfrm>
            <a:off x="0" y="536712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Отдел правовой работы,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Астана 2024 г.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643DB2B-03E0-4E33-A8EB-AA2D9B7FE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200185"/>
            <a:ext cx="25495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79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94F980-8752-4B32-B709-16E4ED6E3C4C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О ПРОВЕДЕНИИ КОНТРОЛЯ ЗА СОБЛЮДЕНИЕМ ЗАКОНОДАТЕЛЬСТВА О БЕЗОПАСНОСТИ И ОХРАНЕ ТРУДА В ОРГАНИЗАЦИЯХ СФЕРЫ ОБРАЗОВАНИЯ И НАУКИ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DC55AE-4113-462D-85CF-31DCDFECB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75" y="5267325"/>
            <a:ext cx="2867025" cy="159067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5C4E07D-0730-46D5-802F-C19302116126}"/>
              </a:ext>
            </a:extLst>
          </p:cNvPr>
          <p:cNvSpPr/>
          <p:nvPr/>
        </p:nvSpPr>
        <p:spPr>
          <a:xfrm>
            <a:off x="3755858" y="776636"/>
            <a:ext cx="4680285" cy="433137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проверок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A69C20C-055C-4D9C-902E-58CCF4C347D1}"/>
              </a:ext>
            </a:extLst>
          </p:cNvPr>
          <p:cNvSpPr/>
          <p:nvPr/>
        </p:nvSpPr>
        <p:spPr>
          <a:xfrm>
            <a:off x="831850" y="1489164"/>
            <a:ext cx="3213100" cy="433137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D4B904-4AB4-4C91-B495-B26BC5122E08}"/>
              </a:ext>
            </a:extLst>
          </p:cNvPr>
          <p:cNvSpPr/>
          <p:nvPr/>
        </p:nvSpPr>
        <p:spPr>
          <a:xfrm>
            <a:off x="8532812" y="1481843"/>
            <a:ext cx="3213100" cy="433137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Внеплановые 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D226F15-27DB-471F-AC05-399E5BCE968A}"/>
              </a:ext>
            </a:extLst>
          </p:cNvPr>
          <p:cNvCxnSpPr>
            <a:cxnSpLocks/>
          </p:cNvCxnSpPr>
          <p:nvPr/>
        </p:nvCxnSpPr>
        <p:spPr>
          <a:xfrm>
            <a:off x="8436143" y="1233052"/>
            <a:ext cx="366713" cy="266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3B34524-A123-4DF8-AFC6-949B69D913FD}"/>
              </a:ext>
            </a:extLst>
          </p:cNvPr>
          <p:cNvCxnSpPr/>
          <p:nvPr/>
        </p:nvCxnSpPr>
        <p:spPr>
          <a:xfrm flipH="1">
            <a:off x="3886200" y="1246615"/>
            <a:ext cx="317500" cy="235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AD01D6A-947B-4916-B6CC-BF869D02CE28}"/>
              </a:ext>
            </a:extLst>
          </p:cNvPr>
          <p:cNvSpPr/>
          <p:nvPr/>
        </p:nvSpPr>
        <p:spPr>
          <a:xfrm>
            <a:off x="0" y="2145054"/>
            <a:ext cx="2794000" cy="52135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7A8C702D-5D81-4F3F-A3AD-4728D877A07B}"/>
              </a:ext>
            </a:extLst>
          </p:cNvPr>
          <p:cNvSpPr/>
          <p:nvPr/>
        </p:nvSpPr>
        <p:spPr>
          <a:xfrm>
            <a:off x="2959100" y="2145054"/>
            <a:ext cx="2794000" cy="521351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E079D1AA-9A3E-40FD-AB31-40C52E5AF7A0}"/>
              </a:ext>
            </a:extLst>
          </p:cNvPr>
          <p:cNvSpPr/>
          <p:nvPr/>
        </p:nvSpPr>
        <p:spPr>
          <a:xfrm>
            <a:off x="6438900" y="2134516"/>
            <a:ext cx="2794000" cy="531889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14D0C3DE-80D5-45C2-99FE-C75A7053425C}"/>
              </a:ext>
            </a:extLst>
          </p:cNvPr>
          <p:cNvSpPr/>
          <p:nvPr/>
        </p:nvSpPr>
        <p:spPr>
          <a:xfrm>
            <a:off x="9398000" y="2134516"/>
            <a:ext cx="2794000" cy="531889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</a:t>
            </a: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EEB0A7D3-BEB5-4147-8BB7-EBA7FB327E0C}"/>
              </a:ext>
            </a:extLst>
          </p:cNvPr>
          <p:cNvCxnSpPr/>
          <p:nvPr/>
        </p:nvCxnSpPr>
        <p:spPr>
          <a:xfrm flipH="1">
            <a:off x="8802856" y="1922301"/>
            <a:ext cx="328444" cy="212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B24113D7-4DA2-4437-8D74-21BE760AB39E}"/>
              </a:ext>
            </a:extLst>
          </p:cNvPr>
          <p:cNvCxnSpPr/>
          <p:nvPr/>
        </p:nvCxnSpPr>
        <p:spPr>
          <a:xfrm>
            <a:off x="10795000" y="1922301"/>
            <a:ext cx="241300" cy="24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8F85E612-D79C-4D43-BFAD-4DC44737C1D0}"/>
              </a:ext>
            </a:extLst>
          </p:cNvPr>
          <p:cNvCxnSpPr>
            <a:stCxn id="9" idx="2"/>
          </p:cNvCxnSpPr>
          <p:nvPr/>
        </p:nvCxnSpPr>
        <p:spPr>
          <a:xfrm flipH="1">
            <a:off x="2006600" y="1922301"/>
            <a:ext cx="431800" cy="212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CC59D176-8D00-4396-867C-03812B7E2FE2}"/>
              </a:ext>
            </a:extLst>
          </p:cNvPr>
          <p:cNvCxnSpPr>
            <a:stCxn id="9" idx="2"/>
          </p:cNvCxnSpPr>
          <p:nvPr/>
        </p:nvCxnSpPr>
        <p:spPr>
          <a:xfrm>
            <a:off x="2438400" y="1922301"/>
            <a:ext cx="647700" cy="24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60AF89C2-F25C-4F14-B117-A462C6E0E667}"/>
              </a:ext>
            </a:extLst>
          </p:cNvPr>
          <p:cNvSpPr/>
          <p:nvPr/>
        </p:nvSpPr>
        <p:spPr>
          <a:xfrm>
            <a:off x="3755857" y="2801653"/>
            <a:ext cx="4680285" cy="879951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Основания для проверки 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соглашения о социальном партнерстве и  коллективные договора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22A9040-B770-48A7-8950-9161ADE48468}"/>
              </a:ext>
            </a:extLst>
          </p:cNvPr>
          <p:cNvSpPr/>
          <p:nvPr/>
        </p:nvSpPr>
        <p:spPr>
          <a:xfrm>
            <a:off x="73025" y="3881771"/>
            <a:ext cx="5899150" cy="679784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(постановление) Производственного Совета 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DB4D2B4B-8D40-4F3A-B801-F5DCAF51DD6D}"/>
              </a:ext>
            </a:extLst>
          </p:cNvPr>
          <p:cNvSpPr/>
          <p:nvPr/>
        </p:nvSpPr>
        <p:spPr>
          <a:xfrm>
            <a:off x="6143625" y="3864512"/>
            <a:ext cx="5899150" cy="679784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Письменное поручение выборных профсоюзных органов или руководителя профсоюзного органа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AA524BFE-EEC0-4A83-9ACC-7C2C1E85F0DF}"/>
              </a:ext>
            </a:extLst>
          </p:cNvPr>
          <p:cNvCxnSpPr>
            <a:stCxn id="51" idx="2"/>
          </p:cNvCxnSpPr>
          <p:nvPr/>
        </p:nvCxnSpPr>
        <p:spPr>
          <a:xfrm>
            <a:off x="6096000" y="3681604"/>
            <a:ext cx="3594100" cy="154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9F5C25A1-B054-4FA2-AE08-132C7A25382E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3022600" y="3681604"/>
            <a:ext cx="3073400" cy="168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48B9D3D0-349C-4807-BB2F-CCCEED0AC72E}"/>
              </a:ext>
            </a:extLst>
          </p:cNvPr>
          <p:cNvSpPr/>
          <p:nvPr/>
        </p:nvSpPr>
        <p:spPr>
          <a:xfrm>
            <a:off x="165100" y="4716169"/>
            <a:ext cx="11877675" cy="976321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Aft>
                <a:spcPts val="1000"/>
              </a:spcAft>
              <a:tabLst>
                <a:tab pos="3307080" algn="l"/>
              </a:tabLs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постановлении либо в поручении о проведении проверки указываются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номер и дата постановления, поручения о проведении проверки;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органа, по поручению которого производится проверка; фамилия, имя, отчество и должность лица (лиц), уполномоченного на проведение проверки;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юридического лица, в котором производится проверка;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сроки, цели,  задачи и предмет проверки;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правовые основания проведения мероприятия по контролю, в том числе правовые акты, обязательные требования которых подлежат проверке.</a:t>
            </a:r>
          </a:p>
        </p:txBody>
      </p: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F15013DC-D3B1-437E-9FED-290CA66B8D0A}"/>
              </a:ext>
            </a:extLst>
          </p:cNvPr>
          <p:cNvCxnSpPr>
            <a:cxnSpLocks/>
          </p:cNvCxnSpPr>
          <p:nvPr/>
        </p:nvCxnSpPr>
        <p:spPr>
          <a:xfrm flipH="1">
            <a:off x="8568699" y="4544296"/>
            <a:ext cx="234157" cy="156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1DDF4DDD-C2E3-4A8C-8AF0-44B9296E91FD}"/>
              </a:ext>
            </a:extLst>
          </p:cNvPr>
          <p:cNvCxnSpPr/>
          <p:nvPr/>
        </p:nvCxnSpPr>
        <p:spPr>
          <a:xfrm>
            <a:off x="3340100" y="4561555"/>
            <a:ext cx="415757" cy="239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93BD631A-444B-452A-8706-324F774B6CDB}"/>
              </a:ext>
            </a:extLst>
          </p:cNvPr>
          <p:cNvSpPr txBox="1"/>
          <p:nvPr/>
        </p:nvSpPr>
        <p:spPr>
          <a:xfrm>
            <a:off x="207878" y="5704314"/>
            <a:ext cx="11984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проведения контроля по жалобам и заявлениям членов профсоюза уведомление не требуется. </a:t>
            </a:r>
          </a:p>
          <a:p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продолжительность  проверок не может превышать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пятнадцати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дней.</a:t>
            </a:r>
            <a:endParaRPr lang="ru-RU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157800-A2A2-4EE5-BEBC-179970A18506}"/>
              </a:ext>
            </a:extLst>
          </p:cNvPr>
          <p:cNvSpPr txBox="1"/>
          <p:nvPr/>
        </p:nvSpPr>
        <p:spPr>
          <a:xfrm>
            <a:off x="0" y="18884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0" algn="l"/>
              </a:tabLs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результатов проверок.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предъявления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требований к работодателю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4DA2FF-30B0-47CA-AB65-2496027B9370}"/>
              </a:ext>
            </a:extLst>
          </p:cNvPr>
          <p:cNvSpPr txBox="1"/>
          <p:nvPr/>
        </p:nvSpPr>
        <p:spPr>
          <a:xfrm>
            <a:off x="0" y="711135"/>
            <a:ext cx="12192000" cy="5145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3307080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проверки проверяющим лицом (лицами) оформляется акт о нарушении правил безопасности и охраны труда с предложениями об устранении выявленных нарушений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(Приложение 3)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3307080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 составляется в двух экземплярах: первый выдается руководителю организации образования, второй передается в выборный орган профсоюзной организации.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Целесообразно приложить к акту справки, копии приказов, других документов, подтверждающих выявленные нарушения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3307080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обеспечения учета проводимых проверок по соблюдению трудового законодательства ведется журнал учета мероприятий по контролю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(Приложение 1)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3307080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журнале учета мероприятий по контролю производится запись о проведенном мероприятии по контролю, содержащая сведения о лицах, осуществивши проверку, о дате, времени проведения мероприятия по контролю, о правовых основаниях, целях, задачах и предмете мероприятия по контролю, о выявленных нарушениях, о составленных и  выданных предложениях руководителям организации по устранению выявленных нарушений.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3307080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1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1340769"/>
            <a:ext cx="2868269" cy="19890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0885" y="1067436"/>
            <a:ext cx="4689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Несчастный случай,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связанный с трудовой деятельностью: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воздействие на работника, работника направляющей стороны вредного и (или) опасного производственного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фактора при выполнении им трудовых (служебных) обязанностей или заданий работодателя либо принимающей стороны, в результате которого произошли производственная травма,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внезапное ухудшение здоровья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или отравление работника, работника направляющей стороны, приведшие его к временной или стойкой утрате трудоспособности либо смерти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59220" y="188551"/>
            <a:ext cx="8273561" cy="648162"/>
          </a:xfrm>
          <a:prstGeom prst="rect">
            <a:avLst/>
          </a:prstGeom>
          <a:solidFill>
            <a:schemeClr val="bg1"/>
          </a:solidFill>
        </p:spPr>
        <p:txBody>
          <a:bodyPr vert="horz" lIns="84407" tIns="42203" rIns="84407" bIns="4220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Расследование и учет несчастных случаев,                                    связанных с трудовой деятельностью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g.orakbayeva\Desktop\Оракбаева Г\Training 2019\Картинки БиОТ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08" y="3429000"/>
            <a:ext cx="430380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1E568D-B16A-472B-9AE9-35FD95B4B54C}"/>
              </a:ext>
            </a:extLst>
          </p:cNvPr>
          <p:cNvSpPr txBox="1"/>
          <p:nvPr/>
        </p:nvSpPr>
        <p:spPr>
          <a:xfrm>
            <a:off x="6507808" y="60637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пп.27) п. 1 ст. 1 Трудового кодекса РК</a:t>
            </a:r>
          </a:p>
        </p:txBody>
      </p:sp>
    </p:spTree>
    <p:extLst>
      <p:ext uri="{BB962C8B-B14F-4D97-AF65-F5344CB8AC3E}">
        <p14:creationId xmlns:p14="http://schemas.microsoft.com/office/powerpoint/2010/main" val="366043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7204" y="1052736"/>
            <a:ext cx="8157592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Подлежат учету как несчастные случаи: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47528" y="1700808"/>
          <a:ext cx="864235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959220" y="188551"/>
            <a:ext cx="8273561" cy="659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84407" tIns="42203" rIns="84407" bIns="4220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Расследование и учет несчастных случаев,                                    связанных с трудовой деятельностью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844083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00B05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4F8551-DD7B-40E5-8FB2-553F6A3F4E13}"/>
              </a:ext>
            </a:extLst>
          </p:cNvPr>
          <p:cNvSpPr txBox="1"/>
          <p:nvPr/>
        </p:nvSpPr>
        <p:spPr>
          <a:xfrm>
            <a:off x="3048000" y="63406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 ст. 186 Трудового кодекса РК</a:t>
            </a:r>
          </a:p>
        </p:txBody>
      </p:sp>
    </p:spTree>
    <p:extLst>
      <p:ext uri="{BB962C8B-B14F-4D97-AF65-F5344CB8AC3E}">
        <p14:creationId xmlns:p14="http://schemas.microsoft.com/office/powerpoint/2010/main" val="48412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2493" y="1061265"/>
            <a:ext cx="8229600" cy="570392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подлежат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учету как несчастные случаи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6118" y="1869055"/>
          <a:ext cx="8642350" cy="431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959220" y="188551"/>
            <a:ext cx="8273561" cy="714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84407" tIns="42203" rIns="84407" bIns="4220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Расследование и учет несчастных случаев,                                    связанных с трудовой деятельностью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844083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00B05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781EF-E553-44B8-B4F3-F13FAA780406}"/>
              </a:ext>
            </a:extLst>
          </p:cNvPr>
          <p:cNvSpPr txBox="1"/>
          <p:nvPr/>
        </p:nvSpPr>
        <p:spPr>
          <a:xfrm>
            <a:off x="3048000" y="63406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п.3 ст. 186 Трудового кодекса РК</a:t>
            </a:r>
          </a:p>
        </p:txBody>
      </p:sp>
    </p:spTree>
    <p:extLst>
      <p:ext uri="{BB962C8B-B14F-4D97-AF65-F5344CB8AC3E}">
        <p14:creationId xmlns:p14="http://schemas.microsoft.com/office/powerpoint/2010/main" val="393248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229600" cy="7806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Виды расследований несчастных случаев: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75520" y="1628800"/>
          <a:ext cx="864235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886042" y="167841"/>
            <a:ext cx="8419917" cy="619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84407" tIns="42203" rIns="84407" bIns="4220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Расследование и учет несчастных случаев,                                    связанных с трудовой деятельностью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F47F0-F5C2-4679-8951-A316060EC220}"/>
              </a:ext>
            </a:extLst>
          </p:cNvPr>
          <p:cNvSpPr txBox="1"/>
          <p:nvPr/>
        </p:nvSpPr>
        <p:spPr>
          <a:xfrm>
            <a:off x="3048000" y="63406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188 Трудового кодекса РК</a:t>
            </a:r>
          </a:p>
        </p:txBody>
      </p:sp>
    </p:spTree>
    <p:extLst>
      <p:ext uri="{BB962C8B-B14F-4D97-AF65-F5344CB8AC3E}">
        <p14:creationId xmlns:p14="http://schemas.microsoft.com/office/powerpoint/2010/main" val="30219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8766" y="1304100"/>
            <a:ext cx="8229600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Специальные расследования 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несчастных случаев, которые расследуют уполномоченные органы по труду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88033" y="2132856"/>
          <a:ext cx="8352928" cy="460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886042" y="141981"/>
            <a:ext cx="8419917" cy="638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84407" tIns="42203" rIns="84407" bIns="4220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Расследование и учет несчастных случаев,                                    связанных с трудовой деятельностью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557157" y="692697"/>
            <a:ext cx="8952821" cy="113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C796406-70F8-4714-861D-D3455FAB9146}"/>
              </a:ext>
            </a:extLst>
          </p:cNvPr>
          <p:cNvSpPr txBox="1"/>
          <p:nvPr/>
        </p:nvSpPr>
        <p:spPr>
          <a:xfrm>
            <a:off x="3048000" y="63406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п.3 ст. 188 Трудового кодекса РК</a:t>
            </a:r>
          </a:p>
        </p:txBody>
      </p:sp>
    </p:spTree>
    <p:extLst>
      <p:ext uri="{BB962C8B-B14F-4D97-AF65-F5344CB8AC3E}">
        <p14:creationId xmlns:p14="http://schemas.microsoft.com/office/powerpoint/2010/main" val="1958547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1504" y="692696"/>
            <a:ext cx="8229600" cy="6503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расследования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75520" y="1412776"/>
          <a:ext cx="8642350" cy="460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92" y="1091666"/>
            <a:ext cx="1916309" cy="192011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04DC6E1-027C-44A7-BDB5-72F1A9C99B85}"/>
              </a:ext>
            </a:extLst>
          </p:cNvPr>
          <p:cNvSpPr txBox="1">
            <a:spLocks/>
          </p:cNvSpPr>
          <p:nvPr/>
        </p:nvSpPr>
        <p:spPr>
          <a:xfrm>
            <a:off x="1886042" y="141981"/>
            <a:ext cx="8419917" cy="6389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84407" tIns="42203" rIns="84407" bIns="4220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Расследование и учет несчастных случаев,                                    связанных с трудовой деятельностью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23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75521" y="1412777"/>
            <a:ext cx="8640959" cy="48965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Грубая неосторожность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 действия работника, способствующие нарушению правил охраны труда и техники безопасности и безопасности своего здоровья</a:t>
            </a:r>
          </a:p>
          <a:p>
            <a:pPr marL="0" indent="0" algn="ctr">
              <a:buNone/>
            </a:pPr>
            <a:r>
              <a:rPr lang="ru-RU" alt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пп.68) п. 1 ст. 1 Трудового кодекса РК</a:t>
            </a:r>
          </a:p>
          <a:p>
            <a:pPr marL="0" indent="0" algn="ctr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Если при расследовании несчастного случая, связанного с трудовой деятельностью, комиссией установлено, что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грубая неосторожность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явилась причиной возникновения или увеличения вреда, то комиссия применяет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смешанную ответственность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сторон и определяет степень вины работника и работодателя 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 вины работника влияет на выплаты возмещения ущерба при инвалидности</a:t>
            </a:r>
          </a:p>
          <a:p>
            <a:pPr marL="0" indent="0" algn="ctr">
              <a:buNone/>
            </a:pPr>
            <a:r>
              <a:rPr lang="ru-RU" alt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п. 2 ст. 190 Трудового кодекса РК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C1481D3-31EB-4F41-A0DD-182823ED4D70}"/>
              </a:ext>
            </a:extLst>
          </p:cNvPr>
          <p:cNvSpPr txBox="1">
            <a:spLocks/>
          </p:cNvSpPr>
          <p:nvPr/>
        </p:nvSpPr>
        <p:spPr>
          <a:xfrm>
            <a:off x="1886042" y="167841"/>
            <a:ext cx="8419917" cy="619559"/>
          </a:xfrm>
          <a:prstGeom prst="rect">
            <a:avLst/>
          </a:prstGeom>
          <a:gradFill>
            <a:gsLst>
              <a:gs pos="37000">
                <a:srgbClr val="7FAA62"/>
              </a:gs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lIns="84407" tIns="42203" rIns="84407" bIns="4220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Расследование и учет несчастных случаев,                                    связанных с трудовой деятельностью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4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5521" y="94599"/>
            <a:ext cx="8775689" cy="431857"/>
          </a:xfrm>
          <a:prstGeom prst="rect">
            <a:avLst/>
          </a:prstGeom>
        </p:spPr>
        <p:txBody>
          <a:bodyPr/>
          <a:lstStyle/>
          <a:p>
            <a:pPr lvl="0" algn="ctr" rt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при наступлении несчастного случая на производстве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95800" y="547569"/>
            <a:ext cx="3456384" cy="47755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 несчастного случая </a:t>
            </a:r>
          </a:p>
          <a:p>
            <a:pPr algn="ctr"/>
            <a:r>
              <a:rPr lang="ru-RU" sz="1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5800" y="1162930"/>
            <a:ext cx="3456384" cy="32185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lvl="0"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несчастном случае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95800" y="1645306"/>
            <a:ext cx="3456384" cy="35311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lvl="0"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о тяжести травмы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840417" y="2414240"/>
            <a:ext cx="328727" cy="1871743"/>
          </a:xfrm>
          <a:prstGeom prst="rect">
            <a:avLst/>
          </a:prstGeom>
          <a:solidFill>
            <a:srgbClr val="FF33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  <a:p>
            <a:pPr algn="ctr"/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319634" y="2208490"/>
            <a:ext cx="3417076" cy="31642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не относится к тяжелой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312194" y="2208490"/>
            <a:ext cx="3457749" cy="31642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относится к тяжелой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332998" y="2645503"/>
            <a:ext cx="3435983" cy="68651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специальное расследование несчастного случая на производстве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инспекцией труда</a:t>
            </a: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8683287" y="1801351"/>
            <a:ext cx="8414" cy="402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2319634" y="2652445"/>
            <a:ext cx="3417076" cy="6795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расследование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несчастного случая на производстве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работодателем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338000" y="3504931"/>
            <a:ext cx="3425976" cy="6673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lvl="0" algn="ctr"/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инспекция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приказ о создании комиссии по специальному расследованию несчастного случая  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2319633" y="3501558"/>
            <a:ext cx="3417076" cy="67412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издает приказ о создании комиссии по расследованию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несчастного случая</a:t>
            </a:r>
          </a:p>
        </p:txBody>
      </p:sp>
      <p:cxnSp>
        <p:nvCxnSpPr>
          <p:cNvPr id="109" name="Прямая со стрелкой 108"/>
          <p:cNvCxnSpPr/>
          <p:nvPr/>
        </p:nvCxnSpPr>
        <p:spPr>
          <a:xfrm>
            <a:off x="3359696" y="1812821"/>
            <a:ext cx="0" cy="39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8045494" y="5078176"/>
            <a:ext cx="3682" cy="130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2333635" y="5223729"/>
            <a:ext cx="3417076" cy="41036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Акта расследования, </a:t>
            </a:r>
          </a:p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 о несчастном случае </a:t>
            </a:r>
          </a:p>
        </p:txBody>
      </p:sp>
      <p:cxnSp>
        <p:nvCxnSpPr>
          <p:cNvPr id="127" name="Прямая со стрелкой 126"/>
          <p:cNvCxnSpPr/>
          <p:nvPr/>
        </p:nvCxnSpPr>
        <p:spPr>
          <a:xfrm flipH="1">
            <a:off x="3949471" y="3332020"/>
            <a:ext cx="2522" cy="172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319633" y="4365104"/>
            <a:ext cx="3417076" cy="72008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комиссии: руководитель организации</a:t>
            </a:r>
          </a:p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комиссии: </a:t>
            </a:r>
          </a:p>
          <a:p>
            <a:pPr marL="228600" indent="-228600" algn="ctr">
              <a:buAutoNum type="arabicPeriod"/>
            </a:pP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службы </a:t>
            </a:r>
            <a:r>
              <a:rPr lang="ru-RU" sz="105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работников</a:t>
            </a:r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350944" y="4365104"/>
            <a:ext cx="3418996" cy="72008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комиссии: государственный </a:t>
            </a:r>
          </a:p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труда</a:t>
            </a:r>
          </a:p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комиссии: 1. Представитель работодателя</a:t>
            </a:r>
          </a:p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работников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352864" y="5223729"/>
            <a:ext cx="3417076" cy="41036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Акта специального расследования, </a:t>
            </a:r>
          </a:p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 о несчастном случае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319634" y="5802758"/>
            <a:ext cx="3417076" cy="57606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больничного листа пострадавшему </a:t>
            </a:r>
          </a:p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установления инвалидности, оплата дополнительных расходов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46900" y="5753872"/>
            <a:ext cx="3417076" cy="43204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материалов специального расследования в правоохранительные органы для принятия решения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59861" y="6363121"/>
            <a:ext cx="3417076" cy="40770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пострадавшему возмещение ущерба </a:t>
            </a:r>
          </a:p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организацией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flipH="1">
            <a:off x="8073058" y="3333435"/>
            <a:ext cx="2522" cy="172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3965705" y="2521784"/>
            <a:ext cx="1261" cy="130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8068400" y="2524918"/>
            <a:ext cx="1261" cy="127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8075580" y="4199528"/>
            <a:ext cx="2522" cy="172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3935760" y="4169545"/>
            <a:ext cx="2522" cy="172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359696" y="1808036"/>
            <a:ext cx="93610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752184" y="1808036"/>
            <a:ext cx="931103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9840417" y="4671905"/>
            <a:ext cx="328727" cy="1514015"/>
          </a:xfrm>
          <a:prstGeom prst="rect">
            <a:avLst/>
          </a:prstGeom>
          <a:solidFill>
            <a:srgbClr val="FF33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  <a:p>
            <a:pPr algn="ctr"/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flipH="1">
            <a:off x="3920283" y="5629848"/>
            <a:ext cx="2522" cy="172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8023525" y="5629847"/>
            <a:ext cx="2522" cy="172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47" idx="0"/>
          </p:cNvCxnSpPr>
          <p:nvPr/>
        </p:nvCxnSpPr>
        <p:spPr>
          <a:xfrm>
            <a:off x="8062663" y="6234807"/>
            <a:ext cx="5736" cy="1283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5950724" y="1035404"/>
            <a:ext cx="1261" cy="127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5953246" y="1521388"/>
            <a:ext cx="1261" cy="127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916601" y="5100139"/>
            <a:ext cx="3682" cy="130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79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372095"/>
              </p:ext>
            </p:extLst>
          </p:nvPr>
        </p:nvGraphicFramePr>
        <p:xfrm>
          <a:off x="0" y="1054502"/>
          <a:ext cx="12191999" cy="5816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246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74000">
                          <a:schemeClr val="accent6">
                            <a:lumMod val="60000"/>
                            <a:lumOff val="40000"/>
                          </a:schemeClr>
                        </a:gs>
                        <a:gs pos="83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74000">
                          <a:schemeClr val="accent6">
                            <a:lumMod val="60000"/>
                            <a:lumOff val="40000"/>
                          </a:schemeClr>
                        </a:gs>
                        <a:gs pos="83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47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труда  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74000">
                          <a:schemeClr val="accent6">
                            <a:lumMod val="60000"/>
                            <a:lumOff val="40000"/>
                          </a:schemeClr>
                        </a:gs>
                        <a:gs pos="83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обеспечения безопасности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санитарно-эпидемиологические, лечебно-профилактические, реабилитационные и иные мероприятия и средства</a:t>
                      </a:r>
                    </a:p>
                    <a:p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74000">
                          <a:schemeClr val="accent6">
                            <a:lumMod val="60000"/>
                            <a:lumOff val="40000"/>
                          </a:schemeClr>
                        </a:gs>
                        <a:gs pos="83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199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Безопасность труда 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74000">
                          <a:schemeClr val="accent6">
                            <a:lumMod val="60000"/>
                            <a:lumOff val="40000"/>
                          </a:schemeClr>
                        </a:gs>
                        <a:gs pos="83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состояние защищенности работников, обеспеченное комплексом мероприятий, исключающих воздействие вредных и (или) опасных производственных факторов на работников в процессе трудовой деятельности</a:t>
                      </a:r>
                    </a:p>
                    <a:p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74000">
                          <a:schemeClr val="accent6">
                            <a:lumMod val="60000"/>
                            <a:lumOff val="40000"/>
                          </a:schemeClr>
                        </a:gs>
                        <a:gs pos="83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7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 безопасности труда </a:t>
                      </a: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74000">
                          <a:schemeClr val="accent6">
                            <a:lumMod val="60000"/>
                            <a:lumOff val="40000"/>
                          </a:schemeClr>
                        </a:gs>
                        <a:gs pos="83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соответствие трудового процесса и производственной среды требованиям безопасности и охраны труда при выполнении работником трудовых обязанностей</a:t>
                      </a:r>
                    </a:p>
                    <a:p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74000">
                          <a:schemeClr val="accent6">
                            <a:lumMod val="60000"/>
                            <a:lumOff val="40000"/>
                          </a:schemeClr>
                        </a:gs>
                        <a:gs pos="83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" y="143703"/>
            <a:ext cx="12293600" cy="910799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lIns="84407" tIns="42203" rIns="84407" bIns="4220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Определение охраны труда согласно Трудового кодекса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defTabSz="844083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00B05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689431" y="799415"/>
            <a:ext cx="8952821" cy="113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23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64">
            <a:extLst>
              <a:ext uri="{FF2B5EF4-FFF2-40B4-BE49-F238E27FC236}">
                <a16:creationId xmlns:a16="http://schemas.microsoft.com/office/drawing/2014/main" id="{1846F831-9D9B-44E7-90D0-7AF92FCA9D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"/>
            <a:ext cx="12192000" cy="57150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СОГЛАШЕНИЕ О СОЦИАЛЬНОМ ПАРТНЕРСТВЕ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2531" name="AutoShape 2" descr="Подсчет золотых монет на векторной плоской иллюстрации калькулятора |  Премиум векторы">
            <a:extLst>
              <a:ext uri="{FF2B5EF4-FFF2-40B4-BE49-F238E27FC236}">
                <a16:creationId xmlns:a16="http://schemas.microsoft.com/office/drawing/2014/main" id="{42891CF8-1B7E-4351-AD37-6D6FB82C5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400"/>
          </a:p>
        </p:txBody>
      </p:sp>
      <p:sp>
        <p:nvSpPr>
          <p:cNvPr id="22532" name="AutoShape 4" descr="Подсчет золотых монет на векторной плоской иллюстрации калькулятора">
            <a:extLst>
              <a:ext uri="{FF2B5EF4-FFF2-40B4-BE49-F238E27FC236}">
                <a16:creationId xmlns:a16="http://schemas.microsoft.com/office/drawing/2014/main" id="{BDD08520-9D3D-49C4-9DFC-BD6F7D2C1D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400"/>
          </a:p>
        </p:txBody>
      </p:sp>
      <p:sp>
        <p:nvSpPr>
          <p:cNvPr id="22533" name="Rectangle 29">
            <a:extLst>
              <a:ext uri="{FF2B5EF4-FFF2-40B4-BE49-F238E27FC236}">
                <a16:creationId xmlns:a16="http://schemas.microsoft.com/office/drawing/2014/main" id="{9FAA3FB7-3D19-40B3-9E3D-215309977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666752"/>
            <a:ext cx="4267200" cy="239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Отраслевые соглашения о социальном партнерстве по установлению условий труда, занятости и социальных гарантий для работников сферы просвещения, а также для работников сферы науки высшего образования, на отраслевом уровне на 2024-2026 годы.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EC234333-97E6-4DBD-AD35-0B04D71D5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058942"/>
              </p:ext>
            </p:extLst>
          </p:nvPr>
        </p:nvGraphicFramePr>
        <p:xfrm>
          <a:off x="190500" y="4762501"/>
          <a:ext cx="11811000" cy="2041317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873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Yu Gothic UI Semibold" pitchFamily="34" charset="-128"/>
                        <a:cs typeface="Times New Roman" pitchFamily="18" charset="0"/>
                      </a:endParaRPr>
                    </a:p>
                  </a:txBody>
                  <a:tcPr marL="7493" marR="7493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sz="1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Yu Gothic UI Semibold" pitchFamily="34" charset="-128"/>
                        <a:cs typeface="Times New Roman" pitchFamily="18" charset="0"/>
                      </a:endParaRPr>
                    </a:p>
                  </a:txBody>
                  <a:tcPr marL="7493" marR="7493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Соглашения, заключенные на 3 года (2024-2026):</a:t>
                      </a:r>
                      <a:endParaRPr lang="ru-RU" sz="1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Yu Gothic UI Semibold" pitchFamily="34" charset="-128"/>
                        <a:cs typeface="Times New Roman" pitchFamily="18" charset="0"/>
                      </a:endParaRPr>
                    </a:p>
                  </a:txBody>
                  <a:tcPr marL="7493" marR="7493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Yu Gothic UI Semibold" pitchFamily="34" charset="-128"/>
                          <a:cs typeface="Times New Roman" pitchFamily="18" charset="0"/>
                        </a:rPr>
                        <a:t>12</a:t>
                      </a:r>
                      <a:r>
                        <a:rPr lang="ru-RU" sz="1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Yu Gothic UI Semibold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493" marR="7493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04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отраслевые, заключенные на республиканском уровне</a:t>
                      </a:r>
                      <a:endParaRPr lang="ru-RU" sz="1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Yu Gothic UI Semibold" pitchFamily="34" charset="-128"/>
                        <a:cs typeface="Times New Roman" pitchFamily="18" charset="0"/>
                      </a:endParaRPr>
                    </a:p>
                  </a:txBody>
                  <a:tcPr marL="7493" marR="7493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Yu Gothic UI Semibold" pitchFamily="34" charset="-128"/>
                          <a:cs typeface="Times New Roman" pitchFamily="18" charset="0"/>
                        </a:rPr>
                        <a:t>2</a:t>
                      </a:r>
                      <a:endParaRPr lang="ru-RU" sz="1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Yu Gothic UI Semibold" pitchFamily="34" charset="-128"/>
                        <a:cs typeface="Times New Roman" pitchFamily="18" charset="0"/>
                      </a:endParaRPr>
                    </a:p>
                  </a:txBody>
                  <a:tcPr marL="7493" marR="7493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587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областном  уровне</a:t>
                      </a:r>
                      <a:endParaRPr lang="ru-RU" sz="1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Yu Gothic UI Semibold" pitchFamily="34" charset="-128"/>
                        <a:cs typeface="Times New Roman" pitchFamily="18" charset="0"/>
                      </a:endParaRPr>
                    </a:p>
                  </a:txBody>
                  <a:tcPr marL="7493" marR="7493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Yu Gothic UI Semibold" pitchFamily="34" charset="-128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7493" marR="7493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587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9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городском и районном  уровнях</a:t>
                      </a:r>
                      <a:endParaRPr lang="ru-RU" sz="1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Yu Gothic UI Semibold" pitchFamily="34" charset="-128"/>
                        <a:cs typeface="Times New Roman" pitchFamily="18" charset="0"/>
                      </a:endParaRPr>
                    </a:p>
                  </a:txBody>
                  <a:tcPr marL="7493" marR="7493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Yu Gothic UI Semibold" pitchFamily="34" charset="-128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7493" marR="7493" marT="7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B2C54F13-72D4-43AD-AB95-30075885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14508" r="36613" b="10071"/>
          <a:stretch>
            <a:fillRect/>
          </a:stretch>
        </p:blipFill>
        <p:spPr bwMode="auto">
          <a:xfrm>
            <a:off x="8382001" y="571501"/>
            <a:ext cx="3619500" cy="419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DC82B4-5226-4CD6-A59C-127DB9FD7940}"/>
              </a:ext>
            </a:extLst>
          </p:cNvPr>
          <p:cNvPicPr/>
          <p:nvPr/>
        </p:nvPicPr>
        <p:blipFill rotWithShape="1">
          <a:blip r:embed="rId3"/>
          <a:srcRect l="34016" t="15590" r="34533" b="671"/>
          <a:stretch/>
        </p:blipFill>
        <p:spPr bwMode="auto">
          <a:xfrm>
            <a:off x="4602480" y="571501"/>
            <a:ext cx="3619500" cy="4190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873A"/>
            </a:gs>
            <a:gs pos="0">
              <a:schemeClr val="accent6">
                <a:lumMod val="7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CBC8A6-6174-4917-ADD0-FBF47853F20C}"/>
              </a:ext>
            </a:extLst>
          </p:cNvPr>
          <p:cNvSpPr/>
          <p:nvPr/>
        </p:nvSpPr>
        <p:spPr>
          <a:xfrm>
            <a:off x="863600" y="333376"/>
            <a:ext cx="1043939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Отраслевое соглашение о социальном партнерстве по установлению условий труда, занятости и социальных гарантий для работников сферы просвещения на отраслевом уровне на 2024-2026 годы.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066FDA-E57D-441E-941B-C2B80A52F9A3}"/>
              </a:ext>
            </a:extLst>
          </p:cNvPr>
          <p:cNvSpPr/>
          <p:nvPr/>
        </p:nvSpPr>
        <p:spPr>
          <a:xfrm>
            <a:off x="3599022" y="1999496"/>
            <a:ext cx="4968552" cy="461665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3">
                  <a:satMod val="110000"/>
                  <a:lumMod val="100000"/>
                  <a:shade val="10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aramond"/>
              </a:rPr>
              <a:t>Охрана труда и здоровья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6E1DC4-52DE-4A2E-9634-BEE8201D1819}"/>
              </a:ext>
            </a:extLst>
          </p:cNvPr>
          <p:cNvSpPr/>
          <p:nvPr/>
        </p:nvSpPr>
        <p:spPr>
          <a:xfrm>
            <a:off x="3611724" y="3919868"/>
            <a:ext cx="496855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aramond"/>
              </a:rPr>
              <a:t> Обязательства профсоюза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166B189-B6A7-4BAB-AFE8-3C2DA2F67C84}"/>
              </a:ext>
            </a:extLst>
          </p:cNvPr>
          <p:cNvSpPr/>
          <p:nvPr/>
        </p:nvSpPr>
        <p:spPr>
          <a:xfrm>
            <a:off x="3599022" y="4869144"/>
            <a:ext cx="496855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aramond"/>
              </a:rPr>
              <a:t>Стороны</a:t>
            </a:r>
            <a:r>
              <a:rPr lang="ru-RU" sz="2400" b="1" dirty="0">
                <a:solidFill>
                  <a:srgbClr val="D97828">
                    <a:lumMod val="50000"/>
                  </a:srgbClr>
                </a:solidFill>
                <a:latin typeface="Garamond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aramond"/>
              </a:rPr>
              <a:t>обязались</a:t>
            </a:r>
            <a:r>
              <a:rPr lang="ru-RU" sz="2400" b="1" dirty="0">
                <a:solidFill>
                  <a:srgbClr val="D97828">
                    <a:lumMod val="50000"/>
                  </a:srgbClr>
                </a:solidFill>
                <a:latin typeface="Garamond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C03B70-26F9-4124-A7D4-837138CEC3AA}"/>
              </a:ext>
            </a:extLst>
          </p:cNvPr>
          <p:cNvSpPr/>
          <p:nvPr/>
        </p:nvSpPr>
        <p:spPr>
          <a:xfrm>
            <a:off x="3611724" y="2970592"/>
            <a:ext cx="4968552" cy="461665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3">
                  <a:satMod val="110000"/>
                  <a:lumMod val="100000"/>
                  <a:shade val="10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aramond"/>
              </a:rPr>
              <a:t>Обязательства работодателя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C561D73A-EA07-4686-830E-2435D454DB55}"/>
              </a:ext>
            </a:extLst>
          </p:cNvPr>
          <p:cNvSpPr/>
          <p:nvPr/>
        </p:nvSpPr>
        <p:spPr>
          <a:xfrm>
            <a:off x="5871410" y="2476755"/>
            <a:ext cx="421105" cy="45642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F3C1365E-EC4D-4B8D-BEEB-1CED75C0E9AE}"/>
              </a:ext>
            </a:extLst>
          </p:cNvPr>
          <p:cNvSpPr/>
          <p:nvPr/>
        </p:nvSpPr>
        <p:spPr>
          <a:xfrm>
            <a:off x="5871410" y="3448701"/>
            <a:ext cx="421105" cy="44934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6F1B34B4-1606-4FF6-9636-78E5353C9C91}"/>
              </a:ext>
            </a:extLst>
          </p:cNvPr>
          <p:cNvSpPr/>
          <p:nvPr/>
        </p:nvSpPr>
        <p:spPr>
          <a:xfrm>
            <a:off x="5885447" y="4412885"/>
            <a:ext cx="421105" cy="45642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A15AA2A6-2A03-4C2A-9665-7860E03A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077913"/>
            <a:ext cx="27559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7681C0D4-2F8F-4E2C-8A02-073F4E5EC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066801"/>
            <a:ext cx="2992438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ED7F0D-76A6-4C61-BB77-267F319E01D2}"/>
              </a:ext>
            </a:extLst>
          </p:cNvPr>
          <p:cNvSpPr/>
          <p:nvPr/>
        </p:nvSpPr>
        <p:spPr>
          <a:xfrm>
            <a:off x="1524000" y="1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Сборник материалов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помощь техническим инспекторам по охране труда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7" name="Рисунок 4">
            <a:extLst>
              <a:ext uri="{FF2B5EF4-FFF2-40B4-BE49-F238E27FC236}">
                <a16:creationId xmlns:a16="http://schemas.microsoft.com/office/drawing/2014/main" id="{77A4B706-6B18-41DF-8E77-A5830E2C8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1066801"/>
            <a:ext cx="2932112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C3D75F27-A659-45E8-9FFB-ACF8DE4A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13325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Отчеты по БиОТ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членских организации Казахстанского отраслевого профсоюза работников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просвещения, науки и высшего образования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Номер слайда 4">
            <a:extLst>
              <a:ext uri="{FF2B5EF4-FFF2-40B4-BE49-F238E27FC236}">
                <a16:creationId xmlns:a16="http://schemas.microsoft.com/office/drawing/2014/main" id="{12B7248E-FEC4-4CE5-8906-2712F7543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78A9B7-9865-4722-9C95-4132AEFB38FD}" type="slidenum">
              <a:rPr lang="ru-RU" altLang="ru-RU" sz="1200">
                <a:solidFill>
                  <a:srgbClr val="153D6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z="1200">
              <a:solidFill>
                <a:srgbClr val="153D68"/>
              </a:solidFill>
            </a:endParaRPr>
          </a:p>
        </p:txBody>
      </p:sp>
      <p:pic>
        <p:nvPicPr>
          <p:cNvPr id="24580" name="Picture 6">
            <a:extLst>
              <a:ext uri="{FF2B5EF4-FFF2-40B4-BE49-F238E27FC236}">
                <a16:creationId xmlns:a16="http://schemas.microsoft.com/office/drawing/2014/main" id="{236B9B91-0EAA-4CD3-A12C-7DA33379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765175"/>
            <a:ext cx="5184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F8D1F0F6-6D67-4627-B903-DFA295A5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5889"/>
            <a:ext cx="9144000" cy="693737"/>
          </a:xfrm>
        </p:spPr>
        <p:txBody>
          <a:bodyPr/>
          <a:lstStyle/>
          <a:p>
            <a:pPr algn="ctr">
              <a:defRPr/>
            </a:pP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Сведенияо работе Производственных советов по безопасности и охране труда за период 2020-2023 годы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1" name="Содержимое 5">
            <a:extLst>
              <a:ext uri="{FF2B5EF4-FFF2-40B4-BE49-F238E27FC236}">
                <a16:creationId xmlns:a16="http://schemas.microsoft.com/office/drawing/2014/main" id="{8C131665-68EA-48AF-8B2C-A3E5B87230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499878"/>
              </p:ext>
            </p:extLst>
          </p:nvPr>
        </p:nvGraphicFramePr>
        <p:xfrm>
          <a:off x="1565276" y="1196975"/>
          <a:ext cx="9197975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hart" r:id="rId3" imgW="9305925" imgH="5229225" progId="Excel.Chart.8">
                  <p:embed/>
                </p:oleObj>
              </mc:Choice>
              <mc:Fallback>
                <p:oleObj name="Chart" r:id="rId3" imgW="9305925" imgH="5229225" progId="Excel.Chart.8">
                  <p:embed/>
                  <p:pic>
                    <p:nvPicPr>
                      <p:cNvPr id="27651" name="Содержимое 5">
                        <a:extLst>
                          <a:ext uri="{FF2B5EF4-FFF2-40B4-BE49-F238E27FC236}">
                            <a16:creationId xmlns:a16="http://schemas.microsoft.com/office/drawing/2014/main" id="{8C131665-68EA-48AF-8B2C-A3E5B87230BE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6" y="1196975"/>
                        <a:ext cx="9197975" cy="5168900"/>
                      </a:xfrm>
                      <a:prstGeom prst="rect">
                        <a:avLst/>
                      </a:prstGeom>
                      <a:blipFill>
                        <a:blip r:embed="rId5"/>
                        <a:tile tx="0" ty="0" sx="100000" sy="100000" flip="none" algn="tl"/>
                      </a:blip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Содержимое 5">
            <a:extLst>
              <a:ext uri="{FF2B5EF4-FFF2-40B4-BE49-F238E27FC236}">
                <a16:creationId xmlns:a16="http://schemas.microsoft.com/office/drawing/2014/main" id="{FC0A2E85-9775-4A40-82D1-5519A8647D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70026" y="1338263"/>
          <a:ext cx="9402763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hart" r:id="rId3" imgW="9372600" imgH="4381619" progId="Excel.Chart.8">
                  <p:embed/>
                </p:oleObj>
              </mc:Choice>
              <mc:Fallback>
                <p:oleObj name="Chart" r:id="rId3" imgW="9372600" imgH="4381619" progId="Excel.Chart.8">
                  <p:embed/>
                  <p:pic>
                    <p:nvPicPr>
                      <p:cNvPr id="28674" name="Содержимое 5">
                        <a:extLst>
                          <a:ext uri="{FF2B5EF4-FFF2-40B4-BE49-F238E27FC236}">
                            <a16:creationId xmlns:a16="http://schemas.microsoft.com/office/drawing/2014/main" id="{FC0A2E85-9775-4A40-82D1-5519A8647D23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6" y="1338263"/>
                        <a:ext cx="9402763" cy="439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Заголовок 1">
            <a:extLst>
              <a:ext uri="{FF2B5EF4-FFF2-40B4-BE49-F238E27FC236}">
                <a16:creationId xmlns:a16="http://schemas.microsoft.com/office/drawing/2014/main" id="{BD8DB301-A08B-4DB9-87F2-D745A5B1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8913"/>
            <a:ext cx="9144000" cy="620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проведенных проверок</a:t>
            </a:r>
            <a:b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безопасности и охране труда в организациях образования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Содержимое 4">
            <a:extLst>
              <a:ext uri="{FF2B5EF4-FFF2-40B4-BE49-F238E27FC236}">
                <a16:creationId xmlns:a16="http://schemas.microsoft.com/office/drawing/2014/main" id="{B24E0564-F1FE-4433-907F-EF58C7E285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70026" y="757239"/>
          <a:ext cx="9402763" cy="555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hart" r:id="rId3" imgW="9372600" imgH="5533906" progId="Excel.Chart.8">
                  <p:embed/>
                </p:oleObj>
              </mc:Choice>
              <mc:Fallback>
                <p:oleObj name="Chart" r:id="rId3" imgW="9372600" imgH="5533906" progId="Excel.Chart.8">
                  <p:embed/>
                  <p:pic>
                    <p:nvPicPr>
                      <p:cNvPr id="29698" name="Содержимое 4">
                        <a:extLst>
                          <a:ext uri="{FF2B5EF4-FFF2-40B4-BE49-F238E27FC236}">
                            <a16:creationId xmlns:a16="http://schemas.microsoft.com/office/drawing/2014/main" id="{B24E0564-F1FE-4433-907F-EF58C7E285AE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6" y="757239"/>
                        <a:ext cx="9402763" cy="555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Заголовок 1">
            <a:extLst>
              <a:ext uri="{FF2B5EF4-FFF2-40B4-BE49-F238E27FC236}">
                <a16:creationId xmlns:a16="http://schemas.microsoft.com/office/drawing/2014/main" id="{E6E90E2F-E1A0-46C7-A506-BA3417AC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8913"/>
            <a:ext cx="9144000" cy="620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выявленных нарушений по безопасности и охране труда</a:t>
            </a:r>
            <a:b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2020-2023 годы в организациях образования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Содержимое 5">
            <a:extLst>
              <a:ext uri="{FF2B5EF4-FFF2-40B4-BE49-F238E27FC236}">
                <a16:creationId xmlns:a16="http://schemas.microsoft.com/office/drawing/2014/main" id="{E5C0942A-31A4-4F4C-A5B1-1AF8A39469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65276" y="1290638"/>
          <a:ext cx="9199563" cy="509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hart" r:id="rId3" imgW="9334500" imgH="5172075" progId="Excel.Chart.8">
                  <p:embed/>
                </p:oleObj>
              </mc:Choice>
              <mc:Fallback>
                <p:oleObj name="Chart" r:id="rId3" imgW="9334500" imgH="5172075" progId="Excel.Chart.8">
                  <p:embed/>
                  <p:pic>
                    <p:nvPicPr>
                      <p:cNvPr id="30722" name="Содержимое 5">
                        <a:extLst>
                          <a:ext uri="{FF2B5EF4-FFF2-40B4-BE49-F238E27FC236}">
                            <a16:creationId xmlns:a16="http://schemas.microsoft.com/office/drawing/2014/main" id="{E5C0942A-31A4-4F4C-A5B1-1AF8A39469A8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6" y="1290638"/>
                        <a:ext cx="9199563" cy="509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Заголовок 1">
            <a:extLst>
              <a:ext uri="{FF2B5EF4-FFF2-40B4-BE49-F238E27FC236}">
                <a16:creationId xmlns:a16="http://schemas.microsoft.com/office/drawing/2014/main" id="{B0839ABD-3AD3-4E13-9522-FC00EA88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65175"/>
          </a:xfrm>
        </p:spPr>
        <p:txBody>
          <a:bodyPr/>
          <a:lstStyle/>
          <a:p>
            <a:pPr algn="ctr">
              <a:defRPr/>
            </a:pP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выявленных нарушений</a:t>
            </a:r>
            <a:b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безопасности и охране труда в организациях образования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1A53BBDC-69EB-4481-BFA0-57B39CDC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1332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Стимулирование работы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технических инспекторов по охране труда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Номер слайда 4">
            <a:extLst>
              <a:ext uri="{FF2B5EF4-FFF2-40B4-BE49-F238E27FC236}">
                <a16:creationId xmlns:a16="http://schemas.microsoft.com/office/drawing/2014/main" id="{71E2F533-0780-4549-B8D7-81CAB85446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012BF6-7F6C-4517-84AC-DDE9D2F2649B}" type="slidenum">
              <a:rPr lang="ru-RU" altLang="ru-RU" sz="1200">
                <a:solidFill>
                  <a:srgbClr val="153D6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ru-RU" altLang="ru-RU" sz="1200">
              <a:solidFill>
                <a:srgbClr val="153D68"/>
              </a:solidFill>
            </a:endParaRPr>
          </a:p>
        </p:txBody>
      </p:sp>
      <p:pic>
        <p:nvPicPr>
          <p:cNvPr id="31748" name="Picture 6">
            <a:extLst>
              <a:ext uri="{FF2B5EF4-FFF2-40B4-BE49-F238E27FC236}">
                <a16:creationId xmlns:a16="http://schemas.microsoft.com/office/drawing/2014/main" id="{4ABAC813-ABF1-4725-915A-E583C81F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765175"/>
            <a:ext cx="5184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33F57-F0E8-459B-86B4-E73E7B12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35038"/>
          </a:xfrm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Конкурсе на звание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«Лучший технический инспектор по охране труда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 профсоюзов Республики Казахстан в 2023 году»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Содержимое 2">
            <a:extLst>
              <a:ext uri="{FF2B5EF4-FFF2-40B4-BE49-F238E27FC236}">
                <a16:creationId xmlns:a16="http://schemas.microsoft.com/office/drawing/2014/main" id="{8A88B767-A5EE-4CD5-A18C-203035D4E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66788"/>
            <a:ext cx="9144000" cy="1885950"/>
          </a:xfrm>
        </p:spPr>
        <p:txBody>
          <a:bodyPr/>
          <a:lstStyle/>
          <a:p>
            <a:pPr marL="1588" indent="444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проводился по 2 группам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588" indent="444500">
              <a:buNone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–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технические инспекторы по охране труда организаций дошкольного, среднего общего, дополнительного образования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 группа –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технические инспекторы по охране труда организаций технического и профессионального, </a:t>
            </a:r>
            <a:r>
              <a:rPr lang="ru-RU" alt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послесреднего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образования, организаций науки, высших учебных заведений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588" indent="444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и чествование победителей конкурса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проводились на семинаре-</a:t>
            </a:r>
            <a:r>
              <a:rPr lang="ru-RU" alt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совещения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правовой службы в г. Астана.</a:t>
            </a:r>
          </a:p>
          <a:p>
            <a:pPr marL="1588" indent="4445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94F421B9-4AE8-45CB-B631-56D893560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142EB4-7424-43F7-947C-245A60D79F5B}" type="slidenum">
              <a:rPr lang="ru-RU" altLang="ru-RU" sz="1200">
                <a:solidFill>
                  <a:srgbClr val="153D6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ru-RU" altLang="ru-RU" sz="1200">
              <a:solidFill>
                <a:srgbClr val="153D68"/>
              </a:solidFill>
            </a:endParaRPr>
          </a:p>
        </p:txBody>
      </p:sp>
      <p:pic>
        <p:nvPicPr>
          <p:cNvPr id="35845" name="Рисунок 3">
            <a:extLst>
              <a:ext uri="{FF2B5EF4-FFF2-40B4-BE49-F238E27FC236}">
                <a16:creationId xmlns:a16="http://schemas.microsoft.com/office/drawing/2014/main" id="{0A4713DD-E7AE-40B3-B9C3-EFF41221D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884488"/>
            <a:ext cx="7859713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10" descr="Facebook в России может закрыться 1 сентября » Матрица.kz -  Информационно-аналитический портал">
            <a:extLst>
              <a:ext uri="{FF2B5EF4-FFF2-40B4-BE49-F238E27FC236}">
                <a16:creationId xmlns:a16="http://schemas.microsoft.com/office/drawing/2014/main" id="{D134D319-5876-4AFD-9464-BA5AE9107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383838"/>
              </a:solidFill>
            </a:endParaRPr>
          </a:p>
        </p:txBody>
      </p:sp>
      <p:sp>
        <p:nvSpPr>
          <p:cNvPr id="16389" name="AutoShape 12" descr="Facebook в России может закрыться 1 сентября » Матрица.kz -  Информационно-аналитический портал">
            <a:extLst>
              <a:ext uri="{FF2B5EF4-FFF2-40B4-BE49-F238E27FC236}">
                <a16:creationId xmlns:a16="http://schemas.microsoft.com/office/drawing/2014/main" id="{70D6FB2F-A701-421F-B33F-DBF8370C86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383838"/>
              </a:solidFill>
            </a:endParaRPr>
          </a:p>
        </p:txBody>
      </p:sp>
      <p:sp>
        <p:nvSpPr>
          <p:cNvPr id="16390" name="Прямоугольник 15">
            <a:extLst>
              <a:ext uri="{FF2B5EF4-FFF2-40B4-BE49-F238E27FC236}">
                <a16:creationId xmlns:a16="http://schemas.microsoft.com/office/drawing/2014/main" id="{103EDF04-B84E-43EF-AF47-89B9B4215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2357439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kk-KZ" altLang="ru-RU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Номер слайда 6">
            <a:extLst>
              <a:ext uri="{FF2B5EF4-FFF2-40B4-BE49-F238E27FC236}">
                <a16:creationId xmlns:a16="http://schemas.microsoft.com/office/drawing/2014/main" id="{5E22D564-F4F8-4BD6-A889-8EC8BB15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9DA130-9859-4E80-9843-FFD3270E8D8E}" type="slidenum">
              <a:rPr lang="en-US" altLang="ru-RU">
                <a:solidFill>
                  <a:srgbClr val="90909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ru-RU" dirty="0">
              <a:solidFill>
                <a:srgbClr val="90909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F48790-CBB0-45C9-B638-2C2C7D70E238}"/>
              </a:ext>
            </a:extLst>
          </p:cNvPr>
          <p:cNvSpPr/>
          <p:nvPr/>
        </p:nvSpPr>
        <p:spPr>
          <a:xfrm>
            <a:off x="2351088" y="44450"/>
            <a:ext cx="723741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Технические инспектора по безопасности и охране труда в организациях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Прямоугольник 2">
            <a:extLst>
              <a:ext uri="{FF2B5EF4-FFF2-40B4-BE49-F238E27FC236}">
                <a16:creationId xmlns:a16="http://schemas.microsoft.com/office/drawing/2014/main" id="{6E579551-0280-4077-BF7B-5E236B5BF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24" y="2330164"/>
            <a:ext cx="7725567" cy="259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 инициативе работодателя и (или) по инициативе работников либо их представителей в срок не более пятнадцати рабочих дней создается производственный совет по безопасности и охране труда. В его состав на паритетной основе входят представители работодателя, представители работников, включая </a:t>
            </a: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инспекторов по охране труда.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         п. 1 ст. 203 Трудового кодекса РК</a:t>
            </a:r>
          </a:p>
          <a:p>
            <a:pPr algn="just">
              <a:lnSpc>
                <a:spcPct val="114000"/>
              </a:lnSpc>
            </a:pPr>
            <a:endParaRPr lang="ru-RU" alt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alt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Прямоугольник 9">
            <a:extLst>
              <a:ext uri="{FF2B5EF4-FFF2-40B4-BE49-F238E27FC236}">
                <a16:creationId xmlns:a16="http://schemas.microsoft.com/office/drawing/2014/main" id="{42B0F63F-CCDD-4945-B3D1-3B2B3ED52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4" y="1158874"/>
            <a:ext cx="77255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инспектор по охране труда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представитель работников, осуществляющий внутренний контроль по безопасности и охране труда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97" name="Прямоугольник 10">
            <a:extLst>
              <a:ext uri="{FF2B5EF4-FFF2-40B4-BE49-F238E27FC236}">
                <a16:creationId xmlns:a16="http://schemas.microsoft.com/office/drawing/2014/main" id="{D41BF38B-BC5D-479A-BB69-645380744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1" y="1769542"/>
            <a:ext cx="407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пп.33) п. 1 ст. 1 Трудового кодекса РК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2161A1-CC40-45F7-BCEE-4C415D6E4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870" y="612780"/>
            <a:ext cx="2293380" cy="21559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974343-B069-494C-A4E3-1377E7ED1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12" y="2836604"/>
            <a:ext cx="3030538" cy="19632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6F2D3F-412C-4F3F-93D0-2692EF27314A}"/>
              </a:ext>
            </a:extLst>
          </p:cNvPr>
          <p:cNvSpPr txBox="1"/>
          <p:nvPr/>
        </p:nvSpPr>
        <p:spPr>
          <a:xfrm>
            <a:off x="553524" y="5061584"/>
            <a:ext cx="108447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инспекторы по охране труда утверждаются решением производственного совета по безопасности и охране труда.</a:t>
            </a:r>
          </a:p>
          <a:p>
            <a:pPr algn="l" fontAlgn="base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Статус, права и обязанности технических инспекторов по охране труда, а также порядок осуществления ими контроля определяются решением производственного совета по безопасности и охране труда. 						           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5 ст. 203 Трудового кодекса РК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AF60D-982C-4D1F-A6E1-F25AE638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35038"/>
          </a:xfrm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Республиканский конкурсе на звание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«Лучший технический инспектор по охране труда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Казахстанского отраслевого профсоюза работников образования и науки»</a:t>
            </a:r>
          </a:p>
        </p:txBody>
      </p:sp>
      <p:sp>
        <p:nvSpPr>
          <p:cNvPr id="45059" name="Содержимое 2">
            <a:extLst>
              <a:ext uri="{FF2B5EF4-FFF2-40B4-BE49-F238E27FC236}">
                <a16:creationId xmlns:a16="http://schemas.microsoft.com/office/drawing/2014/main" id="{817A3ABE-FDB4-4BAA-AB06-23270013E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196976"/>
            <a:ext cx="9144000" cy="5661025"/>
          </a:xfrm>
        </p:spPr>
        <p:txBody>
          <a:bodyPr>
            <a:normAutofit lnSpcReduction="10000"/>
          </a:bodyPr>
          <a:lstStyle/>
          <a:p>
            <a:pPr marL="1588" indent="-1588" algn="ctr">
              <a:buNone/>
              <a:defRPr/>
            </a:pP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 конкурсе утверждено на заседании Исполкома Профсоюза 19 июня 2024 г.</a:t>
            </a:r>
          </a:p>
          <a:p>
            <a:pPr marL="176213" indent="44450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проводится с 2019 года по 2 группам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6213" indent="444500">
              <a:buNone/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группа –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 организаций дошкольного, среднего, дополнительного образования;</a:t>
            </a:r>
          </a:p>
          <a:p>
            <a:pPr marL="176213" indent="444500">
              <a:buNone/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группа –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 организаций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ТиПО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ВУЗов.</a:t>
            </a:r>
          </a:p>
          <a:p>
            <a:pPr marL="176213" indent="44450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Целями конкурса являются: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осуществления внутреннего контроля по безопасности и охране труда; снижение производственного травматизма и профессиональной заболеваемости; усовершенствование деятельности ТИ.</a:t>
            </a:r>
          </a:p>
          <a:p>
            <a:pPr marL="176213" indent="44450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Задачами Конкурса являются: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лучших ТИ; повышение роли и места профсоюзных организаций в вопросах БиОТ; обобщение и распространение опыта работы ТИ; усиление внимания руководителей организаций образования за состоянием БиОТ и недопущение несчастных случаев; своевременное выявление и устранение нарушений норм и правил БиОТ; моральное и материальное стимулирование деятельности ТИ.</a:t>
            </a:r>
          </a:p>
          <a:p>
            <a:pPr marL="176213" indent="44450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Членская организация Профсоюза в срок </a:t>
            </a:r>
            <a:r>
              <a:rPr lang="ru-RU" sz="15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20 марта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направляет</a:t>
            </a:r>
            <a:r>
              <a:rPr lang="kk-KZ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Конкурсной комиссии все необходимые документы в электронном и бумажном виде, согласно Приложениям к Положению о конкурсе.</a:t>
            </a:r>
          </a:p>
          <a:p>
            <a:pPr marL="176213" indent="44450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работ ТИ подтверждаются копиями (выписками) локальных актов (приказов, решений, протоколов, статьи из журналов и газет и др.), фотографиями и </a:t>
            </a:r>
            <a:r>
              <a:rPr lang="ru-RU" sz="15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оцениваются по балльной системе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6213" indent="44450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итогам конкурса определяются по три победителя в каждой группе с присвоением соответственно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места и звания «Лучший Технический инспектор по охране труда Казахстанского отраслевого профсоюза работников образования и науки»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6213" indent="44450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Награждения победителей Конкурса проводится в торжественной обстановке на Республиканском семинаре технических инспекторов по охране труда Профсоюза.</a:t>
            </a:r>
          </a:p>
          <a:p>
            <a:pPr marL="1588" indent="444500"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B2497E5B-96B3-4558-BEDA-A25D1389D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A48025-E6AA-4F81-BAC1-88EC7C22B16E}" type="slidenum">
              <a:rPr lang="ru-RU" altLang="ru-RU" sz="1200">
                <a:solidFill>
                  <a:srgbClr val="153D6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ru-RU" altLang="ru-RU" sz="1200">
              <a:solidFill>
                <a:srgbClr val="153D68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>
            <a:extLst>
              <a:ext uri="{FF2B5EF4-FFF2-40B4-BE49-F238E27FC236}">
                <a16:creationId xmlns:a16="http://schemas.microsoft.com/office/drawing/2014/main" id="{34D0A5F9-06F3-4C83-9C0F-AAC6C86E4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76251"/>
            <a:ext cx="9144000" cy="4968875"/>
          </a:xfrm>
        </p:spPr>
        <p:txBody>
          <a:bodyPr>
            <a:normAutofit lnSpcReduction="10000"/>
          </a:bodyPr>
          <a:lstStyle/>
          <a:p>
            <a:pPr marL="88900" indent="444500">
              <a:spcBef>
                <a:spcPct val="0"/>
              </a:spcBef>
              <a:buNone/>
            </a:pPr>
            <a:r>
              <a:rPr lang="ru-RU" altLang="ru-RU" sz="1400"/>
              <a:t>В рамках столетия МОТ Всемирный день охраны труда в текущем году пройдет под девизом: </a:t>
            </a:r>
            <a:r>
              <a:rPr lang="ru-RU" altLang="ru-RU" sz="1400" b="1"/>
              <a:t>«Охрана труда и будущее сферы труда»</a:t>
            </a:r>
            <a:r>
              <a:rPr lang="ru-RU" altLang="ru-RU" sz="1400"/>
              <a:t>,</a:t>
            </a:r>
            <a:r>
              <a:rPr lang="ru-RU" altLang="ru-RU" sz="1400" b="1"/>
              <a:t> </a:t>
            </a:r>
            <a:r>
              <a:rPr lang="ru-RU" altLang="ru-RU" sz="1400"/>
              <a:t>в связи с этим рекомендуется </a:t>
            </a:r>
            <a:r>
              <a:rPr lang="ru-RU" altLang="ru-RU" sz="1400" b="1" u="sng"/>
              <a:t>провести</a:t>
            </a:r>
            <a:r>
              <a:rPr lang="ru-RU" altLang="ru-RU" sz="1400"/>
              <a:t>:</a:t>
            </a:r>
          </a:p>
          <a:p>
            <a:pPr marL="88900" indent="444500">
              <a:spcBef>
                <a:spcPct val="0"/>
              </a:spcBef>
              <a:buNone/>
            </a:pPr>
            <a:endParaRPr lang="ru-RU" altLang="ru-RU" sz="1400"/>
          </a:p>
          <a:p>
            <a:pPr marL="88900" indent="444500">
              <a:spcBef>
                <a:spcPct val="0"/>
              </a:spcBef>
              <a:buNone/>
            </a:pPr>
            <a:r>
              <a:rPr lang="ru-RU" altLang="ru-RU" sz="1400"/>
              <a:t>- разъяснения работникам основных положений ТКРК, приказов МТиСЗНРК в области охраны труда;</a:t>
            </a:r>
          </a:p>
          <a:p>
            <a:pPr marL="88900" indent="444500">
              <a:spcBef>
                <a:spcPct val="0"/>
              </a:spcBef>
              <a:buNone/>
            </a:pPr>
            <a:r>
              <a:rPr lang="ru-RU" altLang="ru-RU" sz="1400"/>
              <a:t>- в организациях «Час охраны труда», «День охраны труда», «Декаду охраны труда», «Декаду безопасности», «Дни консультаций по вопросам охраны труда» и др.;</a:t>
            </a:r>
          </a:p>
          <a:p>
            <a:pPr marL="88900" indent="444500">
              <a:spcBef>
                <a:spcPct val="0"/>
              </a:spcBef>
              <a:buNone/>
            </a:pPr>
            <a:r>
              <a:rPr lang="ru-RU" altLang="ru-RU" sz="1400"/>
              <a:t>- инициировать рассмотрение на заседаниях региональных трехсторонних комиссий по социальному партнерству и регулированию социальных и трудовых отношений вопросов БиОТ;</a:t>
            </a:r>
          </a:p>
          <a:p>
            <a:pPr marL="88900" indent="444500">
              <a:spcBef>
                <a:spcPct val="0"/>
              </a:spcBef>
              <a:buNone/>
            </a:pPr>
            <a:r>
              <a:rPr lang="ru-RU" altLang="ru-RU" sz="1400"/>
              <a:t>- инициировать создание, непрерывное функционирование производственных советов по БиОТ;</a:t>
            </a:r>
          </a:p>
          <a:p>
            <a:pPr marL="88900" indent="444500">
              <a:spcBef>
                <a:spcPct val="0"/>
              </a:spcBef>
              <a:buNone/>
            </a:pPr>
            <a:r>
              <a:rPr lang="ru-RU" altLang="ru-RU" sz="1400"/>
              <a:t>- разместить в СМИ тематические публикации по актуальным вопросам охраны труда и информации о проведении мероприятий, посвященных Всемирному дню охраны труда;</a:t>
            </a:r>
          </a:p>
          <a:p>
            <a:pPr marL="88900" indent="444500">
              <a:spcBef>
                <a:spcPct val="0"/>
              </a:spcBef>
              <a:buNone/>
            </a:pPr>
            <a:r>
              <a:rPr lang="ru-RU" altLang="ru-RU" sz="1400"/>
              <a:t>- совместно с руководителями организаций провести совещания по вопросам БиОТ с заслушиванием отчетов, допустивших случаи травмирования работников на производстве, а также не уделяющих должного внимания вопросам охраны труда;</a:t>
            </a:r>
          </a:p>
          <a:p>
            <a:pPr marL="88900" indent="444500">
              <a:spcBef>
                <a:spcPct val="0"/>
              </a:spcBef>
              <a:buNone/>
            </a:pPr>
            <a:r>
              <a:rPr lang="ru-RU" altLang="ru-RU" sz="1400"/>
              <a:t>- провести комплексные и целевые обследования состояния условий и охраны труда на рабочих местах;</a:t>
            </a:r>
          </a:p>
          <a:p>
            <a:pPr marL="88900" indent="444500">
              <a:spcBef>
                <a:spcPct val="0"/>
              </a:spcBef>
              <a:buNone/>
            </a:pPr>
            <a:r>
              <a:rPr lang="ru-RU" altLang="ru-RU" sz="1400"/>
              <a:t>- провести деловые игры, беседы по вопросам создания условий безопасного труда, смотры-конкурсы на лучшее состояние условий труда;</a:t>
            </a:r>
          </a:p>
          <a:p>
            <a:pPr marL="88900" indent="444500">
              <a:spcBef>
                <a:spcPct val="0"/>
              </a:spcBef>
              <a:buNone/>
            </a:pPr>
            <a:r>
              <a:rPr lang="ru-RU" altLang="ru-RU" sz="1400"/>
              <a:t>- обновить и оформить стенды по охране труда;</a:t>
            </a:r>
          </a:p>
          <a:p>
            <a:pPr marL="88900" indent="444500">
              <a:spcBef>
                <a:spcPct val="0"/>
              </a:spcBef>
              <a:buNone/>
            </a:pPr>
            <a:r>
              <a:rPr lang="ru-RU" altLang="ru-RU" sz="1400"/>
              <a:t>- провести акции «Ящик доверия» и «Вопрос-ответ» с предложениями по улучшению условий и охраны труда;</a:t>
            </a:r>
          </a:p>
          <a:p>
            <a:pPr marL="88900" indent="444500">
              <a:spcBef>
                <a:spcPct val="0"/>
              </a:spcBef>
              <a:buNone/>
            </a:pPr>
            <a:r>
              <a:rPr lang="ru-RU" altLang="ru-RU" sz="1400"/>
              <a:t>- организовать награждение благодарственными письмами и грамотами, а также материальное поощрение </a:t>
            </a:r>
            <a:r>
              <a:rPr lang="ru-RU" altLang="ru-RU" sz="1400" b="1"/>
              <a:t>технических инспекторов по охране труда</a:t>
            </a:r>
            <a:r>
              <a:rPr lang="ru-RU" altLang="ru-RU" sz="1400"/>
              <a:t>, а также </a:t>
            </a:r>
            <a:r>
              <a:rPr lang="ru-RU" altLang="ru-RU" sz="1400" b="1"/>
              <a:t>работников</a:t>
            </a:r>
            <a:r>
              <a:rPr lang="ru-RU" altLang="ru-RU" sz="1400"/>
              <a:t>, соблюдающих требования по БиОТ на рабочих местах.</a:t>
            </a:r>
          </a:p>
          <a:p>
            <a:pPr marL="88900" indent="444500">
              <a:spcBef>
                <a:spcPct val="0"/>
              </a:spcBef>
              <a:buNone/>
            </a:pPr>
            <a:endParaRPr lang="ru-RU" altLang="ru-RU" sz="1400"/>
          </a:p>
          <a:p>
            <a:pPr marL="88900" indent="444500">
              <a:spcBef>
                <a:spcPct val="0"/>
              </a:spcBef>
              <a:buNone/>
            </a:pPr>
            <a:r>
              <a:rPr lang="ru-RU" altLang="ru-RU" sz="1400"/>
              <a:t>Данные мероприятия должны быть направлены на усиление внимания к проблемам БиОТ, улучшению информированности работников о существующих производственных рисках, способах защиты от них, повышению их сознательного отношения к собственной безопасности.</a:t>
            </a:r>
          </a:p>
          <a:p>
            <a:pPr marL="88900" indent="444500">
              <a:spcBef>
                <a:spcPct val="0"/>
              </a:spcBef>
              <a:buNone/>
            </a:pPr>
            <a:r>
              <a:rPr lang="ru-RU" altLang="ru-RU" sz="1400"/>
              <a:t>Информацию по итогам проведенных мероприятий необходимо направить в вышестоящую профсоюзную организацию </a:t>
            </a:r>
            <a:r>
              <a:rPr lang="ru-RU" altLang="ru-RU" sz="1400" b="1" u="sng"/>
              <a:t>до 25 апреля</a:t>
            </a:r>
            <a:r>
              <a:rPr lang="ru-RU" altLang="ru-RU" sz="1400" i="1"/>
              <a:t>.</a:t>
            </a:r>
            <a:endParaRPr lang="ru-RU" altLang="ru-RU" sz="1400"/>
          </a:p>
        </p:txBody>
      </p:sp>
      <p:sp>
        <p:nvSpPr>
          <p:cNvPr id="44035" name="Номер слайда 3">
            <a:extLst>
              <a:ext uri="{FF2B5EF4-FFF2-40B4-BE49-F238E27FC236}">
                <a16:creationId xmlns:a16="http://schemas.microsoft.com/office/drawing/2014/main" id="{969EA33C-702A-45E0-A78D-5472BB3395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E85CAF-8B04-4E1C-A928-3E4B22805F11}" type="slidenum">
              <a:rPr lang="ru-RU" altLang="ru-RU" sz="1200">
                <a:solidFill>
                  <a:srgbClr val="153D6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ru-RU" altLang="ru-RU" sz="1200">
              <a:solidFill>
                <a:srgbClr val="153D68"/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1D2D56A0-7FBC-4632-9138-F94669E3B4A6}"/>
              </a:ext>
            </a:extLst>
          </p:cNvPr>
          <p:cNvSpPr txBox="1">
            <a:spLocks/>
          </p:cNvSpPr>
          <p:nvPr/>
        </p:nvSpPr>
        <p:spPr bwMode="auto">
          <a:xfrm>
            <a:off x="1524000" y="1"/>
            <a:ext cx="91440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defRPr/>
            </a:pP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28 апреля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– Всемирный день охраны труда МОТ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C0F7860F-70E1-4193-958A-D057FF136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1332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Ответственность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нарушение трудового законодательства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Номер слайда 4">
            <a:extLst>
              <a:ext uri="{FF2B5EF4-FFF2-40B4-BE49-F238E27FC236}">
                <a16:creationId xmlns:a16="http://schemas.microsoft.com/office/drawing/2014/main" id="{D8BF85E7-45C1-42E5-A485-D5C5025DF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F35A2E-4120-4D43-8DE5-A70447F7CED5}" type="slidenum">
              <a:rPr lang="ru-RU" altLang="ru-RU" sz="1200">
                <a:solidFill>
                  <a:srgbClr val="153D6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ru-RU" altLang="ru-RU" sz="1200">
              <a:solidFill>
                <a:srgbClr val="153D68"/>
              </a:solidFill>
            </a:endParaRPr>
          </a:p>
        </p:txBody>
      </p:sp>
      <p:pic>
        <p:nvPicPr>
          <p:cNvPr id="37892" name="Picture 6">
            <a:extLst>
              <a:ext uri="{FF2B5EF4-FFF2-40B4-BE49-F238E27FC236}">
                <a16:creationId xmlns:a16="http://schemas.microsoft.com/office/drawing/2014/main" id="{E7D7BA96-F9FD-4E96-BB24-6279D093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765175"/>
            <a:ext cx="5184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3">
            <a:extLst>
              <a:ext uri="{FF2B5EF4-FFF2-40B4-BE49-F238E27FC236}">
                <a16:creationId xmlns:a16="http://schemas.microsoft.com/office/drawing/2014/main" id="{09143415-22E4-44CF-BA80-D83FF473D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141F87-2490-4058-A0E1-E880115F574D}" type="slidenum">
              <a:rPr lang="ru-RU" altLang="ru-RU" sz="1200">
                <a:solidFill>
                  <a:srgbClr val="153D6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ru-RU" altLang="ru-RU" sz="1200">
              <a:solidFill>
                <a:srgbClr val="153D68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A37165E-9A20-4B0B-8C6F-E984B798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0350"/>
            <a:ext cx="9144000" cy="5778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Общественный контроль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соблюдением трудового законодательства Республики Казахстан</a:t>
            </a:r>
          </a:p>
        </p:txBody>
      </p:sp>
      <p:sp>
        <p:nvSpPr>
          <p:cNvPr id="38916" name="Содержимое 2">
            <a:extLst>
              <a:ext uri="{FF2B5EF4-FFF2-40B4-BE49-F238E27FC236}">
                <a16:creationId xmlns:a16="http://schemas.microsoft.com/office/drawing/2014/main" id="{2DDD44FD-CD7F-4553-B5E2-E339A46C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4" y="1625601"/>
            <a:ext cx="8207375" cy="2308225"/>
          </a:xfrm>
        </p:spPr>
        <p:txBody>
          <a:bodyPr>
            <a:normAutofit lnSpcReduction="10000"/>
          </a:bodyPr>
          <a:lstStyle/>
          <a:p>
            <a:pPr marL="1588" indent="444500" algn="ctr">
              <a:buNone/>
            </a:pPr>
            <a:r>
              <a:rPr lang="ru-RU" alt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155 Трудового кодекса РК</a:t>
            </a:r>
          </a:p>
          <a:p>
            <a:pPr marL="1588" indent="444500" algn="just">
              <a:buNone/>
            </a:pPr>
            <a:endParaRPr lang="ru-RU" alt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indent="444500" algn="just"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контроль за соблюдением трудового законодательства Республики Казахстан</a:t>
            </a:r>
          </a:p>
          <a:p>
            <a:pPr marL="1588" indent="444500" algn="just"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Республиканские и отраслевые объединения работников осуществляют общественный контроль за соблюдением трудового законодательства Республики Казахстан на условиях и в порядке, закрепленных в соглашениях и коллективных договорах.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28248" y="169184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1504" y="994970"/>
            <a:ext cx="2880320" cy="578882"/>
          </a:xfrm>
          <a:prstGeom prst="round2DiagRect">
            <a:avLst/>
          </a:prstGeom>
          <a:solidFill>
            <a:srgbClr val="FFCCCC"/>
          </a:solidFill>
          <a:ln>
            <a:solidFill>
              <a:srgbClr val="F5362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2075" indent="-92075"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Уголовный Кодекс </a:t>
            </a:r>
          </a:p>
          <a:p>
            <a:pPr marL="92075" indent="-92075"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1504" y="1693034"/>
            <a:ext cx="2880320" cy="715089"/>
          </a:xfrm>
          <a:prstGeom prst="round2DiagRect">
            <a:avLst/>
          </a:prstGeom>
          <a:solidFill>
            <a:srgbClr val="FFCCCC"/>
          </a:solidFill>
          <a:ln>
            <a:solidFill>
              <a:srgbClr val="F5362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152.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трудового законодательства Республики Казахстан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31504" y="3357027"/>
            <a:ext cx="2880320" cy="715089"/>
          </a:xfrm>
          <a:prstGeom prst="round2DiagRect">
            <a:avLst/>
          </a:prstGeom>
          <a:solidFill>
            <a:srgbClr val="FFCCCC"/>
          </a:solidFill>
          <a:ln>
            <a:solidFill>
              <a:srgbClr val="F5362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154.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Воспрепятствование законной деятельности представителей работников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31504" y="4202687"/>
            <a:ext cx="2880320" cy="510778"/>
          </a:xfrm>
          <a:prstGeom prst="round2DiagRect">
            <a:avLst/>
          </a:prstGeom>
          <a:solidFill>
            <a:srgbClr val="FFCCCC"/>
          </a:solidFill>
          <a:ln>
            <a:solidFill>
              <a:srgbClr val="F5362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156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Нарушение </a:t>
            </a:r>
          </a:p>
          <a:p>
            <a:pPr lvl="0"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 охраны труда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7848" y="994970"/>
            <a:ext cx="2808312" cy="578882"/>
          </a:xfrm>
          <a:prstGeom prst="round2Diag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2075" indent="-92075"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Гражданский кодекс</a:t>
            </a:r>
          </a:p>
          <a:p>
            <a:pPr marL="92075" indent="-92075"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27848" y="1715051"/>
            <a:ext cx="2808312" cy="919401"/>
          </a:xfrm>
          <a:prstGeom prst="round2Diag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935.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Учет вины потерпевшего и имущественного положения лица, </a:t>
            </a:r>
          </a:p>
          <a:p>
            <a:pPr algn="ctr" fontAlgn="base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причинившего вред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27848" y="2795171"/>
            <a:ext cx="2808312" cy="919401"/>
          </a:xfrm>
          <a:prstGeom prst="round2Diag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937- 938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Объем, характер возмещения ущерба. Определение заработка (дохода), утраченного в результате повреждения здоровья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27848" y="3875291"/>
            <a:ext cx="2808312" cy="715089"/>
          </a:xfrm>
          <a:prstGeom prst="round2Diag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939.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вреда при повреждении здоровья лица, не достигшего совершеннолетия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80176" y="994970"/>
            <a:ext cx="2880320" cy="105560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2075" indent="-92075"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 Республики Казахстан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indent="-92075"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Административных</a:t>
            </a:r>
          </a:p>
          <a:p>
            <a:pPr marL="92075" indent="-92075"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правонарушениях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80176" y="3947298"/>
            <a:ext cx="2880320" cy="51077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95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Необеспечение расследования несчастных случаев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80176" y="2219107"/>
            <a:ext cx="2880320" cy="715089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93.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</a:t>
            </a:r>
          </a:p>
          <a:p>
            <a:pPr lvl="0"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 обеспечения </a:t>
            </a:r>
          </a:p>
          <a:p>
            <a:pPr lvl="0"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и охраны труда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0176" y="3083203"/>
            <a:ext cx="2880320" cy="715089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94.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</a:t>
            </a:r>
          </a:p>
          <a:p>
            <a:pPr lvl="0"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законодательства по проведению аттестации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27848" y="4667379"/>
            <a:ext cx="2808312" cy="715089"/>
          </a:xfrm>
          <a:prstGeom prst="round2Diag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940-943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Возмещение вреда лицам, понесшим ущерб в результате смерти гражданина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7848" y="5531475"/>
            <a:ext cx="2808312" cy="715089"/>
          </a:xfrm>
          <a:prstGeom prst="round2Diag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942-944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Изменение размера возмещения вреда, платежи, увеличение платежей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80176" y="4667378"/>
            <a:ext cx="2880320" cy="51077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96.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Сокрытие факта несчастного случая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42026" y="4816386"/>
            <a:ext cx="2880320" cy="715089"/>
          </a:xfrm>
          <a:prstGeom prst="round2DiagRect">
            <a:avLst/>
          </a:prstGeom>
          <a:solidFill>
            <a:srgbClr val="FFCCCC"/>
          </a:solidFill>
          <a:ln>
            <a:solidFill>
              <a:srgbClr val="F5362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157.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Принуждение </a:t>
            </a:r>
          </a:p>
          <a:p>
            <a:pPr algn="ctr" fontAlgn="base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участию в забастовке или к отказу от участия в забастовке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42026" y="2534910"/>
            <a:ext cx="2880320" cy="715089"/>
          </a:xfrm>
          <a:prstGeom prst="round2DiagRect">
            <a:avLst/>
          </a:prstGeom>
          <a:solidFill>
            <a:srgbClr val="FFCCCC"/>
          </a:solidFill>
          <a:ln>
            <a:solidFill>
              <a:srgbClr val="F5362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153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трудового законодательства РК в отношении несовершеннолетних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80176" y="5315451"/>
            <a:ext cx="2880320" cy="919401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230.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законодательства Республики Казахстан об обязательном страховании</a:t>
            </a: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2315580" y="257068"/>
            <a:ext cx="7632848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Уголовная и административная ответственность в области безопасности и охраны труда</a:t>
            </a:r>
            <a:endParaRPr lang="en-US" alt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2026" y="5633629"/>
            <a:ext cx="2880320" cy="510778"/>
          </a:xfrm>
          <a:prstGeom prst="round2DiagRect">
            <a:avLst/>
          </a:prstGeom>
          <a:solidFill>
            <a:srgbClr val="FFCCCC"/>
          </a:solidFill>
          <a:ln>
            <a:solidFill>
              <a:srgbClr val="F5362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292.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требований пожарной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932863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D54D6EC-534E-4DE3-8714-1B002270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476250"/>
          </a:xfrm>
        </p:spPr>
        <p:txBody>
          <a:bodyPr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Официальный сайт Профсоюза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www.edu-tradeunion.kz</a:t>
            </a:r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Номер слайда 5">
            <a:extLst>
              <a:ext uri="{FF2B5EF4-FFF2-40B4-BE49-F238E27FC236}">
                <a16:creationId xmlns:a16="http://schemas.microsoft.com/office/drawing/2014/main" id="{1CAB27EC-A867-4C68-BA49-ECC2D3553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568BCE-EFA6-4497-A65B-65BB4BF6DBCD}" type="slidenum">
              <a:rPr lang="ru-RU" altLang="ru-RU" sz="1200">
                <a:solidFill>
                  <a:srgbClr val="153D6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ru-RU" altLang="ru-RU" sz="1200">
              <a:solidFill>
                <a:srgbClr val="153D68"/>
              </a:solidFill>
            </a:endParaRPr>
          </a:p>
        </p:txBody>
      </p:sp>
      <p:pic>
        <p:nvPicPr>
          <p:cNvPr id="46084" name="Рисунок 2">
            <a:extLst>
              <a:ext uri="{FF2B5EF4-FFF2-40B4-BE49-F238E27FC236}">
                <a16:creationId xmlns:a16="http://schemas.microsoft.com/office/drawing/2014/main" id="{2ED24B37-1AE6-4A57-8690-CAAC0012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3775"/>
            <a:ext cx="91440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E9507D5-2B6A-4F9B-AE63-B6C2387EB3A3}"/>
              </a:ext>
            </a:extLst>
          </p:cNvPr>
          <p:cNvSpPr txBox="1">
            <a:spLocks/>
          </p:cNvSpPr>
          <p:nvPr/>
        </p:nvSpPr>
        <p:spPr>
          <a:xfrm>
            <a:off x="1524000" y="2637482"/>
            <a:ext cx="9144000" cy="1505898"/>
          </a:xfrm>
          <a:prstGeom prst="rect">
            <a:avLst/>
          </a:prstGeom>
        </p:spPr>
        <p:txBody>
          <a:bodyPr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БЛАГОДАРЮ</a:t>
            </a:r>
          </a:p>
          <a:p>
            <a:pPr algn="ctr"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47107" name="Номер слайда 3">
            <a:extLst>
              <a:ext uri="{FF2B5EF4-FFF2-40B4-BE49-F238E27FC236}">
                <a16:creationId xmlns:a16="http://schemas.microsoft.com/office/drawing/2014/main" id="{E30459AE-0311-46AC-95CF-D83E9FB6E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2A6A04-D221-48A1-BCA1-410F2A6BF96B}" type="slidenum">
              <a:rPr lang="ru-RU" altLang="ru-RU" sz="1200">
                <a:solidFill>
                  <a:srgbClr val="153D6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ru-RU" altLang="ru-RU" sz="1200">
              <a:solidFill>
                <a:srgbClr val="153D6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0" descr="Facebook в России может закрыться 1 сентября » Матрица.kz -  Информационно-аналитический портал">
            <a:extLst>
              <a:ext uri="{FF2B5EF4-FFF2-40B4-BE49-F238E27FC236}">
                <a16:creationId xmlns:a16="http://schemas.microsoft.com/office/drawing/2014/main" id="{CD14C1ED-4A43-4E7B-AAA0-152D4A2D5E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383838"/>
              </a:solidFill>
            </a:endParaRPr>
          </a:p>
        </p:txBody>
      </p:sp>
      <p:sp>
        <p:nvSpPr>
          <p:cNvPr id="14339" name="AutoShape 12" descr="Facebook в России может закрыться 1 сентября » Матрица.kz -  Информационно-аналитический портал">
            <a:extLst>
              <a:ext uri="{FF2B5EF4-FFF2-40B4-BE49-F238E27FC236}">
                <a16:creationId xmlns:a16="http://schemas.microsoft.com/office/drawing/2014/main" id="{4978B016-2376-413E-83F9-BCA5FFB9FF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383838"/>
              </a:solidFill>
            </a:endParaRPr>
          </a:p>
        </p:txBody>
      </p:sp>
      <p:sp>
        <p:nvSpPr>
          <p:cNvPr id="14340" name="Прямоугольник 15">
            <a:extLst>
              <a:ext uri="{FF2B5EF4-FFF2-40B4-BE49-F238E27FC236}">
                <a16:creationId xmlns:a16="http://schemas.microsoft.com/office/drawing/2014/main" id="{C30A78ED-9B61-4701-B4F1-226CF8ABB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2357439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kk-KZ" altLang="ru-RU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Номер слайда 6">
            <a:extLst>
              <a:ext uri="{FF2B5EF4-FFF2-40B4-BE49-F238E27FC236}">
                <a16:creationId xmlns:a16="http://schemas.microsoft.com/office/drawing/2014/main" id="{6287DE43-A404-4FCE-847E-36C405BF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9BDFC0-97B4-42AF-BE28-A064C3C9DA47}" type="slidenum">
              <a:rPr lang="en-US" altLang="ru-RU">
                <a:solidFill>
                  <a:srgbClr val="909090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ru-RU">
              <a:solidFill>
                <a:srgbClr val="90909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77AC5A-F7C0-4E26-8716-FC7BB6F7776E}"/>
              </a:ext>
            </a:extLst>
          </p:cNvPr>
          <p:cNvSpPr/>
          <p:nvPr/>
        </p:nvSpPr>
        <p:spPr>
          <a:xfrm>
            <a:off x="475614" y="404813"/>
            <a:ext cx="11240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Права технических инспекторов закрепленные в ТК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C7C122-C510-4A7D-8D78-DD482F8C7F8F}"/>
              </a:ext>
            </a:extLst>
          </p:cNvPr>
          <p:cNvSpPr/>
          <p:nvPr/>
        </p:nvSpPr>
        <p:spPr>
          <a:xfrm>
            <a:off x="3863976" y="908051"/>
            <a:ext cx="78524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обязан: </a:t>
            </a:r>
          </a:p>
          <a:p>
            <a:pPr indent="265113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беспрепятственно допускать должностных лиц уполномоченного государственного органа по труду и территориального подразделения,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работников,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инспекторов по охране труда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проведения проверок состояния безопасности, условий и охраны труда в организациях и соблюдения законодательства Республики Казахстан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для расследования несчастных случаев, связанных с трудовой деятельностью, и профессиональных заболеваний 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пп.22) п.2 ст. 23 Трудового кодекса РК</a:t>
            </a:r>
          </a:p>
          <a:p>
            <a:pPr indent="265113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Прямоугольник 4">
            <a:extLst>
              <a:ext uri="{FF2B5EF4-FFF2-40B4-BE49-F238E27FC236}">
                <a16:creationId xmlns:a16="http://schemas.microsoft.com/office/drawing/2014/main" id="{E8EE705B-1831-4D85-9D66-AF5E442D5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424" y="3945414"/>
            <a:ext cx="820896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ru-RU" spc="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2000" b="1" spc="1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Работник обязан: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spc="1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выполнять требования государственного инспектора труда, </a:t>
            </a:r>
            <a:r>
              <a:rPr lang="ru-RU" sz="2000" b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технического инспектора по охране труда</a:t>
            </a:r>
            <a:r>
              <a:rPr lang="ru-RU" sz="2000" spc="1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специалистов внутреннего контроля и предписанные медицинскими учреждениями лечебные и оздоровительные мероприятия</a:t>
            </a:r>
          </a:p>
          <a:p>
            <a:pPr marL="914400" lvl="2" indent="0"/>
            <a:r>
              <a:rPr lang="ru-RU" b="1" spc="1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	       </a:t>
            </a:r>
            <a:r>
              <a:rPr lang="ru-RU" b="1" spc="1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пп.7) п.2 ст. 181 Трудового кодекса РК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8161C-CCD2-453D-BFBE-6BC1C1FA3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4" y="811530"/>
            <a:ext cx="2690495" cy="3826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 background">
            <a:extLst>
              <a:ext uri="{FF2B5EF4-FFF2-40B4-BE49-F238E27FC236}">
                <a16:creationId xmlns:a16="http://schemas.microsoft.com/office/drawing/2014/main" id="{49C7D157-4B17-4C32-9D62-411EA072B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981076"/>
            <a:ext cx="32750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0" descr="Facebook в России может закрыться 1 сентября » Матрица.kz -  Информационно-аналитический портал">
            <a:extLst>
              <a:ext uri="{FF2B5EF4-FFF2-40B4-BE49-F238E27FC236}">
                <a16:creationId xmlns:a16="http://schemas.microsoft.com/office/drawing/2014/main" id="{C6D39C33-206B-4B27-A15D-D23F3E9258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383838"/>
              </a:solidFill>
            </a:endParaRPr>
          </a:p>
        </p:txBody>
      </p:sp>
      <p:sp>
        <p:nvSpPr>
          <p:cNvPr id="18436" name="AutoShape 12" descr="Facebook в России может закрыться 1 сентября » Матрица.kz -  Информационно-аналитический портал">
            <a:extLst>
              <a:ext uri="{FF2B5EF4-FFF2-40B4-BE49-F238E27FC236}">
                <a16:creationId xmlns:a16="http://schemas.microsoft.com/office/drawing/2014/main" id="{84B3AD35-0EA3-49EC-AD42-AEA491260A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383838"/>
              </a:solidFill>
            </a:endParaRPr>
          </a:p>
        </p:txBody>
      </p:sp>
      <p:sp>
        <p:nvSpPr>
          <p:cNvPr id="18437" name="Прямоугольник 15">
            <a:extLst>
              <a:ext uri="{FF2B5EF4-FFF2-40B4-BE49-F238E27FC236}">
                <a16:creationId xmlns:a16="http://schemas.microsoft.com/office/drawing/2014/main" id="{78C7E112-AE68-4637-824D-1EDD00108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2357439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kk-KZ" altLang="ru-RU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Номер слайда 6">
            <a:extLst>
              <a:ext uri="{FF2B5EF4-FFF2-40B4-BE49-F238E27FC236}">
                <a16:creationId xmlns:a16="http://schemas.microsoft.com/office/drawing/2014/main" id="{59188C8C-2524-4F52-92CF-6848F6A1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5D7427-D659-47F2-8C51-6575C9EC35CE}" type="slidenum">
              <a:rPr lang="en-US" altLang="ru-RU">
                <a:solidFill>
                  <a:srgbClr val="909090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ru-RU">
              <a:solidFill>
                <a:srgbClr val="90909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6917C6-61E1-4868-A7F7-FC91AFC089BB}"/>
              </a:ext>
            </a:extLst>
          </p:cNvPr>
          <p:cNvSpPr/>
          <p:nvPr/>
        </p:nvSpPr>
        <p:spPr>
          <a:xfrm>
            <a:off x="2351088" y="44450"/>
            <a:ext cx="723741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Производственный совет по безопасности и охране труда в организациях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Прямоугольник 3">
            <a:extLst>
              <a:ext uri="{FF2B5EF4-FFF2-40B4-BE49-F238E27FC236}">
                <a16:creationId xmlns:a16="http://schemas.microsoft.com/office/drawing/2014/main" id="{AA214FEB-FC0F-49C2-BEF0-C29C9162E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5589588"/>
            <a:ext cx="374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п.3 ст. 203 Трудового кодекса РК</a:t>
            </a:r>
          </a:p>
        </p:txBody>
      </p:sp>
      <p:sp>
        <p:nvSpPr>
          <p:cNvPr id="18441" name="Прямоугольник 5">
            <a:extLst>
              <a:ext uri="{FF2B5EF4-FFF2-40B4-BE49-F238E27FC236}">
                <a16:creationId xmlns:a16="http://schemas.microsoft.com/office/drawing/2014/main" id="{E5F14281-37B5-4BB8-914F-52FB20796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125539"/>
            <a:ext cx="539908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 производственного совета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безопасности и охране труда утверждается совместным решением работодателя и представителей работников.</a:t>
            </a:r>
          </a:p>
        </p:txBody>
      </p:sp>
      <p:sp>
        <p:nvSpPr>
          <p:cNvPr id="18442" name="Прямоугольник 1">
            <a:extLst>
              <a:ext uri="{FF2B5EF4-FFF2-40B4-BE49-F238E27FC236}">
                <a16:creationId xmlns:a16="http://schemas.microsoft.com/office/drawing/2014/main" id="{1B09CEB8-729A-4164-A787-7DC13706C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4652963"/>
            <a:ext cx="8353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производственного совета по безопасности и охране труда являются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 для работодателя и работников.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8443" name="Прямоугольник 4">
            <a:extLst>
              <a:ext uri="{FF2B5EF4-FFF2-40B4-BE49-F238E27FC236}">
                <a16:creationId xmlns:a16="http://schemas.microsoft.com/office/drawing/2014/main" id="{DB56A112-732C-47B9-A2DF-4DDDB160F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3068638"/>
            <a:ext cx="6840538" cy="38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совет по безопасности и охране труда</a:t>
            </a:r>
          </a:p>
        </p:txBody>
      </p:sp>
      <p:sp>
        <p:nvSpPr>
          <p:cNvPr id="18444" name="Прямоугольник 6">
            <a:extLst>
              <a:ext uri="{FF2B5EF4-FFF2-40B4-BE49-F238E27FC236}">
                <a16:creationId xmlns:a16="http://schemas.microsoft.com/office/drawing/2014/main" id="{2FFF46E5-065A-42B3-8FF5-A0B570F43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3429001"/>
            <a:ext cx="813593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возглавляет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председатель, избираемый членами совета из числа представителей работодателя и представителей работников на ротационной основе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периодичностью в два года.</a:t>
            </a:r>
          </a:p>
        </p:txBody>
      </p:sp>
      <p:sp>
        <p:nvSpPr>
          <p:cNvPr id="18445" name="Прямоугольник 15">
            <a:extLst>
              <a:ext uri="{FF2B5EF4-FFF2-40B4-BE49-F238E27FC236}">
                <a16:creationId xmlns:a16="http://schemas.microsoft.com/office/drawing/2014/main" id="{85BC63B9-6B9F-4B9C-AA3A-C38730096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088" y="2565400"/>
            <a:ext cx="374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п.2 ст. 203 Трудового кодекса РК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>
            <a:extLst>
              <a:ext uri="{FF2B5EF4-FFF2-40B4-BE49-F238E27FC236}">
                <a16:creationId xmlns:a16="http://schemas.microsoft.com/office/drawing/2014/main" id="{9829776C-260F-44D4-9846-C29099744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81075"/>
            <a:ext cx="9144000" cy="5740400"/>
          </a:xfrm>
        </p:spPr>
        <p:txBody>
          <a:bodyPr>
            <a:normAutofit lnSpcReduction="10000"/>
          </a:bodyPr>
          <a:lstStyle/>
          <a:p>
            <a:pPr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РК от 28 декабря 2023 года № 1182 </a:t>
            </a:r>
          </a:p>
          <a:p>
            <a:pPr algn="ctr">
              <a:buClr>
                <a:srgbClr val="FF0000"/>
              </a:buClr>
              <a:buFont typeface="Wingdings 2" panose="05020102010507070707" pitchFamily="18" charset="2"/>
              <a:buNone/>
            </a:pPr>
            <a:r>
              <a:rPr lang="ru-RU" altLang="ru-RU" sz="1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Концепции безопасного труда Республики Казахстан на 2024-2030 годы»</a:t>
            </a:r>
            <a:endParaRPr lang="ru-RU" altLang="ru-RU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о технической инспекции труда Профсоюза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</a:t>
            </a:r>
            <a:r>
              <a:rPr lang="kk-KZ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Постановлением Исполкома Профсоюза №</a:t>
            </a:r>
            <a:r>
              <a:rPr lang="kk-KZ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 п. 6</a:t>
            </a:r>
            <a:r>
              <a:rPr lang="ru-RU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11</a:t>
            </a:r>
            <a:r>
              <a:rPr lang="kk-KZ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января </a:t>
            </a:r>
            <a:r>
              <a:rPr lang="ru-RU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года</a:t>
            </a:r>
          </a:p>
          <a:p>
            <a:pPr algn="ctr">
              <a:buFont typeface="Arial" panose="020B0604020202020204" pitchFamily="34" charset="0"/>
              <a:buNone/>
            </a:pPr>
            <a:endParaRPr lang="ru-RU" altLang="ru-RU" sz="1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 о проведении контроля за соблюдением законодательства о безопасности и охране труда в организациях сферы образования и науки</a:t>
            </a:r>
          </a:p>
          <a:p>
            <a:pPr algn="ctr"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ru-RU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</a:t>
            </a:r>
            <a:r>
              <a:rPr lang="kk-KZ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Постановлением Исполкома Профсоюза №</a:t>
            </a:r>
            <a:r>
              <a:rPr lang="kk-KZ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 п. 6</a:t>
            </a:r>
            <a:r>
              <a:rPr lang="ru-RU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11</a:t>
            </a:r>
            <a:r>
              <a:rPr lang="kk-KZ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января </a:t>
            </a:r>
            <a:r>
              <a:rPr lang="ru-RU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года</a:t>
            </a:r>
          </a:p>
          <a:p>
            <a:pPr algn="ctr">
              <a:buClr>
                <a:srgbClr val="FF0000"/>
              </a:buClr>
              <a:buFont typeface="Arial" panose="020B0604020202020204" pitchFamily="34" charset="0"/>
              <a:buNone/>
            </a:pPr>
            <a:endParaRPr lang="ru-RU" altLang="ru-RU" sz="1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kk-KZ" alt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alt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отраслевой системе управления охраной труда</a:t>
            </a:r>
          </a:p>
          <a:p>
            <a:pPr algn="ctr" fontAlgn="t"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ru-RU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Утверждены </a:t>
            </a:r>
            <a:r>
              <a:rPr lang="kk-KZ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Отраслевой комиссией по социальному партнерству</a:t>
            </a:r>
            <a:endParaRPr lang="ru-RU" altLang="ru-RU" sz="1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kk-KZ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«23» ноября 2016 года, протокол № 2</a:t>
            </a:r>
          </a:p>
          <a:p>
            <a:pPr algn="ctr">
              <a:buFont typeface="Arial" panose="020B0604020202020204" pitchFamily="34" charset="0"/>
              <a:buNone/>
            </a:pPr>
            <a:endParaRPr lang="kk-KZ" altLang="ru-RU" sz="1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Примерные положения о техническом инспекторе и Производственном совете по безопасности и охране труда в организациях образования и науки</a:t>
            </a:r>
          </a:p>
          <a:p>
            <a:pPr algn="ctr" fontAlgn="t"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ru-RU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Утверждены </a:t>
            </a:r>
            <a:r>
              <a:rPr lang="kk-KZ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решением Отраслевой комиссией по социальному партнерству</a:t>
            </a:r>
            <a:endParaRPr lang="ru-RU" altLang="ru-RU" sz="1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kk-KZ" altLang="ru-RU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«11» марта 2016 года, протокол № 1</a:t>
            </a:r>
            <a:endParaRPr lang="ru-RU" altLang="ru-RU" sz="1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id="{D1101D42-5E52-4897-B789-FF1027DD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5888"/>
            <a:ext cx="9144000" cy="6207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локальные правовые акты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технической инспекции труда Профсоюза:</a:t>
            </a:r>
          </a:p>
        </p:txBody>
      </p:sp>
      <p:sp>
        <p:nvSpPr>
          <p:cNvPr id="21508" name="Номер слайда 5">
            <a:extLst>
              <a:ext uri="{FF2B5EF4-FFF2-40B4-BE49-F238E27FC236}">
                <a16:creationId xmlns:a16="http://schemas.microsoft.com/office/drawing/2014/main" id="{2AB3D863-DD44-4187-95F7-8804C28F1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C47399-875B-432B-B1D7-AB28D70B87D0}" type="slidenum">
              <a:rPr lang="ru-RU" altLang="ru-RU" sz="1200">
                <a:solidFill>
                  <a:srgbClr val="153D6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200">
              <a:solidFill>
                <a:srgbClr val="153D6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1CE2D6-9BDC-4897-8973-16E93D922237}"/>
              </a:ext>
            </a:extLst>
          </p:cNvPr>
          <p:cNvSpPr txBox="1"/>
          <p:nvPr/>
        </p:nvSpPr>
        <p:spPr>
          <a:xfrm>
            <a:off x="508000" y="203201"/>
            <a:ext cx="111223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 indent="-11113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113" indent="-11113"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технической инспекции труда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Казахстанского отраслевого профессионального союза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 просвещения, науки и высшего образования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73004-E5B1-4D04-B507-4978739DA6CA}"/>
              </a:ext>
            </a:extLst>
          </p:cNvPr>
          <p:cNvSpPr txBox="1"/>
          <p:nvPr/>
        </p:nvSpPr>
        <p:spPr>
          <a:xfrm>
            <a:off x="3048000" y="178529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задачами технической инспекции труда Профсоюза являются: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423DA23-343F-4820-B5F8-86C3EB178CF6}"/>
              </a:ext>
            </a:extLst>
          </p:cNvPr>
          <p:cNvSpPr/>
          <p:nvPr/>
        </p:nvSpPr>
        <p:spPr>
          <a:xfrm>
            <a:off x="508000" y="2641600"/>
            <a:ext cx="11335657" cy="7874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Защита прав членов профсоюза на здоровые и безопасные условия труда, сохранение жизни и здоровья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1703A9D-674F-42F6-9E50-615737DF1348}"/>
              </a:ext>
            </a:extLst>
          </p:cNvPr>
          <p:cNvSpPr/>
          <p:nvPr/>
        </p:nvSpPr>
        <p:spPr>
          <a:xfrm>
            <a:off x="508000" y="3545081"/>
            <a:ext cx="11335657" cy="7874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общественного профсоюзного контроля за работодателем по соблюдению трудового законодательства и иных нормативных правовых актов, содержащих государственные требования охраны труда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29BE094-0243-49E5-AF78-F81E48399E7F}"/>
              </a:ext>
            </a:extLst>
          </p:cNvPr>
          <p:cNvSpPr/>
          <p:nvPr/>
        </p:nvSpPr>
        <p:spPr>
          <a:xfrm>
            <a:off x="508000" y="4448562"/>
            <a:ext cx="11335657" cy="7874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обращений в органы государственной власти и органы местного государственного управления с предложениями по устранению недостатков со стороны работодателей, их представителей, иных должностных лиц, допустивших нарушения норм законодательства об охране труда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8B313A1B-083D-40D0-A5FF-A8333AA1B858}"/>
              </a:ext>
            </a:extLst>
          </p:cNvPr>
          <p:cNvSpPr/>
          <p:nvPr/>
        </p:nvSpPr>
        <p:spPr>
          <a:xfrm>
            <a:off x="508000" y="5352043"/>
            <a:ext cx="11335657" cy="7874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членам профсоюза информационной и методической помощи по вопросам реализации и защиты их прав на охрану труда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F122B09-9D95-4DED-9A6A-B1B64698775D}"/>
              </a:ext>
            </a:extLst>
          </p:cNvPr>
          <p:cNvCxnSpPr/>
          <p:nvPr/>
        </p:nvCxnSpPr>
        <p:spPr>
          <a:xfrm>
            <a:off x="261257" y="2830286"/>
            <a:ext cx="0" cy="3062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0C0CBCC5-1068-4923-89F1-F813F984E7DE}"/>
              </a:ext>
            </a:extLst>
          </p:cNvPr>
          <p:cNvCxnSpPr>
            <a:endCxn id="22" idx="1"/>
          </p:cNvCxnSpPr>
          <p:nvPr/>
        </p:nvCxnSpPr>
        <p:spPr>
          <a:xfrm>
            <a:off x="275771" y="3035300"/>
            <a:ext cx="2322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F1D8E480-EEC3-41FC-BB4B-A6A078FBBCB0}"/>
              </a:ext>
            </a:extLst>
          </p:cNvPr>
          <p:cNvCxnSpPr/>
          <p:nvPr/>
        </p:nvCxnSpPr>
        <p:spPr>
          <a:xfrm>
            <a:off x="261257" y="3938781"/>
            <a:ext cx="2322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1CAD6FA1-194B-40FD-A13F-8E92A178A5F5}"/>
              </a:ext>
            </a:extLst>
          </p:cNvPr>
          <p:cNvCxnSpPr/>
          <p:nvPr/>
        </p:nvCxnSpPr>
        <p:spPr>
          <a:xfrm>
            <a:off x="275770" y="4842262"/>
            <a:ext cx="2322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17666D3F-27C5-4289-9D12-252C492628F7}"/>
              </a:ext>
            </a:extLst>
          </p:cNvPr>
          <p:cNvCxnSpPr/>
          <p:nvPr/>
        </p:nvCxnSpPr>
        <p:spPr>
          <a:xfrm>
            <a:off x="275770" y="5711272"/>
            <a:ext cx="2322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67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138D51-76CB-413F-9F6C-51C1B5799F8E}"/>
              </a:ext>
            </a:extLst>
          </p:cNvPr>
          <p:cNvSpPr txBox="1"/>
          <p:nvPr/>
        </p:nvSpPr>
        <p:spPr>
          <a:xfrm>
            <a:off x="0" y="15519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Права технических инспекторов труда Профсоюза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B276BF1-EE0F-420E-B58A-850C3B3899D9}"/>
              </a:ext>
            </a:extLst>
          </p:cNvPr>
          <p:cNvSpPr/>
          <p:nvPr/>
        </p:nvSpPr>
        <p:spPr>
          <a:xfrm>
            <a:off x="507999" y="820057"/>
            <a:ext cx="11335657" cy="7874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Беспрепятственно посещать организации, в которых работают члены профсоюза для осуществления общественного контроля за соблюдением работодателями законодательства об охране труда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E137BB8-FC8E-4FEA-8EBB-03B8C76DA494}"/>
              </a:ext>
            </a:extLst>
          </p:cNvPr>
          <p:cNvSpPr/>
          <p:nvPr/>
        </p:nvSpPr>
        <p:spPr>
          <a:xfrm>
            <a:off x="507999" y="1767116"/>
            <a:ext cx="11335657" cy="7874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Принимать участие в расследовании несчастных случаев на производстве и профессиональных заболеваний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830174-EB44-4951-9817-41E6AFF6962D}"/>
              </a:ext>
            </a:extLst>
          </p:cNvPr>
          <p:cNvSpPr/>
          <p:nvPr/>
        </p:nvSpPr>
        <p:spPr>
          <a:xfrm>
            <a:off x="508000" y="2688773"/>
            <a:ext cx="11335657" cy="7874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Получать информацию от руководителей, должностных лиц и специалистов предприятий о состоянии условий, охраны труда, а также обо всех несчастных случаях на производстве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8DAAB26-67BC-4417-9A57-9FEEFAEB5774}"/>
              </a:ext>
            </a:extLst>
          </p:cNvPr>
          <p:cNvSpPr/>
          <p:nvPr/>
        </p:nvSpPr>
        <p:spPr>
          <a:xfrm>
            <a:off x="508000" y="3610430"/>
            <a:ext cx="11335657" cy="7874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Запрашивать у работодателей (их представителей) и получать от них документы, объяснения, информацию, необходимые для выполнения контрольных функций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A71827F-7609-40C3-BBCC-FA102E257C72}"/>
              </a:ext>
            </a:extLst>
          </p:cNvPr>
          <p:cNvSpPr/>
          <p:nvPr/>
        </p:nvSpPr>
        <p:spPr>
          <a:xfrm>
            <a:off x="508000" y="4535719"/>
            <a:ext cx="11335657" cy="7874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Взаимодействовать со средствами массовой информации для оповещения членов профсоюза, работников о работе технической инспекции труда Профсоюза по защите прав на охрану труда, направленной на повышение мотивации профсоюзного членства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7F97F68-85BC-474E-9BE0-508E91A53547}"/>
              </a:ext>
            </a:extLst>
          </p:cNvPr>
          <p:cNvSpPr/>
          <p:nvPr/>
        </p:nvSpPr>
        <p:spPr>
          <a:xfrm>
            <a:off x="508000" y="5461008"/>
            <a:ext cx="11335657" cy="7874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Участвовать в совещаниях, семинарах по охране труда, в том числе в рамках международного сотрудничества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7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138D51-76CB-413F-9F6C-51C1B5799F8E}"/>
              </a:ext>
            </a:extLst>
          </p:cNvPr>
          <p:cNvSpPr txBox="1"/>
          <p:nvPr/>
        </p:nvSpPr>
        <p:spPr>
          <a:xfrm>
            <a:off x="0" y="15519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Обязанности технических инспекторов труда Профсоюза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B276BF1-EE0F-420E-B58A-850C3B3899D9}"/>
              </a:ext>
            </a:extLst>
          </p:cNvPr>
          <p:cNvSpPr/>
          <p:nvPr/>
        </p:nvSpPr>
        <p:spPr>
          <a:xfrm>
            <a:off x="428168" y="820057"/>
            <a:ext cx="11335657" cy="7874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осуществлении профсоюзного контроля за соблюдением законодательства по охране труда соблюдать законодательство Республики Казахстан, права и законные интересы работодателей и их представителей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E137BB8-FC8E-4FEA-8EBB-03B8C76DA494}"/>
              </a:ext>
            </a:extLst>
          </p:cNvPr>
          <p:cNvSpPr/>
          <p:nvPr/>
        </p:nvSpPr>
        <p:spPr>
          <a:xfrm>
            <a:off x="428169" y="1767116"/>
            <a:ext cx="11335657" cy="7874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Добросовестно осуществлять свои полномочия, содействовать защите социально-трудовых и других гражданских прав и профессиональных интересов членов профсоюза, профсоюзных организаций, быть объективным, укреплять авторитет Профсоюза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830174-EB44-4951-9817-41E6AFF6962D}"/>
              </a:ext>
            </a:extLst>
          </p:cNvPr>
          <p:cNvSpPr/>
          <p:nvPr/>
        </p:nvSpPr>
        <p:spPr>
          <a:xfrm>
            <a:off x="428171" y="2688773"/>
            <a:ext cx="11335657" cy="1143837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Оказывать помощь членам Профсоюза в составлении  заявлений в  органы по защите прав и интересов на здоровые и безопасные условия труда, при расследовании несчастных случаев на производстве и профессиональных заболеваний, при необходимости представлять их интересы в органах по разрешению трудовых споров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8DAAB26-67BC-4417-9A57-9FEEFAEB5774}"/>
              </a:ext>
            </a:extLst>
          </p:cNvPr>
          <p:cNvSpPr/>
          <p:nvPr/>
        </p:nvSpPr>
        <p:spPr>
          <a:xfrm>
            <a:off x="428170" y="3992269"/>
            <a:ext cx="11335657" cy="7874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Принимать  участие в работе производственных советов, активно защищать интересы работников и профсоюза в составе данных советов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A71827F-7609-40C3-BBCC-FA102E257C72}"/>
              </a:ext>
            </a:extLst>
          </p:cNvPr>
          <p:cNvSpPr/>
          <p:nvPr/>
        </p:nvSpPr>
        <p:spPr>
          <a:xfrm>
            <a:off x="428170" y="4939328"/>
            <a:ext cx="11335657" cy="7874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своей работе руководствоваться Положением о производственном совете, о техническом инспекторе по безопасности и охране труда, Положением об отраслевой системе управления охраной труда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7F97F68-85BC-474E-9BE0-508E91A53547}"/>
              </a:ext>
            </a:extLst>
          </p:cNvPr>
          <p:cNvSpPr/>
          <p:nvPr/>
        </p:nvSpPr>
        <p:spPr>
          <a:xfrm>
            <a:off x="428171" y="5860985"/>
            <a:ext cx="11335657" cy="787400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проверки вручить представителю работодателя Рекомендации по устранению выявленных нарушений правил охраны труда и техники безопасности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41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3278</Words>
  <Application>Microsoft Office PowerPoint</Application>
  <PresentationFormat>Широкоэкранный</PresentationFormat>
  <Paragraphs>322</Paragraphs>
  <Slides>36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Constantia</vt:lpstr>
      <vt:lpstr>Garamond</vt:lpstr>
      <vt:lpstr>Times New Roman</vt:lpstr>
      <vt:lpstr>Wingdings</vt:lpstr>
      <vt:lpstr>Wingdings 2</vt:lpstr>
      <vt:lpstr>Тема Office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локальные правовые акты технической инспекции труда Профсоюза: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Подлежат учету как несчастные случаи:</vt:lpstr>
      <vt:lpstr>Не подлежат учету как несчастные случаи</vt:lpstr>
      <vt:lpstr>Виды расследований несчастных случаев:</vt:lpstr>
      <vt:lpstr>Специальные расследования  несчастных случаев, которые расследуют уполномоченные органы по труду:</vt:lpstr>
      <vt:lpstr>Порядок проведения расследования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Сведенияо работе Производственных советов по безопасности и охране труда за период 2020-2023 годы</vt:lpstr>
      <vt:lpstr>Количество проведенных проверок по безопасности и охране труда в организациях образования</vt:lpstr>
      <vt:lpstr>Количество выявленных нарушений по безопасности и охране труда  за 2020-2023 годы в организациях образования</vt:lpstr>
      <vt:lpstr>Количество выявленных нарушений по безопасности и охране труда в организациях образования</vt:lpstr>
      <vt:lpstr>Презентация PowerPoint</vt:lpstr>
      <vt:lpstr>Конкурсе на звание «Лучший технический инспектор по охране труда Федерации профсоюзов Республики Казахстан в 2023 году»</vt:lpstr>
      <vt:lpstr>Республиканский конкурсе на звание «Лучший технический инспектор по охране труда Казахстанского отраслевого профсоюза работников образования и науки»</vt:lpstr>
      <vt:lpstr>Презентация PowerPoint</vt:lpstr>
      <vt:lpstr>Презентация PowerPoint</vt:lpstr>
      <vt:lpstr>Общественный контроль за соблюдением трудового законодательства Республики Казахстан</vt:lpstr>
      <vt:lpstr>Презентация PowerPoint</vt:lpstr>
      <vt:lpstr>Официальный сайт Профсоюза www.edu-tradeunion.kz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46</cp:revision>
  <dcterms:created xsi:type="dcterms:W3CDTF">2024-12-17T04:39:06Z</dcterms:created>
  <dcterms:modified xsi:type="dcterms:W3CDTF">2024-12-25T03:32:04Z</dcterms:modified>
</cp:coreProperties>
</file>