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06" r:id="rId2"/>
    <p:sldId id="299" r:id="rId3"/>
    <p:sldId id="2145706173" r:id="rId4"/>
    <p:sldId id="424" r:id="rId5"/>
    <p:sldId id="2145709853" r:id="rId6"/>
    <p:sldId id="2145709854" r:id="rId7"/>
    <p:sldId id="2145709851" r:id="rId8"/>
    <p:sldId id="260" r:id="rId9"/>
    <p:sldId id="268" r:id="rId10"/>
    <p:sldId id="2145709846" r:id="rId11"/>
    <p:sldId id="516" r:id="rId12"/>
    <p:sldId id="1765" r:id="rId13"/>
    <p:sldId id="1918" r:id="rId14"/>
    <p:sldId id="1069" r:id="rId15"/>
    <p:sldId id="1038" r:id="rId16"/>
    <p:sldId id="1071" r:id="rId17"/>
    <p:sldId id="1070" r:id="rId18"/>
    <p:sldId id="1035" r:id="rId19"/>
    <p:sldId id="1910" r:id="rId20"/>
    <p:sldId id="2145709855" r:id="rId21"/>
    <p:sldId id="269" r:id="rId22"/>
    <p:sldId id="267" r:id="rId23"/>
    <p:sldId id="270" r:id="rId24"/>
    <p:sldId id="271" r:id="rId25"/>
    <p:sldId id="272" r:id="rId26"/>
    <p:sldId id="274" r:id="rId27"/>
    <p:sldId id="300" r:id="rId28"/>
    <p:sldId id="312" r:id="rId29"/>
    <p:sldId id="302" r:id="rId30"/>
    <p:sldId id="301" r:id="rId31"/>
    <p:sldId id="825" r:id="rId32"/>
    <p:sldId id="1040" r:id="rId33"/>
    <p:sldId id="1054" r:id="rId34"/>
    <p:sldId id="1029" r:id="rId35"/>
    <p:sldId id="281" r:id="rId36"/>
    <p:sldId id="257" r:id="rId37"/>
    <p:sldId id="381" r:id="rId38"/>
    <p:sldId id="382" r:id="rId39"/>
    <p:sldId id="380" r:id="rId40"/>
    <p:sldId id="376" r:id="rId4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AAB"/>
    <a:srgbClr val="BDCBD9"/>
    <a:srgbClr val="AFC3DB"/>
    <a:srgbClr val="45566B"/>
    <a:srgbClr val="5A718C"/>
    <a:srgbClr val="5F7895"/>
    <a:srgbClr val="52667E"/>
    <a:srgbClr val="576D87"/>
    <a:srgbClr val="3E4F6A"/>
    <a:srgbClr val="4C6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0" autoAdjust="0"/>
  </p:normalViewPr>
  <p:slideViewPr>
    <p:cSldViewPr>
      <p:cViewPr varScale="1">
        <p:scale>
          <a:sx n="41" d="100"/>
          <a:sy n="41" d="100"/>
        </p:scale>
        <p:origin x="61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41234977206798E-2"/>
          <c:y val="0.18570177986870814"/>
          <c:w val="0.86375079430860613"/>
          <c:h val="0.7025035803670490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0787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43859649122807E-3"/>
                  <c:y val="0.15681977553910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C8-48F5-A9E1-5EAAB20685C1}"/>
                </c:ext>
              </c:extLst>
            </c:dLbl>
            <c:dLbl>
              <c:idx val="1"/>
              <c:layout>
                <c:manualLayout>
                  <c:x val="3.5087719298245615E-3"/>
                  <c:y val="0.16507344793589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8-48F5-A9E1-5EAAB20685C1}"/>
                </c:ext>
              </c:extLst>
            </c:dLbl>
            <c:dLbl>
              <c:idx val="2"/>
              <c:layout>
                <c:manualLayout>
                  <c:x val="-6.4326742272101015E-17"/>
                  <c:y val="0.15681977553910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C8-48F5-A9E1-5EAAB20685C1}"/>
                </c:ext>
              </c:extLst>
            </c:dLbl>
            <c:dLbl>
              <c:idx val="3"/>
              <c:layout>
                <c:manualLayout>
                  <c:x val="5.2631578947367778E-3"/>
                  <c:y val="0.15681977553910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8-48F5-A9E1-5EAAB20685C1}"/>
                </c:ext>
              </c:extLst>
            </c:dLbl>
            <c:dLbl>
              <c:idx val="4"/>
              <c:layout>
                <c:manualLayout>
                  <c:x val="0"/>
                  <c:y val="0.17332712033269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C8-48F5-A9E1-5EAAB20685C1}"/>
                </c:ext>
              </c:extLst>
            </c:dLbl>
            <c:dLbl>
              <c:idx val="5"/>
              <c:layout>
                <c:manualLayout>
                  <c:x val="0"/>
                  <c:y val="0.18983446512628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8-48F5-A9E1-5EAAB2068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61.5</c:v>
                </c:pt>
                <c:pt idx="1">
                  <c:v>82</c:v>
                </c:pt>
                <c:pt idx="2">
                  <c:v>102</c:v>
                </c:pt>
                <c:pt idx="3">
                  <c:v>123</c:v>
                </c:pt>
                <c:pt idx="4">
                  <c:v>143.5</c:v>
                </c:pt>
                <c:pt idx="5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8-48F5-A9E1-5EAAB20685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8812255"/>
        <c:axId val="193703423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7B92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7B92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035087719298246E-2"/>
                  <c:y val="-9.9044068761539705E-2"/>
                </c:manualLayout>
              </c:layout>
              <c:tx>
                <c:rich>
                  <a:bodyPr/>
                  <a:lstStyle/>
                  <a:p>
                    <a:fld id="{A3C3C7E3-FCCE-4A50-A852-E5CDF727281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0C8-48F5-A9E1-5EAAB20685C1}"/>
                </c:ext>
              </c:extLst>
            </c:dLbl>
            <c:dLbl>
              <c:idx val="1"/>
              <c:layout>
                <c:manualLayout>
                  <c:x val="-7.017612929962766E-3"/>
                  <c:y val="-0.103170580012205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4DF471-66AD-4F0F-B9D5-F5220CD4E07C}" type="VALUE">
                      <a:rPr lang="en-US" smtClean="0"/>
                      <a:pPr>
                        <a:defRPr sz="1400" b="1"/>
                      </a:pPr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32463047382234E-2"/>
                      <c:h val="0.157562606054816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0C8-48F5-A9E1-5EAAB20685C1}"/>
                </c:ext>
              </c:extLst>
            </c:dLbl>
            <c:dLbl>
              <c:idx val="2"/>
              <c:layout>
                <c:manualLayout>
                  <c:x val="-7.0175438596491229E-3"/>
                  <c:y val="-9.9044068761539705E-2"/>
                </c:manualLayout>
              </c:layout>
              <c:tx>
                <c:rich>
                  <a:bodyPr/>
                  <a:lstStyle/>
                  <a:p>
                    <a:fld id="{A9F8B23E-414B-43E7-A7CB-46B2C13C27E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0C8-48F5-A9E1-5EAAB20685C1}"/>
                </c:ext>
              </c:extLst>
            </c:dLbl>
            <c:dLbl>
              <c:idx val="3"/>
              <c:layout>
                <c:manualLayout>
                  <c:x val="-1.4035087719298246E-2"/>
                  <c:y val="-8.2536723967949768E-2"/>
                </c:manualLayout>
              </c:layout>
              <c:tx>
                <c:rich>
                  <a:bodyPr/>
                  <a:lstStyle/>
                  <a:p>
                    <a:fld id="{33196CCD-968B-4A12-A4F7-14AD2352646E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0C8-48F5-A9E1-5EAAB20685C1}"/>
                </c:ext>
              </c:extLst>
            </c:dLbl>
            <c:dLbl>
              <c:idx val="4"/>
              <c:layout>
                <c:manualLayout>
                  <c:x val="-1.5789473684210527E-2"/>
                  <c:y val="-7.4283051571154779E-2"/>
                </c:manualLayout>
              </c:layout>
              <c:tx>
                <c:rich>
                  <a:bodyPr/>
                  <a:lstStyle/>
                  <a:p>
                    <a:fld id="{57237284-2437-44EE-B99A-F26E78CF57D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0C8-48F5-A9E1-5EAAB20685C1}"/>
                </c:ext>
              </c:extLst>
            </c:dLbl>
            <c:dLbl>
              <c:idx val="5"/>
              <c:layout>
                <c:manualLayout>
                  <c:x val="-1.5789473684210655E-2"/>
                  <c:y val="-9.079039636474473E-2"/>
                </c:manualLayout>
              </c:layout>
              <c:tx>
                <c:rich>
                  <a:bodyPr/>
                  <a:lstStyle/>
                  <a:p>
                    <a:fld id="{F91B826D-B060-40A5-A024-F7A5A89F9352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0C8-48F5-A9E1-5EAAB2068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C8-48F5-A9E1-5EAAB20685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9221807"/>
        <c:axId val="689223247"/>
      </c:lineChart>
      <c:catAx>
        <c:axId val="6892218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9223247"/>
        <c:crosses val="autoZero"/>
        <c:auto val="1"/>
        <c:lblAlgn val="ctr"/>
        <c:lblOffset val="100"/>
        <c:noMultiLvlLbl val="0"/>
      </c:catAx>
      <c:valAx>
        <c:axId val="689223247"/>
        <c:scaling>
          <c:orientation val="minMax"/>
          <c:max val="90"/>
          <c:min val="-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9221807"/>
        <c:crosses val="autoZero"/>
        <c:crossBetween val="between"/>
      </c:valAx>
      <c:valAx>
        <c:axId val="193703423"/>
        <c:scaling>
          <c:orientation val="minMax"/>
          <c:max val="2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812255"/>
        <c:crosses val="max"/>
        <c:crossBetween val="between"/>
      </c:valAx>
      <c:catAx>
        <c:axId val="418812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7034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ТОО ЕРЕН-групп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15159005734375E-3"/>
                  <c:y val="1.2425115038302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8C-4878-AF87-AE9F8154B5EE}"/>
                </c:ext>
              </c:extLst>
            </c:dLbl>
            <c:dLbl>
              <c:idx val="1"/>
              <c:layout>
                <c:manualLayout>
                  <c:x val="5.9422738508601554E-3"/>
                  <c:y val="-7.593038141315941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88C-4878-AF87-AE9F8154B5EE}"/>
                </c:ext>
              </c:extLst>
            </c:dLbl>
            <c:dLbl>
              <c:idx val="2"/>
              <c:layout>
                <c:manualLayout>
                  <c:x val="3.96151590057336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88C-4878-AF87-AE9F8154B5EE}"/>
                </c:ext>
              </c:extLst>
            </c:dLbl>
            <c:dLbl>
              <c:idx val="3"/>
              <c:layout>
                <c:manualLayout>
                  <c:x val="3.9615159005734375E-3"/>
                  <c:y val="3.31336401021403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8C-4878-AF87-AE9F8154B5EE}"/>
                </c:ext>
              </c:extLst>
            </c:dLbl>
            <c:dLbl>
              <c:idx val="4"/>
              <c:layout>
                <c:manualLayout>
                  <c:x val="3.9615159005734375E-3"/>
                  <c:y val="1.242511503830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88C-4878-AF87-AE9F8154B5EE}"/>
                </c:ext>
              </c:extLst>
            </c:dLbl>
            <c:dLbl>
              <c:idx val="5"/>
              <c:layout>
                <c:manualLayout>
                  <c:x val="9.903789751433521E-3"/>
                  <c:y val="-3.796519070657970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88C-4878-AF87-AE9F8154B5EE}"/>
                </c:ext>
              </c:extLst>
            </c:dLbl>
            <c:dLbl>
              <c:idx val="6"/>
              <c:layout>
                <c:manualLayout>
                  <c:x val="5.94227385086015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911141638698206E-2"/>
                      <c:h val="7.29354252748363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88C-4878-AF87-AE9F8154B5EE}"/>
                </c:ext>
              </c:extLst>
            </c:dLbl>
            <c:dLbl>
              <c:idx val="7"/>
              <c:layout>
                <c:manualLayout>
                  <c:x val="3.9615159005733647E-3"/>
                  <c:y val="1.6566820051070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8C-4878-AF87-AE9F8154B5EE}"/>
                </c:ext>
              </c:extLst>
            </c:dLbl>
            <c:dLbl>
              <c:idx val="8"/>
              <c:layout>
                <c:manualLayout>
                  <c:x val="5.9422738508601554E-3"/>
                  <c:y val="8.28341002553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88C-4878-AF87-AE9F8154B5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Стаж работников: более 15 лет (%)</c:v>
                </c:pt>
                <c:pt idx="1">
                  <c:v>Стаж работников: 11-15 лет (%)</c:v>
                </c:pt>
                <c:pt idx="2">
                  <c:v>Стаж работников: 6-10 лет (%)</c:v>
                </c:pt>
                <c:pt idx="3">
                  <c:v>Стаж работников: 1-5 лет (%)</c:v>
                </c:pt>
                <c:pt idx="4">
                  <c:v>Возраст работников: 61-65 лет (%)</c:v>
                </c:pt>
                <c:pt idx="5">
                  <c:v>Возраст работников: 51-60 лет (%)</c:v>
                </c:pt>
                <c:pt idx="6">
                  <c:v>Возраст работников: 41-50 лет (%)</c:v>
                </c:pt>
                <c:pt idx="7">
                  <c:v>Возраст работников: 31-40 лет (%)</c:v>
                </c:pt>
                <c:pt idx="8">
                  <c:v>Возраст работников: 18-30 лет (%)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5.4</c:v>
                </c:pt>
                <c:pt idx="1">
                  <c:v>16.399999999999999</c:v>
                </c:pt>
                <c:pt idx="2">
                  <c:v>23.5</c:v>
                </c:pt>
                <c:pt idx="3">
                  <c:v>54.7</c:v>
                </c:pt>
                <c:pt idx="4">
                  <c:v>0</c:v>
                </c:pt>
                <c:pt idx="5">
                  <c:v>20</c:v>
                </c:pt>
                <c:pt idx="6">
                  <c:v>36</c:v>
                </c:pt>
                <c:pt idx="7">
                  <c:v>31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878-AF87-AE9F8154B5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 BI-Group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230318011468751E-3"/>
                  <c:y val="-1.6566820051070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88C-4878-AF87-AE9F8154B5EE}"/>
                </c:ext>
              </c:extLst>
            </c:dLbl>
            <c:dLbl>
              <c:idx val="1"/>
              <c:layout>
                <c:manualLayout>
                  <c:x val="3.9615159005734375E-3"/>
                  <c:y val="-1.242511503830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8C-4878-AF87-AE9F8154B5EE}"/>
                </c:ext>
              </c:extLst>
            </c:dLbl>
            <c:dLbl>
              <c:idx val="2"/>
              <c:layout>
                <c:manualLayout>
                  <c:x val="9.903789751433521E-3"/>
                  <c:y val="-2.0708525063837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8C-4878-AF87-AE9F8154B5EE}"/>
                </c:ext>
              </c:extLst>
            </c:dLbl>
            <c:dLbl>
              <c:idx val="3"/>
              <c:layout>
                <c:manualLayout>
                  <c:x val="3.96151590057343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88C-4878-AF87-AE9F8154B5EE}"/>
                </c:ext>
              </c:extLst>
            </c:dLbl>
            <c:dLbl>
              <c:idx val="4"/>
              <c:layout>
                <c:manualLayout>
                  <c:x val="1.1884547701720311E-2"/>
                  <c:y val="-4.1417050127676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8C-4878-AF87-AE9F8154B5EE}"/>
                </c:ext>
              </c:extLst>
            </c:dLbl>
            <c:dLbl>
              <c:idx val="5"/>
              <c:layout>
                <c:manualLayout>
                  <c:x val="5.9422738508601554E-3"/>
                  <c:y val="-1.6566820051070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8C-4878-AF87-AE9F8154B5EE}"/>
                </c:ext>
              </c:extLst>
            </c:dLbl>
            <c:dLbl>
              <c:idx val="6"/>
              <c:layout>
                <c:manualLayout>
                  <c:x val="5.9422738508600834E-3"/>
                  <c:y val="-1.6566820051070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8C-4878-AF87-AE9F8154B5EE}"/>
                </c:ext>
              </c:extLst>
            </c:dLbl>
            <c:dLbl>
              <c:idx val="7"/>
              <c:layout>
                <c:manualLayout>
                  <c:x val="9.9037897514335938E-3"/>
                  <c:y val="-1.2425115038302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8C-4878-AF87-AE9F8154B5EE}"/>
                </c:ext>
              </c:extLst>
            </c:dLbl>
            <c:dLbl>
              <c:idx val="8"/>
              <c:layout>
                <c:manualLayout>
                  <c:x val="5.9422738508601554E-3"/>
                  <c:y val="-4.7456488383224632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8C-4878-AF87-AE9F8154B5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Стаж работников: более 15 лет (%)</c:v>
                </c:pt>
                <c:pt idx="1">
                  <c:v>Стаж работников: 11-15 лет (%)</c:v>
                </c:pt>
                <c:pt idx="2">
                  <c:v>Стаж работников: 6-10 лет (%)</c:v>
                </c:pt>
                <c:pt idx="3">
                  <c:v>Стаж работников: 1-5 лет (%)</c:v>
                </c:pt>
                <c:pt idx="4">
                  <c:v>Возраст работников: 61-65 лет (%)</c:v>
                </c:pt>
                <c:pt idx="5">
                  <c:v>Возраст работников: 51-60 лет (%)</c:v>
                </c:pt>
                <c:pt idx="6">
                  <c:v>Возраст работников: 41-50 лет (%)</c:v>
                </c:pt>
                <c:pt idx="7">
                  <c:v>Возраст работников: 31-40 лет (%)</c:v>
                </c:pt>
                <c:pt idx="8">
                  <c:v>Возраст работников: 18-30 лет (%)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</c:v>
                </c:pt>
                <c:pt idx="1">
                  <c:v>11</c:v>
                </c:pt>
                <c:pt idx="2">
                  <c:v>17</c:v>
                </c:pt>
                <c:pt idx="3">
                  <c:v>66</c:v>
                </c:pt>
                <c:pt idx="4">
                  <c:v>1.73</c:v>
                </c:pt>
                <c:pt idx="5">
                  <c:v>8.65</c:v>
                </c:pt>
                <c:pt idx="6">
                  <c:v>11.5</c:v>
                </c:pt>
                <c:pt idx="7">
                  <c:v>28.59</c:v>
                </c:pt>
                <c:pt idx="8">
                  <c:v>49.53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C-4878-AF87-AE9F8154B5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4491544"/>
        <c:axId val="414492856"/>
      </c:barChart>
      <c:catAx>
        <c:axId val="414491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4492856"/>
        <c:crosses val="autoZero"/>
        <c:auto val="1"/>
        <c:lblAlgn val="ctr"/>
        <c:lblOffset val="100"/>
        <c:noMultiLvlLbl val="0"/>
      </c:catAx>
      <c:valAx>
        <c:axId val="414492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4491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ТОО ЕРЕН-групп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2840764743371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54-43DE-A833-36B1DAFE3E8C}"/>
                </c:ext>
              </c:extLst>
            </c:dLbl>
            <c:dLbl>
              <c:idx val="1"/>
              <c:layout>
                <c:manualLayout>
                  <c:x val="0"/>
                  <c:y val="-1.2840764743371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54-43DE-A833-36B1DAFE3E8C}"/>
                </c:ext>
              </c:extLst>
            </c:dLbl>
            <c:dLbl>
              <c:idx val="2"/>
              <c:layout>
                <c:manualLayout>
                  <c:x val="0"/>
                  <c:y val="-6.4203823716858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54-43DE-A833-36B1DAFE3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Превышение пыли (мг/м3) (бетонщик)</c:v>
                </c:pt>
                <c:pt idx="1">
                  <c:v>Превышение вибрации (дБ)</c:v>
                </c:pt>
                <c:pt idx="2">
                  <c:v>Превышение шума (дБА)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6.8</c:v>
                </c:pt>
                <c:pt idx="1">
                  <c:v>79.8</c:v>
                </c:pt>
                <c:pt idx="2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4-43DE-A833-36B1DAFE3E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 BI-Group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2840764743371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54-43DE-A833-36B1DAFE3E8C}"/>
                </c:ext>
              </c:extLst>
            </c:dLbl>
            <c:dLbl>
              <c:idx val="1"/>
              <c:layout>
                <c:manualLayout>
                  <c:x val="0"/>
                  <c:y val="-1.2840764743371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54-43DE-A833-36B1DAFE3E8C}"/>
                </c:ext>
              </c:extLst>
            </c:dLbl>
            <c:dLbl>
              <c:idx val="2"/>
              <c:layout>
                <c:manualLayout>
                  <c:x val="-1.1329230611652665E-16"/>
                  <c:y val="-1.4980892200600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54-43DE-A833-36B1DAFE3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Превышение пыли (мг/м3) (бетонщик)</c:v>
                </c:pt>
                <c:pt idx="1">
                  <c:v>Превышение вибрации (дБ)</c:v>
                </c:pt>
                <c:pt idx="2">
                  <c:v>Превышение шума (дБА)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7.8</c:v>
                </c:pt>
                <c:pt idx="1">
                  <c:v>76.2</c:v>
                </c:pt>
                <c:pt idx="2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4-43DE-A833-36B1DAFE3E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3036560"/>
        <c:axId val="483037216"/>
      </c:barChart>
      <c:catAx>
        <c:axId val="48303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037216"/>
        <c:crosses val="autoZero"/>
        <c:auto val="1"/>
        <c:lblAlgn val="ctr"/>
        <c:lblOffset val="100"/>
        <c:noMultiLvlLbl val="0"/>
      </c:catAx>
      <c:valAx>
        <c:axId val="48303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03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05006256970205E-2"/>
          <c:y val="0"/>
          <c:w val="0.95092680623669323"/>
          <c:h val="0.5742379770933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Требования безопасности к средствам индивидуальной защиты, в том числе  к материалам и методам испытаний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C-4BEA-A010-5F15951935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Требования безопасности при эксплуатации машин, механизмов, производства работ</c:v>
                </c:pt>
              </c:strCache>
            </c:strRef>
          </c:tx>
          <c:spPr>
            <a:solidFill>
              <a:srgbClr val="8CA5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C-4BEA-A010-5F15951935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(основополагающие, СУОТ, факторы, обучение и тп.)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BC-4BEA-A010-5F15951935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92061840"/>
        <c:axId val="192061056"/>
      </c:barChart>
      <c:catAx>
        <c:axId val="19206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061056"/>
        <c:crosses val="autoZero"/>
        <c:auto val="1"/>
        <c:lblAlgn val="ctr"/>
        <c:lblOffset val="100"/>
        <c:noMultiLvlLbl val="0"/>
      </c:catAx>
      <c:valAx>
        <c:axId val="192061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06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09021905191767E-3"/>
          <c:y val="0.629070999928945"/>
          <c:w val="0.99029097809480826"/>
          <c:h val="0.36368727556182856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explosion val="2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C-4510-AC3C-7AA24A270D3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CC-4510-AC3C-7AA24A270D32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CC-4510-AC3C-7AA24A270D3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CC-4510-AC3C-7AA24A270D32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CC-4510-AC3C-7AA24A270D32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CC-4510-AC3C-7AA24A270D32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CC-4510-AC3C-7AA24A270D32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CC-4510-AC3C-7AA24A270D32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CC-4510-AC3C-7AA24A270D32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CC-4510-AC3C-7AA24A270D32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CC-4510-AC3C-7AA24A270D32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CC-4510-AC3C-7AA24A270D32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ACC-4510-AC3C-7AA24A270D32}"/>
              </c:ext>
            </c:extLst>
          </c:dPt>
          <c:dPt>
            <c:idx val="1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ACC-4510-AC3C-7AA24A270D32}"/>
              </c:ext>
            </c:extLst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ACC-4510-AC3C-7AA24A270D32}"/>
              </c:ext>
            </c:extLst>
          </c:dPt>
          <c:dPt>
            <c:idx val="1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ACC-4510-AC3C-7AA24A270D32}"/>
              </c:ext>
            </c:extLst>
          </c:dPt>
          <c:dPt>
            <c:idx val="1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0ACC-4510-AC3C-7AA24A270D32}"/>
              </c:ext>
            </c:extLst>
          </c:dPt>
          <c:dPt>
            <c:idx val="1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0ACC-4510-AC3C-7AA24A270D32}"/>
              </c:ext>
            </c:extLst>
          </c:dPt>
          <c:dPt>
            <c:idx val="1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0ACC-4510-AC3C-7AA24A270D32}"/>
              </c:ext>
            </c:extLst>
          </c:dPt>
          <c:dPt>
            <c:idx val="1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0ACC-4510-AC3C-7AA24A270D32}"/>
              </c:ext>
            </c:extLst>
          </c:dPt>
          <c:cat>
            <c:strRef>
              <c:f>Лист1!$A$2:$A$21</c:f>
              <c:strCache>
                <c:ptCount val="10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  <c:pt idx="7">
                  <c:v>Кв. 4</c:v>
                </c:pt>
                <c:pt idx="8">
                  <c:v>Кв. 1</c:v>
                </c:pt>
                <c:pt idx="9">
                  <c:v>Кв. 2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</c:v>
                </c:pt>
                <c:pt idx="1">
                  <c:v>0.2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0ACC-4510-AC3C-7AA24A270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D-4068-9F5F-2852F9FC6E4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86D-4068-9F5F-2852F9FC6E4A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5-445B-A9F6-054CCC5DC52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5-445B-A9F6-054CCC5DC52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5-445B-A9F6-054CCC5DC525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65-445B-A9F6-054CCC5DC525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65-445B-A9F6-054CCC5DC525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65-445B-A9F6-054CCC5DC525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65-445B-A9F6-054CCC5DC525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65-445B-A9F6-054CCC5DC525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65-445B-A9F6-054CCC5DC525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665-445B-A9F6-054CCC5DC525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665-445B-A9F6-054CCC5DC525}"/>
              </c:ext>
            </c:extLst>
          </c:dPt>
          <c:dPt>
            <c:idx val="1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665-445B-A9F6-054CCC5DC525}"/>
              </c:ext>
            </c:extLst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665-445B-A9F6-054CCC5DC525}"/>
              </c:ext>
            </c:extLst>
          </c:dPt>
          <c:dPt>
            <c:idx val="1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665-445B-A9F6-054CCC5DC525}"/>
              </c:ext>
            </c:extLst>
          </c:dPt>
          <c:dPt>
            <c:idx val="1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665-445B-A9F6-054CCC5DC525}"/>
              </c:ext>
            </c:extLst>
          </c:dPt>
          <c:dPt>
            <c:idx val="1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665-445B-A9F6-054CCC5DC525}"/>
              </c:ext>
            </c:extLst>
          </c:dPt>
          <c:dPt>
            <c:idx val="1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665-445B-A9F6-054CCC5DC525}"/>
              </c:ext>
            </c:extLst>
          </c:dPt>
          <c:dPt>
            <c:idx val="1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665-445B-A9F6-054CCC5DC525}"/>
              </c:ext>
            </c:extLst>
          </c:dPt>
          <c:cat>
            <c:strRef>
              <c:f>Лист1!$A$2:$A$21</c:f>
              <c:strCache>
                <c:ptCount val="10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  <c:pt idx="7">
                  <c:v>Кв. 4</c:v>
                </c:pt>
                <c:pt idx="8">
                  <c:v>Кв. 1</c:v>
                </c:pt>
                <c:pt idx="9">
                  <c:v>Кв. 2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0.7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D-4068-9F5F-2852F9FC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C4-46F6-AABF-AD24C400B7A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C4-46F6-AABF-AD24C400B7A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C4-46F6-AABF-AD24C400B7A7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C4-46F6-AABF-AD24C400B7A7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C4-46F6-AABF-AD24C400B7A7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C4-46F6-AABF-AD24C400B7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C4-46F6-AABF-AD24C400B7A7}"/>
              </c:ext>
            </c:extLst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2C4-46F6-AABF-AD24C400B7A7}"/>
              </c:ext>
            </c:extLst>
          </c:dPt>
          <c:dPt>
            <c:idx val="8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2C4-46F6-AABF-AD24C400B7A7}"/>
              </c:ext>
            </c:extLst>
          </c:dPt>
          <c:dPt>
            <c:idx val="9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2C4-46F6-AABF-AD24C400B7A7}"/>
              </c:ext>
            </c:extLst>
          </c:dPt>
          <c:dPt>
            <c:idx val="1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2C4-46F6-AABF-AD24C400B7A7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2C4-46F6-AABF-AD24C400B7A7}"/>
              </c:ext>
            </c:extLst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2C4-46F6-AABF-AD24C400B7A7}"/>
              </c:ext>
            </c:extLst>
          </c:dPt>
          <c:dPt>
            <c:idx val="1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2C4-46F6-AABF-AD24C400B7A7}"/>
              </c:ext>
            </c:extLst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2C4-46F6-AABF-AD24C400B7A7}"/>
              </c:ext>
            </c:extLst>
          </c:dPt>
          <c:dPt>
            <c:idx val="1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42C4-46F6-AABF-AD24C400B7A7}"/>
              </c:ext>
            </c:extLst>
          </c:dPt>
          <c:dPt>
            <c:idx val="1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42C4-46F6-AABF-AD24C400B7A7}"/>
              </c:ext>
            </c:extLst>
          </c:dPt>
          <c:dPt>
            <c:idx val="1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42C4-46F6-AABF-AD24C400B7A7}"/>
              </c:ext>
            </c:extLst>
          </c:dPt>
          <c:dPt>
            <c:idx val="1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42C4-46F6-AABF-AD24C400B7A7}"/>
              </c:ext>
            </c:extLst>
          </c:dPt>
          <c:dPt>
            <c:idx val="1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42C4-46F6-AABF-AD24C400B7A7}"/>
              </c:ext>
            </c:extLst>
          </c:dPt>
          <c:cat>
            <c:strRef>
              <c:f>Лист1!$A$2:$A$21</c:f>
              <c:strCache>
                <c:ptCount val="10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  <c:pt idx="7">
                  <c:v>Кв. 4</c:v>
                </c:pt>
                <c:pt idx="8">
                  <c:v>Кв. 1</c:v>
                </c:pt>
                <c:pt idx="9">
                  <c:v>Кв. 2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42C4-46F6-AABF-AD24C400B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3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D-4FFB-A80C-A9FEC79B837C}"/>
              </c:ext>
            </c:extLst>
          </c:dPt>
          <c:dPt>
            <c:idx val="1"/>
            <c:bubble3D val="0"/>
            <c:spPr>
              <a:solidFill>
                <a:schemeClr val="accent2">
                  <a:shade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D-4FFB-A80C-A9FEC79B837C}"/>
              </c:ext>
            </c:extLst>
          </c:dPt>
          <c:dPt>
            <c:idx val="2"/>
            <c:bubble3D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0D-4FFB-A80C-A9FEC79B837C}"/>
              </c:ext>
            </c:extLst>
          </c:dPt>
          <c:dPt>
            <c:idx val="3"/>
            <c:bubble3D val="0"/>
            <c:spPr>
              <a:solidFill>
                <a:schemeClr val="accent2">
                  <a:shade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0D-4FFB-A80C-A9FEC79B837C}"/>
              </c:ext>
            </c:extLst>
          </c:dPt>
          <c:dPt>
            <c:idx val="4"/>
            <c:bubble3D val="0"/>
            <c:spPr>
              <a:solidFill>
                <a:schemeClr val="accent2">
                  <a:shade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0D-4FFB-A80C-A9FEC79B837C}"/>
              </c:ext>
            </c:extLst>
          </c:dPt>
          <c:dPt>
            <c:idx val="5"/>
            <c:bubble3D val="0"/>
            <c:spPr>
              <a:solidFill>
                <a:schemeClr val="accent2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0D-4FFB-A80C-A9FEC79B837C}"/>
              </c:ext>
            </c:extLst>
          </c:dPt>
          <c:dPt>
            <c:idx val="6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0D-4FFB-A80C-A9FEC79B837C}"/>
              </c:ext>
            </c:extLst>
          </c:dPt>
          <c:dPt>
            <c:idx val="7"/>
            <c:bubble3D val="0"/>
            <c:spPr>
              <a:solidFill>
                <a:schemeClr val="accent2">
                  <a:shade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D0D-4FFB-A80C-A9FEC79B837C}"/>
              </c:ext>
            </c:extLst>
          </c:dPt>
          <c:dPt>
            <c:idx val="8"/>
            <c:bubble3D val="0"/>
            <c:spPr>
              <a:solidFill>
                <a:schemeClr val="accent2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D0D-4FFB-A80C-A9FEC79B837C}"/>
              </c:ext>
            </c:extLst>
          </c:dPt>
          <c:dPt>
            <c:idx val="9"/>
            <c:bubble3D val="0"/>
            <c:spPr>
              <a:solidFill>
                <a:schemeClr val="accent2">
                  <a:shade val="9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D0D-4FFB-A80C-A9FEC79B837C}"/>
              </c:ext>
            </c:extLst>
          </c:dPt>
          <c:dPt>
            <c:idx val="10"/>
            <c:bubble3D val="0"/>
            <c:spPr>
              <a:solidFill>
                <a:schemeClr val="accent2">
                  <a:tint val="9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D0D-4FFB-A80C-A9FEC79B837C}"/>
              </c:ext>
            </c:extLst>
          </c:dPt>
          <c:dPt>
            <c:idx val="11"/>
            <c:bubble3D val="0"/>
            <c:spPr>
              <a:solidFill>
                <a:schemeClr val="accent2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D0D-4FFB-A80C-A9FEC79B837C}"/>
              </c:ext>
            </c:extLst>
          </c:dPt>
          <c:dPt>
            <c:idx val="12"/>
            <c:bubble3D val="0"/>
            <c:spPr>
              <a:solidFill>
                <a:schemeClr val="accent2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D0D-4FFB-A80C-A9FEC79B837C}"/>
              </c:ext>
            </c:extLst>
          </c:dPt>
          <c:dPt>
            <c:idx val="1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D0D-4FFB-A80C-A9FEC79B837C}"/>
              </c:ext>
            </c:extLst>
          </c:dPt>
          <c:dPt>
            <c:idx val="14"/>
            <c:bubble3D val="0"/>
            <c:spPr>
              <a:solidFill>
                <a:schemeClr val="accent2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D0D-4FFB-A80C-A9FEC79B837C}"/>
              </c:ext>
            </c:extLst>
          </c:dPt>
          <c:dPt>
            <c:idx val="15"/>
            <c:bubble3D val="0"/>
            <c:spPr>
              <a:solidFill>
                <a:schemeClr val="accent2">
                  <a:tint val="6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D0D-4FFB-A80C-A9FEC79B837C}"/>
              </c:ext>
            </c:extLst>
          </c:dPt>
          <c:dPt>
            <c:idx val="16"/>
            <c:bubble3D val="0"/>
            <c:spPr>
              <a:solidFill>
                <a:schemeClr val="accent2">
                  <a:tint val="5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D0D-4FFB-A80C-A9FEC79B837C}"/>
              </c:ext>
            </c:extLst>
          </c:dPt>
          <c:dPt>
            <c:idx val="17"/>
            <c:bubble3D val="0"/>
            <c:spPr>
              <a:solidFill>
                <a:schemeClr val="accent2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D0D-4FFB-A80C-A9FEC79B837C}"/>
              </c:ext>
            </c:extLst>
          </c:dPt>
          <c:dPt>
            <c:idx val="18"/>
            <c:bubble3D val="0"/>
            <c:spPr>
              <a:solidFill>
                <a:schemeClr val="accent2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D0D-4FFB-A80C-A9FEC79B837C}"/>
              </c:ext>
            </c:extLst>
          </c:dPt>
          <c:dPt>
            <c:idx val="19"/>
            <c:bubble3D val="0"/>
            <c:spPr>
              <a:solidFill>
                <a:schemeClr val="accent2">
                  <a:tint val="3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D0D-4FFB-A80C-A9FEC79B837C}"/>
              </c:ext>
            </c:extLst>
          </c:dPt>
          <c:cat>
            <c:strRef>
              <c:f>Лист1!$A$2:$A$21</c:f>
              <c:strCache>
                <c:ptCount val="10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  <c:pt idx="7">
                  <c:v>Кв. 4</c:v>
                </c:pt>
                <c:pt idx="8">
                  <c:v>Кв. 1</c:v>
                </c:pt>
                <c:pt idx="9">
                  <c:v>Кв. 2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D0D-4FFB-A80C-A9FEC79B8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ТОО «</a:t>
            </a:r>
            <a:r>
              <a:rPr lang="ru-RU" sz="1800" b="1" i="0" baseline="0" dirty="0" err="1">
                <a:effectLst/>
              </a:rPr>
              <a:t>Жанашыр</a:t>
            </a:r>
            <a:r>
              <a:rPr lang="ru-RU" sz="1800" b="1" i="0" baseline="0" dirty="0">
                <a:effectLst/>
              </a:rPr>
              <a:t> </a:t>
            </a:r>
            <a:r>
              <a:rPr lang="ru-RU" sz="1800" b="1" i="0" baseline="0" dirty="0" err="1">
                <a:effectLst/>
              </a:rPr>
              <a:t>Проджект</a:t>
            </a:r>
            <a:r>
              <a:rPr lang="ru-RU" sz="1800" b="1" i="0" baseline="0" dirty="0">
                <a:effectLst/>
              </a:rPr>
              <a:t>»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3.3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8437223512218416E-2"/>
                  <c:y val="-1.0379978030408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2C-47A4-8C2D-C466C60F6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тяжесть</c:v>
                </c:pt>
                <c:pt idx="1">
                  <c:v>гамма-излучения</c:v>
                </c:pt>
                <c:pt idx="2">
                  <c:v>дизельное топливо</c:v>
                </c:pt>
                <c:pt idx="3">
                  <c:v>силикатная пыль</c:v>
                </c:pt>
                <c:pt idx="4">
                  <c:v>оксид железо</c:v>
                </c:pt>
                <c:pt idx="5">
                  <c:v>вибрация</c:v>
                </c:pt>
                <c:pt idx="6">
                  <c:v>шум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C-47A4-8C2D-C466C60F6D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3.2</c:v>
                </c:pt>
              </c:strCache>
            </c:strRef>
          </c:tx>
          <c:spPr>
            <a:solidFill>
              <a:srgbClr val="007AAB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229148234147895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2C-47A4-8C2D-C466C60F6D83}"/>
                </c:ext>
              </c:extLst>
            </c:dLbl>
            <c:dLbl>
              <c:idx val="3"/>
              <c:layout>
                <c:manualLayout>
                  <c:x val="1.4340062731725342E-2"/>
                  <c:y val="-6.34324662974562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2C-47A4-8C2D-C466C60F6D83}"/>
                </c:ext>
              </c:extLst>
            </c:dLbl>
            <c:dLbl>
              <c:idx val="5"/>
              <c:layout>
                <c:manualLayout>
                  <c:x val="1.024290195123242E-2"/>
                  <c:y val="3.17162331487281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C-47A4-8C2D-C466C60F6D83}"/>
                </c:ext>
              </c:extLst>
            </c:dLbl>
            <c:dLbl>
              <c:idx val="6"/>
              <c:layout>
                <c:manualLayout>
                  <c:x val="8.1943215609858455E-3"/>
                  <c:y val="6.9199853536057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2C-47A4-8C2D-C466C60F6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тяжесть</c:v>
                </c:pt>
                <c:pt idx="1">
                  <c:v>гамма-излучения</c:v>
                </c:pt>
                <c:pt idx="2">
                  <c:v>дизельное топливо</c:v>
                </c:pt>
                <c:pt idx="3">
                  <c:v>силикатная пыль</c:v>
                </c:pt>
                <c:pt idx="4">
                  <c:v>оксид железо</c:v>
                </c:pt>
                <c:pt idx="5">
                  <c:v>вибрация</c:v>
                </c:pt>
                <c:pt idx="6">
                  <c:v>шум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2">
                  <c:v>2</c:v>
                </c:pt>
                <c:pt idx="3">
                  <c:v>44</c:v>
                </c:pt>
                <c:pt idx="5">
                  <c:v>26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C-47A4-8C2D-C466C60F6D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3.1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4006273172549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2C-47A4-8C2D-C466C60F6D83}"/>
                </c:ext>
              </c:extLst>
            </c:dLbl>
            <c:dLbl>
              <c:idx val="4"/>
              <c:layout>
                <c:manualLayout>
                  <c:x val="1.2291482341478994E-2"/>
                  <c:y val="-6.34324662974562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2C-47A4-8C2D-C466C60F6D83}"/>
                </c:ext>
              </c:extLst>
            </c:dLbl>
            <c:dLbl>
              <c:idx val="5"/>
              <c:layout>
                <c:manualLayout>
                  <c:x val="8.1943215609859583E-3"/>
                  <c:y val="-1.7299963384014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2C-47A4-8C2D-C466C60F6D83}"/>
                </c:ext>
              </c:extLst>
            </c:dLbl>
            <c:dLbl>
              <c:idx val="6"/>
              <c:layout>
                <c:manualLayout>
                  <c:x val="8.1943215609858455E-3"/>
                  <c:y val="-1.7299963384014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2C-47A4-8C2D-C466C60F6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тяжесть</c:v>
                </c:pt>
                <c:pt idx="1">
                  <c:v>гамма-излучения</c:v>
                </c:pt>
                <c:pt idx="2">
                  <c:v>дизельное топливо</c:v>
                </c:pt>
                <c:pt idx="3">
                  <c:v>силикатная пыль</c:v>
                </c:pt>
                <c:pt idx="4">
                  <c:v>оксид железо</c:v>
                </c:pt>
                <c:pt idx="5">
                  <c:v>вибрация</c:v>
                </c:pt>
                <c:pt idx="6">
                  <c:v>шум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31</c:v>
                </c:pt>
                <c:pt idx="4">
                  <c:v>1</c:v>
                </c:pt>
                <c:pt idx="5">
                  <c:v>5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2C-47A4-8C2D-C466C60F6D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0304408"/>
        <c:axId val="510305064"/>
      </c:barChart>
      <c:catAx>
        <c:axId val="510304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305064"/>
        <c:crosses val="autoZero"/>
        <c:auto val="1"/>
        <c:lblAlgn val="ctr"/>
        <c:lblOffset val="100"/>
        <c:noMultiLvlLbl val="0"/>
      </c:catAx>
      <c:valAx>
        <c:axId val="51030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30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АО «АК </a:t>
            </a:r>
            <a:r>
              <a:rPr lang="ru-RU" sz="1862" b="1" i="0" u="none" strike="noStrike" baseline="0" dirty="0" err="1">
                <a:effectLst/>
              </a:rPr>
              <a:t>Алтыналмас</a:t>
            </a:r>
            <a:r>
              <a:rPr lang="ru-RU" sz="1862" b="1" i="0" u="none" strike="noStrike" baseline="0" dirty="0">
                <a:effectLst/>
              </a:rPr>
              <a:t>»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3.3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2.9456783284473858E-2"/>
                  <c:y val="7.03614751532574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D0-472B-A04D-29DAA7893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тяжесть</c:v>
                </c:pt>
                <c:pt idx="1">
                  <c:v>марганец</c:v>
                </c:pt>
                <c:pt idx="2">
                  <c:v>пыль неорганическая</c:v>
                </c:pt>
                <c:pt idx="3">
                  <c:v>оксид углерод</c:v>
                </c:pt>
                <c:pt idx="4">
                  <c:v>влажность воздуха</c:v>
                </c:pt>
                <c:pt idx="5">
                  <c:v>освещенность</c:v>
                </c:pt>
                <c:pt idx="6">
                  <c:v>вибрация</c:v>
                </c:pt>
                <c:pt idx="7">
                  <c:v>шум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0-472B-A04D-29DAA78935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3.2</c:v>
                </c:pt>
              </c:strCache>
            </c:strRef>
          </c:tx>
          <c:spPr>
            <a:solidFill>
              <a:srgbClr val="007AA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641958211184194E-3"/>
                  <c:y val="1.4072295030651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D0-472B-A04D-29DAA78935CA}"/>
                </c:ext>
              </c:extLst>
            </c:dLbl>
            <c:dLbl>
              <c:idx val="2"/>
              <c:layout>
                <c:manualLayout>
                  <c:x val="7.3641958211184194E-3"/>
                  <c:y val="7.0361475153257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D0-472B-A04D-29DAA78935CA}"/>
                </c:ext>
              </c:extLst>
            </c:dLbl>
            <c:dLbl>
              <c:idx val="5"/>
              <c:layout>
                <c:manualLayout>
                  <c:x val="1.22736597018641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D0-472B-A04D-29DAA78935CA}"/>
                </c:ext>
              </c:extLst>
            </c:dLbl>
            <c:dLbl>
              <c:idx val="6"/>
              <c:layout>
                <c:manualLayout>
                  <c:x val="1.2273659701864063E-2"/>
                  <c:y val="7.0361475153257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D0-472B-A04D-29DAA78935CA}"/>
                </c:ext>
              </c:extLst>
            </c:dLbl>
            <c:dLbl>
              <c:idx val="7"/>
              <c:layout>
                <c:manualLayout>
                  <c:x val="4.66399068670836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D0-472B-A04D-29DAA7893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тяжесть</c:v>
                </c:pt>
                <c:pt idx="1">
                  <c:v>марганец</c:v>
                </c:pt>
                <c:pt idx="2">
                  <c:v>пыль неорганическая</c:v>
                </c:pt>
                <c:pt idx="3">
                  <c:v>оксид углерод</c:v>
                </c:pt>
                <c:pt idx="4">
                  <c:v>влажность воздуха</c:v>
                </c:pt>
                <c:pt idx="5">
                  <c:v>освещенность</c:v>
                </c:pt>
                <c:pt idx="6">
                  <c:v>вибрация</c:v>
                </c:pt>
                <c:pt idx="7">
                  <c:v>шум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</c:v>
                </c:pt>
                <c:pt idx="2">
                  <c:v>6</c:v>
                </c:pt>
                <c:pt idx="5">
                  <c:v>1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D0-472B-A04D-29DAA78935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3.1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094638807455982E-3"/>
                  <c:y val="-1.0554221272988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D0-472B-A04D-29DAA78935CA}"/>
                </c:ext>
              </c:extLst>
            </c:dLbl>
            <c:dLbl>
              <c:idx val="1"/>
              <c:layout>
                <c:manualLayout>
                  <c:x val="7.3641958211184645E-3"/>
                  <c:y val="-3.51807375766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D0-472B-A04D-29DAA78935CA}"/>
                </c:ext>
              </c:extLst>
            </c:dLbl>
            <c:dLbl>
              <c:idx val="2"/>
              <c:layout>
                <c:manualLayout>
                  <c:x val="9.8189277614911964E-3"/>
                  <c:y val="-1.05542212729886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D0-472B-A04D-29DAA78935CA}"/>
                </c:ext>
              </c:extLst>
            </c:dLbl>
            <c:dLbl>
              <c:idx val="3"/>
              <c:layout>
                <c:manualLayout>
                  <c:x val="4.9094638807456433E-3"/>
                  <c:y val="-1.4072295030651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D0-472B-A04D-29DAA78935CA}"/>
                </c:ext>
              </c:extLst>
            </c:dLbl>
            <c:dLbl>
              <c:idx val="4"/>
              <c:layout>
                <c:manualLayout>
                  <c:x val="7.3641958211184645E-3"/>
                  <c:y val="-7.0361475153257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D0-472B-A04D-29DAA78935CA}"/>
                </c:ext>
              </c:extLst>
            </c:dLbl>
            <c:dLbl>
              <c:idx val="6"/>
              <c:layout>
                <c:manualLayout>
                  <c:x val="2.20925874633553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D0-472B-A04D-29DAA78935CA}"/>
                </c:ext>
              </c:extLst>
            </c:dLbl>
            <c:dLbl>
              <c:idx val="7"/>
              <c:layout>
                <c:manualLayout>
                  <c:x val="1.7183123582609705E-2"/>
                  <c:y val="-2.46265163036402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D0-472B-A04D-29DAA7893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тяжесть</c:v>
                </c:pt>
                <c:pt idx="1">
                  <c:v>марганец</c:v>
                </c:pt>
                <c:pt idx="2">
                  <c:v>пыль неорганическая</c:v>
                </c:pt>
                <c:pt idx="3">
                  <c:v>оксид углерод</c:v>
                </c:pt>
                <c:pt idx="4">
                  <c:v>влажность воздуха</c:v>
                </c:pt>
                <c:pt idx="5">
                  <c:v>освещенность</c:v>
                </c:pt>
                <c:pt idx="6">
                  <c:v>вибрация</c:v>
                </c:pt>
                <c:pt idx="7">
                  <c:v>шум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14</c:v>
                </c:pt>
                <c:pt idx="1">
                  <c:v>1</c:v>
                </c:pt>
                <c:pt idx="2">
                  <c:v>12</c:v>
                </c:pt>
                <c:pt idx="3">
                  <c:v>6</c:v>
                </c:pt>
                <c:pt idx="4">
                  <c:v>125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D0-472B-A04D-29DAA78935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2475640"/>
        <c:axId val="592479576"/>
      </c:barChart>
      <c:catAx>
        <c:axId val="59247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479576"/>
        <c:crosses val="autoZero"/>
        <c:auto val="1"/>
        <c:lblAlgn val="ctr"/>
        <c:lblOffset val="100"/>
        <c:noMultiLvlLbl val="0"/>
      </c:catAx>
      <c:valAx>
        <c:axId val="592479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47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078995031303887E-2"/>
          <c:y val="5.1428390648233097E-2"/>
          <c:w val="0.95394135253839363"/>
          <c:h val="0.774871207567464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цех №1</c:v>
                </c:pt>
              </c:strCache>
            </c:strRef>
          </c:tx>
          <c:spPr>
            <a:solidFill>
              <a:srgbClr val="6BB8D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8848902699151305E-2"/>
                  <c:y val="-7.2673853023484071E-3"/>
                </c:manualLayout>
              </c:layout>
              <c:spPr>
                <a:solidFill>
                  <a:srgbClr val="6BB8D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349835178419138E-2"/>
                      <c:h val="3.1933005465531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8D9-4AC3-94FD-BE14E7C3DA3A}"/>
                </c:ext>
              </c:extLst>
            </c:dLbl>
            <c:dLbl>
              <c:idx val="4"/>
              <c:layout>
                <c:manualLayout>
                  <c:x val="7.0761764322411783E-2"/>
                  <c:y val="-8.7208623628180874E-3"/>
                </c:manualLayout>
              </c:layout>
              <c:spPr>
                <a:solidFill>
                  <a:srgbClr val="6BB8D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D9-4AC3-94FD-BE14E7C3D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ОРВИ</c:v>
                </c:pt>
                <c:pt idx="1">
                  <c:v>Болезни бронхолегочной системы</c:v>
                </c:pt>
                <c:pt idx="2">
                  <c:v>Грыжа, артриты, артрозы, подагра</c:v>
                </c:pt>
                <c:pt idx="3">
                  <c:v>Сердечно-сосудистые заболевания</c:v>
                </c:pt>
                <c:pt idx="4">
                  <c:v>Болезни почек</c:v>
                </c:pt>
                <c:pt idx="5">
                  <c:v>Болезни центральной нервной системы</c:v>
                </c:pt>
              </c:strCache>
            </c:strRef>
          </c:cat>
          <c:val>
            <c:numRef>
              <c:f>Лист3!$B$2:$B$7</c:f>
              <c:numCache>
                <c:formatCode>General</c:formatCode>
                <c:ptCount val="6"/>
                <c:pt idx="2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5-4357-97A4-5FA415C9B5FE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цех №2</c:v>
                </c:pt>
              </c:strCache>
            </c:strRef>
          </c:tx>
          <c:spPr>
            <a:solidFill>
              <a:srgbClr val="007AA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848823102116147E-2"/>
                  <c:y val="-6.3952990660665981E-2"/>
                </c:manualLayout>
              </c:layout>
              <c:spPr>
                <a:solidFill>
                  <a:srgbClr val="007AA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D9-4AC3-94FD-BE14E7C3DA3A}"/>
                </c:ext>
              </c:extLst>
            </c:dLbl>
            <c:dLbl>
              <c:idx val="1"/>
              <c:layout>
                <c:manualLayout>
                  <c:x val="7.0761764322411894E-2"/>
                  <c:y val="-3.4883449451272461E-2"/>
                </c:manualLayout>
              </c:layout>
              <c:spPr>
                <a:solidFill>
                  <a:srgbClr val="007AA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D9-4AC3-94FD-BE14E7C3DA3A}"/>
                </c:ext>
              </c:extLst>
            </c:dLbl>
            <c:dLbl>
              <c:idx val="2"/>
              <c:layout>
                <c:manualLayout>
                  <c:x val="7.6827058407190091E-2"/>
                  <c:y val="-4.0697357693151082E-2"/>
                </c:manualLayout>
              </c:layout>
              <c:spPr>
                <a:solidFill>
                  <a:srgbClr val="007AA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D9-4AC3-94FD-BE14E7C3DA3A}"/>
                </c:ext>
              </c:extLst>
            </c:dLbl>
            <c:dLbl>
              <c:idx val="4"/>
              <c:layout>
                <c:manualLayout>
                  <c:x val="6.8739999627485879E-2"/>
                  <c:y val="-4.0697357693151082E-2"/>
                </c:manualLayout>
              </c:layout>
              <c:spPr>
                <a:solidFill>
                  <a:srgbClr val="007AA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D9-4AC3-94FD-BE14E7C3D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ОРВИ</c:v>
                </c:pt>
                <c:pt idx="1">
                  <c:v>Болезни бронхолегочной системы</c:v>
                </c:pt>
                <c:pt idx="2">
                  <c:v>Грыжа, артриты, артрозы, подагра</c:v>
                </c:pt>
                <c:pt idx="3">
                  <c:v>Сердечно-сосудистые заболевания</c:v>
                </c:pt>
                <c:pt idx="4">
                  <c:v>Болезни почек</c:v>
                </c:pt>
                <c:pt idx="5">
                  <c:v>Болезни центральной нервной системы</c:v>
                </c:pt>
              </c:strCache>
            </c:strRef>
          </c:cat>
          <c:val>
            <c:numRef>
              <c:f>Лист3!$C$2:$C$7</c:f>
              <c:numCache>
                <c:formatCode>General</c:formatCode>
                <c:ptCount val="6"/>
                <c:pt idx="0">
                  <c:v>29</c:v>
                </c:pt>
                <c:pt idx="1">
                  <c:v>11</c:v>
                </c:pt>
                <c:pt idx="2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5-4357-97A4-5FA415C9B5FE}"/>
            </c:ext>
          </c:extLst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цех №5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848823102116147E-2"/>
                  <c:y val="-5.523212829784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D9-4AC3-94FD-BE14E7C3DA3A}"/>
                </c:ext>
              </c:extLst>
            </c:dLbl>
            <c:dLbl>
              <c:idx val="1"/>
              <c:layout>
                <c:manualLayout>
                  <c:x val="7.0761764322411894E-2"/>
                  <c:y val="-2.9069541209393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D9-4AC3-94FD-BE14E7C3DA3A}"/>
                </c:ext>
              </c:extLst>
            </c:dLbl>
            <c:dLbl>
              <c:idx val="2"/>
              <c:layout>
                <c:manualLayout>
                  <c:x val="7.8848823102116078E-2"/>
                  <c:y val="-3.779040357221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D9-4AC3-94FD-BE14E7C3DA3A}"/>
                </c:ext>
              </c:extLst>
            </c:dLbl>
            <c:dLbl>
              <c:idx val="3"/>
              <c:layout>
                <c:manualLayout>
                  <c:x val="7.0761764322411935E-2"/>
                  <c:y val="2.9069541209392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D9-4AC3-94FD-BE14E7C3DA3A}"/>
                </c:ext>
              </c:extLst>
            </c:dLbl>
            <c:dLbl>
              <c:idx val="4"/>
              <c:layout>
                <c:manualLayout>
                  <c:x val="7.0761764322411783E-2"/>
                  <c:y val="-5.2325174176908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D9-4AC3-94FD-BE14E7C3DA3A}"/>
                </c:ext>
              </c:extLst>
            </c:dLbl>
            <c:dLbl>
              <c:idx val="5"/>
              <c:layout>
                <c:manualLayout>
                  <c:x val="6.671823493255967E-2"/>
                  <c:y val="-2.9069541209393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D9-4AC3-94FD-BE14E7C3DA3A}"/>
                </c:ext>
              </c:extLst>
            </c:dLbl>
            <c:spPr>
              <a:solidFill>
                <a:srgbClr val="A6A6A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ОРВИ</c:v>
                </c:pt>
                <c:pt idx="1">
                  <c:v>Болезни бронхолегочной системы</c:v>
                </c:pt>
                <c:pt idx="2">
                  <c:v>Грыжа, артриты, артрозы, подагра</c:v>
                </c:pt>
                <c:pt idx="3">
                  <c:v>Сердечно-сосудистые заболевания</c:v>
                </c:pt>
                <c:pt idx="4">
                  <c:v>Болезни почек</c:v>
                </c:pt>
                <c:pt idx="5">
                  <c:v>Болезни центральной нервной системы</c:v>
                </c:pt>
              </c:strCache>
            </c:strRef>
          </c:cat>
          <c:val>
            <c:numRef>
              <c:f>Лист3!$D$2:$D$7</c:f>
              <c:numCache>
                <c:formatCode>General</c:formatCode>
                <c:ptCount val="6"/>
                <c:pt idx="0">
                  <c:v>44</c:v>
                </c:pt>
                <c:pt idx="1">
                  <c:v>28</c:v>
                </c:pt>
                <c:pt idx="2">
                  <c:v>16</c:v>
                </c:pt>
                <c:pt idx="3">
                  <c:v>6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5-4357-97A4-5FA415C9B5FE}"/>
            </c:ext>
          </c:extLst>
        </c:ser>
        <c:ser>
          <c:idx val="3"/>
          <c:order val="3"/>
          <c:tx>
            <c:strRef>
              <c:f>Лист3!$E$1</c:f>
              <c:strCache>
                <c:ptCount val="1"/>
                <c:pt idx="0">
                  <c:v>цех №7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848823102116147E-2"/>
                  <c:y val="-1.4534770604696814E-2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D9-4AC3-94FD-BE14E7C3DA3A}"/>
                </c:ext>
              </c:extLst>
            </c:dLbl>
            <c:dLbl>
              <c:idx val="1"/>
              <c:layout>
                <c:manualLayout>
                  <c:x val="7.8848823102116147E-2"/>
                  <c:y val="-2.9069541209393629E-3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D9-4AC3-94FD-BE14E7C3DA3A}"/>
                </c:ext>
              </c:extLst>
            </c:dLbl>
            <c:dLbl>
              <c:idx val="3"/>
              <c:layout>
                <c:manualLayout>
                  <c:x val="6.4696470237633766E-2"/>
                  <c:y val="-1.4534770604696707E-2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D9-4AC3-94FD-BE14E7C3DA3A}"/>
                </c:ext>
              </c:extLst>
            </c:dLbl>
            <c:dLbl>
              <c:idx val="4"/>
              <c:layout>
                <c:manualLayout>
                  <c:x val="7.0761764322411783E-2"/>
                  <c:y val="-7.5580807144423431E-2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D9-4AC3-94FD-BE14E7C3DA3A}"/>
                </c:ext>
              </c:extLst>
            </c:dLbl>
            <c:dLbl>
              <c:idx val="5"/>
              <c:layout>
                <c:manualLayout>
                  <c:x val="6.671823493255967E-2"/>
                  <c:y val="-6.6859944781605452E-2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8D9-4AC3-94FD-BE14E7C3D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ОРВИ</c:v>
                </c:pt>
                <c:pt idx="1">
                  <c:v>Болезни бронхолегочной системы</c:v>
                </c:pt>
                <c:pt idx="2">
                  <c:v>Грыжа, артриты, артрозы, подагра</c:v>
                </c:pt>
                <c:pt idx="3">
                  <c:v>Сердечно-сосудистые заболевания</c:v>
                </c:pt>
                <c:pt idx="4">
                  <c:v>Болезни почек</c:v>
                </c:pt>
                <c:pt idx="5">
                  <c:v>Болезни центральной нервной системы</c:v>
                </c:pt>
              </c:strCache>
            </c:strRef>
          </c:cat>
          <c:val>
            <c:numRef>
              <c:f>Лист3!$E$2:$E$7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5-4357-97A4-5FA415C9B5FE}"/>
            </c:ext>
          </c:extLst>
        </c:ser>
        <c:ser>
          <c:idx val="4"/>
          <c:order val="4"/>
          <c:tx>
            <c:strRef>
              <c:f>Лист3!$F$1</c:f>
              <c:strCache>
                <c:ptCount val="1"/>
                <c:pt idx="0">
                  <c:v>цех №12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870587797042204E-2"/>
                  <c:y val="-2.0348678846575541E-2"/>
                </c:manualLayout>
              </c:layout>
              <c:spPr>
                <a:solidFill>
                  <a:srgbClr val="5B9BD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9-4AC3-94FD-BE14E7C3DA3A}"/>
                </c:ext>
              </c:extLst>
            </c:dLbl>
            <c:dLbl>
              <c:idx val="1"/>
              <c:layout>
                <c:manualLayout>
                  <c:x val="8.6935881881820332E-2"/>
                  <c:y val="-3.488344945127235E-2"/>
                </c:manualLayout>
              </c:layout>
              <c:spPr>
                <a:solidFill>
                  <a:srgbClr val="5B9BD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D9-4AC3-94FD-BE14E7C3DA3A}"/>
                </c:ext>
              </c:extLst>
            </c:dLbl>
            <c:dLbl>
              <c:idx val="2"/>
              <c:layout>
                <c:manualLayout>
                  <c:x val="7.8848823102116078E-2"/>
                  <c:y val="-3.7790403572211716E-2"/>
                </c:manualLayout>
              </c:layout>
              <c:spPr>
                <a:solidFill>
                  <a:srgbClr val="5B9BD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D9-4AC3-94FD-BE14E7C3DA3A}"/>
                </c:ext>
              </c:extLst>
            </c:dLbl>
            <c:dLbl>
              <c:idx val="3"/>
              <c:layout>
                <c:manualLayout>
                  <c:x val="6.6718234932559739E-2"/>
                  <c:y val="-5.8139082418787257E-2"/>
                </c:manualLayout>
              </c:layout>
              <c:spPr>
                <a:solidFill>
                  <a:srgbClr val="5B9BD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D9-4AC3-94FD-BE14E7C3DA3A}"/>
                </c:ext>
              </c:extLst>
            </c:dLbl>
            <c:dLbl>
              <c:idx val="4"/>
              <c:layout>
                <c:manualLayout>
                  <c:x val="3.0326470423890681E-2"/>
                  <c:y val="-6.685994478160534E-2"/>
                </c:manualLayout>
              </c:layout>
              <c:spPr>
                <a:solidFill>
                  <a:srgbClr val="5B9BD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D9-4AC3-94FD-BE14E7C3DA3A}"/>
                </c:ext>
              </c:extLst>
            </c:dLbl>
            <c:dLbl>
              <c:idx val="5"/>
              <c:layout>
                <c:manualLayout>
                  <c:x val="4.2457058593447158E-2"/>
                  <c:y val="-8.720862362818077E-2"/>
                </c:manualLayout>
              </c:layout>
              <c:spPr>
                <a:solidFill>
                  <a:srgbClr val="5B9BD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8D9-4AC3-94FD-BE14E7C3D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ОРВИ</c:v>
                </c:pt>
                <c:pt idx="1">
                  <c:v>Болезни бронхолегочной системы</c:v>
                </c:pt>
                <c:pt idx="2">
                  <c:v>Грыжа, артриты, артрозы, подагра</c:v>
                </c:pt>
                <c:pt idx="3">
                  <c:v>Сердечно-сосудистые заболевания</c:v>
                </c:pt>
                <c:pt idx="4">
                  <c:v>Болезни почек</c:v>
                </c:pt>
                <c:pt idx="5">
                  <c:v>Болезни центральной нервной системы</c:v>
                </c:pt>
              </c:strCache>
            </c:strRef>
          </c:cat>
          <c:val>
            <c:numRef>
              <c:f>Лист3!$F$2:$F$7</c:f>
              <c:numCache>
                <c:formatCode>General</c:formatCode>
                <c:ptCount val="6"/>
                <c:pt idx="0">
                  <c:v>19</c:v>
                </c:pt>
                <c:pt idx="1">
                  <c:v>10</c:v>
                </c:pt>
                <c:pt idx="2">
                  <c:v>12</c:v>
                </c:pt>
                <c:pt idx="3">
                  <c:v>2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5-4357-97A4-5FA415C9B5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8419103"/>
        <c:axId val="138418271"/>
      </c:barChart>
      <c:catAx>
        <c:axId val="13841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418271"/>
        <c:crosses val="autoZero"/>
        <c:auto val="1"/>
        <c:lblAlgn val="ctr"/>
        <c:lblOffset val="100"/>
        <c:noMultiLvlLbl val="0"/>
      </c:catAx>
      <c:valAx>
        <c:axId val="1384182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41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653774641335192E-2"/>
          <c:y val="0.92424107058116367"/>
          <c:w val="0.60618817875305042"/>
          <c:h val="4.3167958492834321E-2"/>
        </c:manualLayout>
      </c:layout>
      <c:overlay val="0"/>
      <c:spPr>
        <a:noFill/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47153432217104E-4"/>
          <c:y val="0.13424019618636948"/>
          <c:w val="0.77890754702913712"/>
          <c:h val="0.688756716696791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Заболевания</c:v>
                </c:pt>
              </c:strCache>
            </c:strRef>
          </c:tx>
          <c:spPr>
            <a:solidFill>
              <a:srgbClr val="007AAB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3.1</c:v>
                </c:pt>
                <c:pt idx="1">
                  <c:v>3.2</c:v>
                </c:pt>
                <c:pt idx="2">
                  <c:v>3.3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36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E-4FFC-8187-5D9DED8D36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78-4908-BCEA-98EFCDFDF6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78-4908-BCEA-98EFCDFDF6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78-4908-BCEA-98EFCDFDF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3.1</c:v>
                </c:pt>
                <c:pt idx="1">
                  <c:v>3.2</c:v>
                </c:pt>
                <c:pt idx="2">
                  <c:v>3.3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359</c:v>
                </c:pt>
                <c:pt idx="1">
                  <c:v>321</c:v>
                </c:pt>
                <c:pt idx="2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4E-4FFC-8187-5D9DED8D36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53106575"/>
        <c:axId val="1038066799"/>
      </c:barChart>
      <c:catAx>
        <c:axId val="85310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38066799"/>
        <c:crosses val="autoZero"/>
        <c:auto val="1"/>
        <c:lblAlgn val="ctr"/>
        <c:lblOffset val="100"/>
        <c:tickMarkSkip val="1"/>
        <c:noMultiLvlLbl val="0"/>
      </c:catAx>
      <c:valAx>
        <c:axId val="10380667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310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Лист1!$A$2:$C$17</cx:f>
        <cx:lvl ptCount="16">
          <cx:pt idx="0">39</cx:pt>
          <cx:pt idx="1">27</cx:pt>
          <cx:pt idx="2">9</cx:pt>
          <cx:pt idx="3">8</cx:pt>
          <cx:pt idx="4">5</cx:pt>
          <cx:pt idx="5">9</cx:pt>
          <cx:pt idx="6">4</cx:pt>
          <cx:pt idx="7">24</cx:pt>
          <cx:pt idx="8">4</cx:pt>
          <cx:pt idx="9">5</cx:pt>
          <cx:pt idx="10">22</cx:pt>
          <cx:pt idx="11">37</cx:pt>
          <cx:pt idx="12">21</cx:pt>
          <cx:pt idx="13">8</cx:pt>
          <cx:pt idx="14">22</cx:pt>
          <cx:pt idx="15">5</cx:pt>
        </cx:lvl>
        <cx:lvl ptCount="16">
          <cx:pt idx="0">3.1</cx:pt>
          <cx:pt idx="1">3.2</cx:pt>
          <cx:pt idx="2">3.1</cx:pt>
          <cx:pt idx="3">3.1</cx:pt>
          <cx:pt idx="4">3.2</cx:pt>
          <cx:pt idx="5">3.2</cx:pt>
          <cx:pt idx="6">3.3</cx:pt>
          <cx:pt idx="7">3.3</cx:pt>
          <cx:pt idx="8">3.2</cx:pt>
          <cx:pt idx="9">3.2</cx:pt>
          <cx:pt idx="10">3.1</cx:pt>
          <cx:pt idx="11">3.1</cx:pt>
          <cx:pt idx="12">3.3</cx:pt>
          <cx:pt idx="13">3.1</cx:pt>
          <cx:pt idx="14">3.2</cx:pt>
          <cx:pt idx="15">3.1</cx:pt>
        </cx:lvl>
        <cx:lvl ptCount="16">
          <cx:pt idx="0">шум</cx:pt>
          <cx:pt idx="1">шум</cx:pt>
          <cx:pt idx="2">вибрация</cx:pt>
          <cx:pt idx="3">освещенность</cx:pt>
          <cx:pt idx="4">освещенность</cx:pt>
          <cx:pt idx="5">кокс, фосфорит, гипс</cx:pt>
          <cx:pt idx="6">кокс, фосфорит</cx:pt>
          <cx:pt idx="7">агломерат, шихта</cx:pt>
          <cx:pt idx="8">кварцит</cx:pt>
          <cx:pt idx="9">шихта</cx:pt>
          <cx:pt idx="10">сода</cx:pt>
          <cx:pt idx="11">фосфин</cx:pt>
          <cx:pt idx="12">фосфин</cx:pt>
          <cx:pt idx="13">фосфор (б)</cx:pt>
          <cx:pt idx="14">фосфор (б)</cx:pt>
          <cx:pt idx="15">оксид фосфора</cx:pt>
        </cx:lvl>
      </cx:strDim>
      <cx:numDim type="size">
        <cx:f>Лист1!$D$2:$D$17</cx:f>
        <cx:lvl ptCount="16" formatCode="Основной">
          <cx:pt idx="0">39</cx:pt>
          <cx:pt idx="1">27</cx:pt>
          <cx:pt idx="2">9</cx:pt>
          <cx:pt idx="3">8</cx:pt>
          <cx:pt idx="4">10</cx:pt>
          <cx:pt idx="5">9</cx:pt>
          <cx:pt idx="6">8</cx:pt>
          <cx:pt idx="7">24</cx:pt>
          <cx:pt idx="8">8</cx:pt>
          <cx:pt idx="9">10</cx:pt>
          <cx:pt idx="10">22</cx:pt>
          <cx:pt idx="11">37</cx:pt>
          <cx:pt idx="12">21</cx:pt>
          <cx:pt idx="13">16</cx:pt>
          <cx:pt idx="14">22</cx:pt>
          <cx:pt idx="15">10</cx:pt>
        </cx:lvl>
      </cx:numDim>
    </cx:data>
  </cx:chartData>
  <cx:chart>
    <cx:plotArea>
      <cx:plotAreaRegion>
        <cx:series layoutId="sunburst" uniqueId="{D1EA09C3-6DAF-4261-808E-3C472B601CE3}">
          <cx:tx>
            <cx:txData>
              <cx:f>Лист1!$D$1</cx:f>
              <cx:v>Ряд 1</cx:v>
            </cx:txData>
          </cx:tx>
          <cx:dataLabels pos="ctr">
            <cx:spPr>
              <a:noFill/>
            </cx:spPr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900"/>
                </a:pPr>
                <a:endParaRPr lang="ru-RU" sz="900"/>
              </a:p>
            </cx:txPr>
            <cx:visibility seriesName="0" categoryName="1" value="0"/>
            <cx:separator>, </cx:separator>
            <cx:dataLabel idx="0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800"/>
                  </a:pPr>
                  <a:r>
                    <a:rPr lang="ru-RU" sz="700"/>
                    <a:t>шум</a:t>
                  </a:r>
                </a:p>
              </cx:txPr>
              <cx:visibility seriesName="0" categoryName="1" value="0"/>
              <cx:separator>, </cx:separator>
            </cx:dataLabel>
            <cx:dataLabel idx="1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800"/>
                  </a:pPr>
                  <a:r>
                    <a:rPr lang="ru-RU" sz="700"/>
                    <a:t>3.1</a:t>
                  </a:r>
                </a:p>
              </cx:txPr>
              <cx:visibility seriesName="0" categoryName="1" value="0"/>
              <cx:separator>, </cx:separator>
            </cx:dataLabel>
            <cx:dataLabel idx="2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800"/>
                  </a:pPr>
                  <a:r>
                    <a:rPr lang="ru-RU" sz="700"/>
                    <a:t>39</a:t>
                  </a:r>
                </a:p>
              </cx:txPr>
              <cx:visibility seriesName="0" categoryName="1" value="0"/>
              <cx:separator>, </cx:separator>
            </cx:dataLabel>
            <cx:dataLabel idx="3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ru-RU" sz="700"/>
                    <a:t>3.2</a:t>
                  </a:r>
                </a:p>
              </cx:txPr>
              <cx:visibility seriesName="0" categoryName="1" value="0"/>
              <cx:separator>, </cx:separator>
            </cx:dataLabel>
            <cx:dataLabel idx="17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800"/>
                  </a:pPr>
                  <a:r>
                    <a:rPr lang="ru-RU" sz="700"/>
                    <a:t>3.3</a:t>
                  </a:r>
                </a:p>
              </cx:txPr>
              <cx:visibility seriesName="0" categoryName="1" value="0"/>
              <cx:separator>, </cx:separator>
            </cx:dataLabel>
            <cx:dataLabel idx="23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ru-RU" sz="700"/>
                    <a:t>3.2</a:t>
                  </a:r>
                </a:p>
              </cx:txPr>
              <cx:visibility seriesName="0" categoryName="1" value="0"/>
              <cx:separator>, </cx:separator>
            </cx:dataLabel>
          </cx:dataLabels>
          <cx:dataId val="0"/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 sz="1000">
              <a:solidFill>
                <a:prstClr val="black">
                  <a:lumMod val="65000"/>
                  <a:lumOff val="35000"/>
                </a:prstClr>
              </a:solidFill>
            </a:defRPr>
          </a:pPr>
          <a:endParaRPr lang="ru-RU" sz="1000">
            <a:solidFill>
              <a:prstClr val="black">
                <a:lumMod val="65000"/>
                <a:lumOff val="35000"/>
              </a:prstClr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5D70EFF5-8B31-4A1F-AE44-51E4CF0013EB}">
      <dgm:prSet phldrT="[Text]" custT="1"/>
      <dgm:spPr/>
      <dgm:t>
        <a:bodyPr lIns="108000" tIns="432000" rIns="288000" rtlCol="0" anchor="t" anchorCtr="0"/>
        <a:lstStyle/>
        <a:p>
          <a:pPr algn="ctr" rtl="0">
            <a:lnSpc>
              <a:spcPts val="1500"/>
            </a:lnSpc>
          </a:pPr>
          <a:endParaRPr lang="ru-RU" sz="1200" noProof="0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D71FC021-6A65-44D1-95B9-0E6C89079866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endParaRPr lang="ru-RU" b="1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4A6BB192-9983-4F48-BBC5-6E384EED7EC5}">
      <dgm:prSet phldrT="[Text]" custT="1"/>
      <dgm:spPr/>
      <dgm:t>
        <a:bodyPr lIns="108000" tIns="432000" rIns="288000" rtlCol="0" anchor="t" anchorCtr="0"/>
        <a:lstStyle/>
        <a:p>
          <a:pPr algn="ctr" rtl="0">
            <a:lnSpc>
              <a:spcPts val="1500"/>
            </a:lnSpc>
          </a:pPr>
          <a:endParaRPr lang="ru-RU" sz="1200" noProof="0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D07AD3FD-84FF-467E-9693-752776549C61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endParaRPr lang="ru-RU" b="1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32CCB050-072A-41BF-BE1B-388CF53E5629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endParaRPr lang="ru-RU" b="1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04A40292-9119-41B2-B968-7B651F20675D}">
      <dgm:prSet custT="1"/>
      <dgm:spPr/>
      <dgm:t>
        <a:bodyPr/>
        <a:lstStyle/>
        <a:p>
          <a:pPr marL="0" lvl="0" indent="0" algn="ctr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0078FF1-F2A9-4A6B-88D1-8CF3595EFE73}" type="parTrans" cxnId="{1D6C5464-DE30-4BEC-9E27-B2C179C39CC4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B4C4972A-0898-484E-AF78-D5D7E0F991F2}" type="sibTrans" cxnId="{1D6C5464-DE30-4BEC-9E27-B2C179C39CC4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AACEAFD5-63CF-4AFC-B46F-BE086C5D447C}">
      <dgm:prSet phldrT="[Text]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accent1"/>
          </a:solidFill>
        </a:ln>
      </dgm:spPr>
      <dgm:t>
        <a:bodyPr rtlCol="0"/>
        <a:lstStyle/>
        <a:p>
          <a:pPr rtl="0"/>
          <a:endParaRPr lang="ru-RU" b="1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>
            <a:latin typeface="Century Gothic" panose="020B0502020202020204" pitchFamily="34" charset="0"/>
          </a:endParaRPr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4" custLinFactNeighborX="1352" custLinFactNeighborY="-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4" custLinFactNeighborY="-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4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B29F2-0D66-4B4B-BC8A-82DA23575305}" type="pres">
      <dgm:prSet presAssocID="{D71FC021-6A65-44D1-95B9-0E6C89079866}" presName="des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4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046455-4EBB-40A8-838B-B584850A8B8E}" type="pres">
      <dgm:prSet presAssocID="{32CCB050-072A-41BF-BE1B-388CF53E5629}" presName="parTx" presStyleLbl="alignNode1" presStyleIdx="3" presStyleCnt="4" custLinFactNeighborX="9831" custLinFactNeighborY="1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4544C-5924-422B-9546-A86AE4927E4C}" type="pres">
      <dgm:prSet presAssocID="{32CCB050-072A-41BF-BE1B-388CF53E5629}" presName="des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5E404-1B63-4FC9-A7B8-277860DEBCD0}" type="pres">
      <dgm:prSet presAssocID="{32CCB050-072A-41BF-BE1B-388CF53E5629}" presName="EmptyPlaceHolder" presStyleCnt="0"/>
      <dgm:spPr/>
    </dgm:pt>
  </dgm:ptLst>
  <dgm:cxnLst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1D6C5464-DE30-4BEC-9E27-B2C179C39CC4}" srcId="{32CCB050-072A-41BF-BE1B-388CF53E5629}" destId="{04A40292-9119-41B2-B968-7B651F20675D}" srcOrd="0" destOrd="0" parTransId="{70078FF1-F2A9-4A6B-88D1-8CF3595EFE73}" sibTransId="{B4C4972A-0898-484E-AF78-D5D7E0F991F2}"/>
    <dgm:cxn modelId="{410B1204-7133-46C6-97E4-E75D6D9D6E37}" type="presOf" srcId="{D71FC021-6A65-44D1-95B9-0E6C89079866}" destId="{7A0B5EFC-88FB-4ED5-994F-D5F6584C2293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1752601D-7A94-4F90-853B-DAB0B80AA05E}" type="presOf" srcId="{4A6BB192-9983-4F48-BBC5-6E384EED7EC5}" destId="{FD7B29F2-0D66-4B4B-BC8A-82DA23575305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85931FDB-3A4E-4D4F-8B24-0ECEA460D06E}" type="presOf" srcId="{55C0B14E-AEA6-48D3-A387-ED4A3A3BF840}" destId="{594BF422-752C-42F3-A230-3D0E6AE9A886}" srcOrd="0" destOrd="0" presId="urn:microsoft.com/office/officeart/2016/7/layout/AccentHomeChevronProcess"/>
    <dgm:cxn modelId="{60CF4AD0-0F9A-4BB8-AC3A-FA5632A70424}" type="presOf" srcId="{04A40292-9119-41B2-B968-7B651F20675D}" destId="{1D84544C-5924-422B-9546-A86AE4927E4C}" srcOrd="0" destOrd="0" presId="urn:microsoft.com/office/officeart/2016/7/layout/AccentHomeChevronProcess"/>
    <dgm:cxn modelId="{F1327D78-8496-4AE2-8137-06DC2809A325}" type="presOf" srcId="{D07AD3FD-84FF-467E-9693-752776549C61}" destId="{6C46E586-0364-4C52-98F9-74A7ACD803D1}" srcOrd="0" destOrd="0" presId="urn:microsoft.com/office/officeart/2016/7/layout/AccentHomeChevronProcess"/>
    <dgm:cxn modelId="{A19CBEB0-3494-4561-8759-1B29E6D0CDFC}" type="presOf" srcId="{AACEAFD5-63CF-4AFC-B46F-BE086C5D447C}" destId="{CA3A6A4E-2D39-41D2-A6B1-B590D0C452D2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FFA454D9-1F95-49AD-BC4A-C6C675EEA2F6}" type="presOf" srcId="{5D70EFF5-8B31-4A1F-AE44-51E4CF0013EB}" destId="{5E07F9E4-149C-4A89-848F-4ABDD305F0C5}" srcOrd="0" destOrd="0" presId="urn:microsoft.com/office/officeart/2016/7/layout/AccentHomeChevronProcess"/>
    <dgm:cxn modelId="{C6974C38-1C2A-48D5-99A9-E0DEA82FBC86}" type="presOf" srcId="{32CCB050-072A-41BF-BE1B-388CF53E5629}" destId="{B8046455-4EBB-40A8-838B-B584850A8B8E}" srcOrd="0" destOrd="0" presId="urn:microsoft.com/office/officeart/2016/7/layout/AccentHomeChevronProcess"/>
    <dgm:cxn modelId="{F65D89BA-A61B-4F02-AC67-F769207316FA}" type="presParOf" srcId="{594BF422-752C-42F3-A230-3D0E6AE9A886}" destId="{F6A1B9E0-4B4A-47A4-A011-67526CEEA770}" srcOrd="0" destOrd="0" presId="urn:microsoft.com/office/officeart/2016/7/layout/AccentHomeChevronProcess"/>
    <dgm:cxn modelId="{73D6A45B-CC80-45FA-B5BE-D00D127DCF0D}" type="presParOf" srcId="{F6A1B9E0-4B4A-47A4-A011-67526CEEA770}" destId="{FA4E6E73-A3C8-4495-927B-8AADA5A74297}" srcOrd="0" destOrd="0" presId="urn:microsoft.com/office/officeart/2016/7/layout/AccentHomeChevronProcess"/>
    <dgm:cxn modelId="{32BAE617-0E29-48DB-8FE7-E95C83261457}" type="presParOf" srcId="{F6A1B9E0-4B4A-47A4-A011-67526CEEA770}" destId="{CA3A6A4E-2D39-41D2-A6B1-B590D0C452D2}" srcOrd="1" destOrd="0" presId="urn:microsoft.com/office/officeart/2016/7/layout/AccentHomeChevronProcess"/>
    <dgm:cxn modelId="{FD8AFB1D-FCD4-45AF-89F9-FF21EE14892F}" type="presParOf" srcId="{F6A1B9E0-4B4A-47A4-A011-67526CEEA770}" destId="{810D7AA7-A541-4507-BE7F-36CCF210089F}" srcOrd="2" destOrd="0" presId="urn:microsoft.com/office/officeart/2016/7/layout/AccentHomeChevronProcess"/>
    <dgm:cxn modelId="{812BFBDC-907C-404E-8D36-50E3037848C5}" type="presParOf" srcId="{F6A1B9E0-4B4A-47A4-A011-67526CEEA770}" destId="{4F7CDD44-32F1-4759-861F-8DABEBBA8D89}" srcOrd="3" destOrd="0" presId="urn:microsoft.com/office/officeart/2016/7/layout/AccentHomeChevronProcess"/>
    <dgm:cxn modelId="{9E865C7E-34A2-407B-9C9F-EB9D7F4B16E4}" type="presParOf" srcId="{594BF422-752C-42F3-A230-3D0E6AE9A886}" destId="{C9A9B9EA-6A1D-4A13-9C7F-C112F25D2888}" srcOrd="1" destOrd="0" presId="urn:microsoft.com/office/officeart/2016/7/layout/AccentHomeChevronProcess"/>
    <dgm:cxn modelId="{AF3F61CA-87E2-40D3-B203-AA18818F3F85}" type="presParOf" srcId="{594BF422-752C-42F3-A230-3D0E6AE9A886}" destId="{EC37843F-14A6-4E20-B7AE-2B086A8F5F45}" srcOrd="2" destOrd="0" presId="urn:microsoft.com/office/officeart/2016/7/layout/AccentHomeChevronProcess"/>
    <dgm:cxn modelId="{E3AE1312-B250-4E62-AEA7-691CAEED678B}" type="presParOf" srcId="{EC37843F-14A6-4E20-B7AE-2B086A8F5F45}" destId="{E41E7729-FD3F-426D-804C-45BD60BD762D}" srcOrd="0" destOrd="0" presId="urn:microsoft.com/office/officeart/2016/7/layout/AccentHomeChevronProcess"/>
    <dgm:cxn modelId="{157FB8C1-144F-45C7-B1EB-8C0E19736269}" type="presParOf" srcId="{EC37843F-14A6-4E20-B7AE-2B086A8F5F45}" destId="{6C46E586-0364-4C52-98F9-74A7ACD803D1}" srcOrd="1" destOrd="0" presId="urn:microsoft.com/office/officeart/2016/7/layout/AccentHomeChevronProcess"/>
    <dgm:cxn modelId="{4370033D-63EC-4CA8-9E10-C098EB96FAE1}" type="presParOf" srcId="{EC37843F-14A6-4E20-B7AE-2B086A8F5F45}" destId="{5E07F9E4-149C-4A89-848F-4ABDD305F0C5}" srcOrd="2" destOrd="0" presId="urn:microsoft.com/office/officeart/2016/7/layout/AccentHomeChevronProcess"/>
    <dgm:cxn modelId="{90ADB152-B719-4C73-8AD7-9D6099B9ECA4}" type="presParOf" srcId="{EC37843F-14A6-4E20-B7AE-2B086A8F5F45}" destId="{2928FCAD-BE3F-45AC-93A5-FD98F8A50E00}" srcOrd="3" destOrd="0" presId="urn:microsoft.com/office/officeart/2016/7/layout/AccentHomeChevronProcess"/>
    <dgm:cxn modelId="{88CC72C8-1B49-42A7-BEAB-0F44A947CE19}" type="presParOf" srcId="{594BF422-752C-42F3-A230-3D0E6AE9A886}" destId="{C2DF8D93-19C7-4E07-BCAF-9FAAB62C8CF2}" srcOrd="3" destOrd="0" presId="urn:microsoft.com/office/officeart/2016/7/layout/AccentHomeChevronProcess"/>
    <dgm:cxn modelId="{153FCB6E-2368-4F51-9CBD-B019930497A1}" type="presParOf" srcId="{594BF422-752C-42F3-A230-3D0E6AE9A886}" destId="{86E313B1-36D3-44D7-907E-22A08CB8E9CC}" srcOrd="4" destOrd="0" presId="urn:microsoft.com/office/officeart/2016/7/layout/AccentHomeChevronProcess"/>
    <dgm:cxn modelId="{CC0F6FE0-4DF8-4FF8-9AD5-67EC845913DD}" type="presParOf" srcId="{86E313B1-36D3-44D7-907E-22A08CB8E9CC}" destId="{473F2067-7126-4D56-A328-5A8CFD3D8D52}" srcOrd="0" destOrd="0" presId="urn:microsoft.com/office/officeart/2016/7/layout/AccentHomeChevronProcess"/>
    <dgm:cxn modelId="{A2560CAD-896B-481A-8AE7-7769D5A77346}" type="presParOf" srcId="{86E313B1-36D3-44D7-907E-22A08CB8E9CC}" destId="{7A0B5EFC-88FB-4ED5-994F-D5F6584C2293}" srcOrd="1" destOrd="0" presId="urn:microsoft.com/office/officeart/2016/7/layout/AccentHomeChevronProcess"/>
    <dgm:cxn modelId="{2E5A3C28-8D37-408B-B58C-C7CF84981CAA}" type="presParOf" srcId="{86E313B1-36D3-44D7-907E-22A08CB8E9CC}" destId="{FD7B29F2-0D66-4B4B-BC8A-82DA23575305}" srcOrd="2" destOrd="0" presId="urn:microsoft.com/office/officeart/2016/7/layout/AccentHomeChevronProcess"/>
    <dgm:cxn modelId="{4C56721D-6400-4C99-9F19-074D84AE32A9}" type="presParOf" srcId="{86E313B1-36D3-44D7-907E-22A08CB8E9CC}" destId="{BABAA172-7B81-4C6B-BCF2-4572322515C5}" srcOrd="3" destOrd="0" presId="urn:microsoft.com/office/officeart/2016/7/layout/AccentHomeChevronProcess"/>
    <dgm:cxn modelId="{A1DB1D5C-E668-4195-A38E-5B3100359B0E}" type="presParOf" srcId="{594BF422-752C-42F3-A230-3D0E6AE9A886}" destId="{F5592489-4EC4-4CD3-8C9F-861313656D99}" srcOrd="5" destOrd="0" presId="urn:microsoft.com/office/officeart/2016/7/layout/AccentHomeChevronProcess"/>
    <dgm:cxn modelId="{F5971175-BB06-42A2-A56A-22BC8DF42319}" type="presParOf" srcId="{594BF422-752C-42F3-A230-3D0E6AE9A886}" destId="{62262EA1-D674-4DE8-B444-FEC3F6748520}" srcOrd="6" destOrd="0" presId="urn:microsoft.com/office/officeart/2016/7/layout/AccentHomeChevronProcess"/>
    <dgm:cxn modelId="{409687FD-6877-4FC7-B469-878EAAB09FC8}" type="presParOf" srcId="{62262EA1-D674-4DE8-B444-FEC3F6748520}" destId="{7BF6E820-C6E3-4E2C-BB23-ADF9AD641C6B}" srcOrd="0" destOrd="0" presId="urn:microsoft.com/office/officeart/2016/7/layout/AccentHomeChevronProcess"/>
    <dgm:cxn modelId="{EBAE140B-F8F3-449A-8F90-C58331B1973F}" type="presParOf" srcId="{62262EA1-D674-4DE8-B444-FEC3F6748520}" destId="{B8046455-4EBB-40A8-838B-B584850A8B8E}" srcOrd="1" destOrd="0" presId="urn:microsoft.com/office/officeart/2016/7/layout/AccentHomeChevronProcess"/>
    <dgm:cxn modelId="{2034E90E-602C-4763-BEF7-7DEC3C26D1B3}" type="presParOf" srcId="{62262EA1-D674-4DE8-B444-FEC3F6748520}" destId="{1D84544C-5924-422B-9546-A86AE4927E4C}" srcOrd="2" destOrd="0" presId="urn:microsoft.com/office/officeart/2016/7/layout/AccentHomeChevronProcess"/>
    <dgm:cxn modelId="{50DB862B-F7EB-4BFF-B72D-5009073BF706}" type="presParOf" srcId="{62262EA1-D674-4DE8-B444-FEC3F6748520}" destId="{ED05E404-1B63-4FC9-A7B8-277860DEBCD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CC77A-2E7D-459B-9F50-0A67A6DC4E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93E6731-F892-447B-BA6D-B363576D8887}">
      <dgm:prSet phldrT="[Текст]" custT="1"/>
      <dgm:spPr>
        <a:solidFill>
          <a:srgbClr val="BDCBD9"/>
        </a:solidFill>
      </dgm:spPr>
      <dgm:t>
        <a:bodyPr/>
        <a:lstStyle/>
        <a:p>
          <a:r>
            <a:rPr lang="ru-RU" alt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Отбор объектов </a:t>
          </a:r>
          <a:r>
            <a:rPr lang="ru-RU" altLang="ru-RU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(площадок)</a:t>
          </a:r>
          <a:r>
            <a:rPr lang="ru-RU" altLang="ru-RU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«пилотной» апробации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D4BE27-1301-4D74-BFE3-2EB08EF32369}" type="parTrans" cxnId="{D9CDD829-B58E-4B9F-8611-9AFAAC19435F}">
      <dgm:prSet/>
      <dgm:spPr/>
      <dgm:t>
        <a:bodyPr/>
        <a:lstStyle/>
        <a:p>
          <a:endParaRPr lang="ru-RU"/>
        </a:p>
      </dgm:t>
    </dgm:pt>
    <dgm:pt modelId="{744443CF-0506-4A8D-B8B4-50756B3FF530}" type="sibTrans" cxnId="{D9CDD829-B58E-4B9F-8611-9AFAAC19435F}">
      <dgm:prSet/>
      <dgm:spPr>
        <a:noFill/>
        <a:ln>
          <a:solidFill>
            <a:srgbClr val="5F7895"/>
          </a:solidFill>
        </a:ln>
      </dgm:spPr>
      <dgm:t>
        <a:bodyPr/>
        <a:lstStyle/>
        <a:p>
          <a:endParaRPr lang="ru-RU"/>
        </a:p>
      </dgm:t>
    </dgm:pt>
    <dgm:pt modelId="{77141585-F3A2-4ECF-A800-FBF6C7FEF95C}">
      <dgm:prSet phldrT="[Текст]" custT="1"/>
      <dgm:spPr>
        <a:solidFill>
          <a:srgbClr val="BDCBD9"/>
        </a:solidFill>
      </dgm:spPr>
      <dgm:t>
        <a:bodyPr/>
        <a:lstStyle/>
        <a:p>
          <a:r>
            <a:rPr lang="ru-RU" alt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Установочные совещания</a:t>
          </a:r>
          <a:r>
            <a:rPr lang="ru-RU" altLang="ru-RU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altLang="ru-RU" sz="1200" b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рабочие консультации по вопросам взаимодействия </a:t>
          </a:r>
          <a:endParaRPr lang="ru-RU" sz="1200" b="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B6768E-BB13-4B27-8C5D-B7B0B71587F8}" type="parTrans" cxnId="{D138C4F7-4937-4DE6-913C-C7FDCD13840F}">
      <dgm:prSet/>
      <dgm:spPr/>
      <dgm:t>
        <a:bodyPr/>
        <a:lstStyle/>
        <a:p>
          <a:endParaRPr lang="ru-RU"/>
        </a:p>
      </dgm:t>
    </dgm:pt>
    <dgm:pt modelId="{17866607-C194-4002-BF33-59866940CF9F}" type="sibTrans" cxnId="{D138C4F7-4937-4DE6-913C-C7FDCD13840F}">
      <dgm:prSet/>
      <dgm:spPr>
        <a:solidFill>
          <a:schemeClr val="bg1"/>
        </a:solidFill>
        <a:ln>
          <a:solidFill>
            <a:srgbClr val="5F7895"/>
          </a:solidFill>
        </a:ln>
      </dgm:spPr>
      <dgm:t>
        <a:bodyPr/>
        <a:lstStyle/>
        <a:p>
          <a:endParaRPr lang="ru-RU"/>
        </a:p>
      </dgm:t>
    </dgm:pt>
    <dgm:pt modelId="{1D0EE33E-F1AF-47F1-AB82-70DA57BD086B}">
      <dgm:prSet phldrT="[Текст]" custT="1"/>
      <dgm:spPr>
        <a:solidFill>
          <a:srgbClr val="BDCBD9"/>
        </a:solidFill>
      </dgm:spPr>
      <dgm:t>
        <a:bodyPr/>
        <a:lstStyle/>
        <a:p>
          <a:r>
            <a:rPr lang="ru-RU" alt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Подписание соглашений </a:t>
          </a:r>
          <a:r>
            <a:rPr lang="ru-RU" altLang="ru-RU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 сотрудничестве </a:t>
          </a:r>
          <a:r>
            <a:rPr lang="ru-RU" altLang="ru-RU" sz="1200" dirty="0" err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стейкхолдеров</a:t>
          </a:r>
          <a:endParaRPr lang="ru-RU" altLang="ru-RU" sz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B4E682-3639-4B6D-ABF4-AA62364E87B3}" type="parTrans" cxnId="{AF6F5ECB-243E-4E61-AAA9-193A1E8BBDF5}">
      <dgm:prSet/>
      <dgm:spPr/>
      <dgm:t>
        <a:bodyPr/>
        <a:lstStyle/>
        <a:p>
          <a:endParaRPr lang="ru-RU"/>
        </a:p>
      </dgm:t>
    </dgm:pt>
    <dgm:pt modelId="{D2DC2540-EC95-42FC-9FB9-7AA1EC2048C4}" type="sibTrans" cxnId="{AF6F5ECB-243E-4E61-AAA9-193A1E8BBDF5}">
      <dgm:prSet/>
      <dgm:spPr>
        <a:solidFill>
          <a:schemeClr val="bg1"/>
        </a:solidFill>
        <a:ln>
          <a:solidFill>
            <a:srgbClr val="5F7895"/>
          </a:solidFill>
        </a:ln>
      </dgm:spPr>
      <dgm:t>
        <a:bodyPr/>
        <a:lstStyle/>
        <a:p>
          <a:endParaRPr lang="ru-RU"/>
        </a:p>
      </dgm:t>
    </dgm:pt>
    <dgm:pt modelId="{161E33D6-9282-4EAE-8AB3-9609D65B9F48}">
      <dgm:prSet phldrT="[Текст]" custT="1"/>
      <dgm:spPr>
        <a:solidFill>
          <a:srgbClr val="BDCBD9"/>
        </a:solidFill>
      </dgm:spPr>
      <dgm:t>
        <a:bodyPr anchor="t"/>
        <a:lstStyle/>
        <a:p>
          <a:r>
            <a:rPr lang="ru-RU" altLang="ru-RU" sz="1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altLang="ru-RU" sz="1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Реализация Плана </a:t>
          </a:r>
          <a:r>
            <a:rPr lang="ru-RU" altLang="ru-RU" sz="1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мероприятий по пилотной апробации новых подходов и механизмов (методик, цифровых инструментов)</a:t>
          </a:r>
        </a:p>
        <a:p>
          <a:endParaRPr lang="ru-RU" altLang="ru-RU" sz="700" dirty="0">
            <a:solidFill>
              <a:prstClr val="black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7467F850-BBDE-4727-9858-011CC8521EF7}" type="parTrans" cxnId="{68211C56-21A0-426F-8277-35F600F63E32}">
      <dgm:prSet/>
      <dgm:spPr/>
      <dgm:t>
        <a:bodyPr/>
        <a:lstStyle/>
        <a:p>
          <a:endParaRPr lang="ru-RU"/>
        </a:p>
      </dgm:t>
    </dgm:pt>
    <dgm:pt modelId="{BD34274F-252D-4846-96CE-1B6C49D01854}" type="sibTrans" cxnId="{68211C56-21A0-426F-8277-35F600F63E32}">
      <dgm:prSet/>
      <dgm:spPr/>
      <dgm:t>
        <a:bodyPr/>
        <a:lstStyle/>
        <a:p>
          <a:endParaRPr lang="ru-RU"/>
        </a:p>
      </dgm:t>
    </dgm:pt>
    <dgm:pt modelId="{126133A5-B944-43C6-8A3F-62CA02532618}" type="pres">
      <dgm:prSet presAssocID="{4F3CC77A-2E7D-459B-9F50-0A67A6DC4E71}" presName="Name0" presStyleCnt="0">
        <dgm:presLayoutVars>
          <dgm:dir/>
          <dgm:resizeHandles val="exact"/>
        </dgm:presLayoutVars>
      </dgm:prSet>
      <dgm:spPr/>
    </dgm:pt>
    <dgm:pt modelId="{305ABEDF-8FB8-4D98-8C44-4DB976BFAF48}" type="pres">
      <dgm:prSet presAssocID="{493E6731-F892-447B-BA6D-B363576D88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29422-8D24-4F3B-ADB7-731DAACEB52B}" type="pres">
      <dgm:prSet presAssocID="{744443CF-0506-4A8D-B8B4-50756B3FF530}" presName="sibTrans" presStyleLbl="sibTrans2D1" presStyleIdx="0" presStyleCnt="3" custScaleY="35497"/>
      <dgm:spPr/>
      <dgm:t>
        <a:bodyPr/>
        <a:lstStyle/>
        <a:p>
          <a:endParaRPr lang="ru-RU"/>
        </a:p>
      </dgm:t>
    </dgm:pt>
    <dgm:pt modelId="{449CC557-6FE6-4C8A-852A-4919CF3AE265}" type="pres">
      <dgm:prSet presAssocID="{744443CF-0506-4A8D-B8B4-50756B3FF53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9EDFAF-DA13-4929-B764-A9552A912D30}" type="pres">
      <dgm:prSet presAssocID="{77141585-F3A2-4ECF-A800-FBF6C7FEF9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FF002-2E66-4C89-8CF3-9224AAFAC121}" type="pres">
      <dgm:prSet presAssocID="{17866607-C194-4002-BF33-59866940CF9F}" presName="sibTrans" presStyleLbl="sibTrans2D1" presStyleIdx="1" presStyleCnt="3" custScaleY="35497"/>
      <dgm:spPr/>
      <dgm:t>
        <a:bodyPr/>
        <a:lstStyle/>
        <a:p>
          <a:endParaRPr lang="ru-RU"/>
        </a:p>
      </dgm:t>
    </dgm:pt>
    <dgm:pt modelId="{D627CC33-B45D-4D35-A632-D8A7B71CA6D7}" type="pres">
      <dgm:prSet presAssocID="{17866607-C194-4002-BF33-59866940CF9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AD3456C-0589-4B8B-9602-F1BA543C62D0}" type="pres">
      <dgm:prSet presAssocID="{1D0EE33E-F1AF-47F1-AB82-70DA57BD08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7D563-5C4C-4467-B665-D2C1D0854B58}" type="pres">
      <dgm:prSet presAssocID="{D2DC2540-EC95-42FC-9FB9-7AA1EC2048C4}" presName="sibTrans" presStyleLbl="sibTrans2D1" presStyleIdx="2" presStyleCnt="3" custScaleY="35497"/>
      <dgm:spPr/>
      <dgm:t>
        <a:bodyPr/>
        <a:lstStyle/>
        <a:p>
          <a:endParaRPr lang="ru-RU"/>
        </a:p>
      </dgm:t>
    </dgm:pt>
    <dgm:pt modelId="{7D91E8C5-F378-49B9-A413-B25A69D4DFE4}" type="pres">
      <dgm:prSet presAssocID="{D2DC2540-EC95-42FC-9FB9-7AA1EC2048C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B161DB5-6343-401A-B8E4-BCB73E13C156}" type="pres">
      <dgm:prSet presAssocID="{161E33D6-9282-4EAE-8AB3-9609D65B9F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F5ECB-243E-4E61-AAA9-193A1E8BBDF5}" srcId="{4F3CC77A-2E7D-459B-9F50-0A67A6DC4E71}" destId="{1D0EE33E-F1AF-47F1-AB82-70DA57BD086B}" srcOrd="2" destOrd="0" parTransId="{97B4E682-3639-4B6D-ABF4-AA62364E87B3}" sibTransId="{D2DC2540-EC95-42FC-9FB9-7AA1EC2048C4}"/>
    <dgm:cxn modelId="{823060BA-820E-49B1-82DB-5CA6CEC04DE7}" type="presOf" srcId="{D2DC2540-EC95-42FC-9FB9-7AA1EC2048C4}" destId="{B9D7D563-5C4C-4467-B665-D2C1D0854B58}" srcOrd="0" destOrd="0" presId="urn:microsoft.com/office/officeart/2005/8/layout/process1"/>
    <dgm:cxn modelId="{040A1E67-9037-48F2-8667-9DDB146E02DB}" type="presOf" srcId="{744443CF-0506-4A8D-B8B4-50756B3FF530}" destId="{6CF29422-8D24-4F3B-ADB7-731DAACEB52B}" srcOrd="0" destOrd="0" presId="urn:microsoft.com/office/officeart/2005/8/layout/process1"/>
    <dgm:cxn modelId="{7A731B96-61F5-4AD5-A36E-4FB045D53885}" type="presOf" srcId="{77141585-F3A2-4ECF-A800-FBF6C7FEF95C}" destId="{AA9EDFAF-DA13-4929-B764-A9552A912D30}" srcOrd="0" destOrd="0" presId="urn:microsoft.com/office/officeart/2005/8/layout/process1"/>
    <dgm:cxn modelId="{0F1FDDEA-0EE5-49FE-B765-1EF3389CD911}" type="presOf" srcId="{493E6731-F892-447B-BA6D-B363576D8887}" destId="{305ABEDF-8FB8-4D98-8C44-4DB976BFAF48}" srcOrd="0" destOrd="0" presId="urn:microsoft.com/office/officeart/2005/8/layout/process1"/>
    <dgm:cxn modelId="{9314CC8E-36C8-4748-A8B4-B25452190D04}" type="presOf" srcId="{1D0EE33E-F1AF-47F1-AB82-70DA57BD086B}" destId="{FAD3456C-0589-4B8B-9602-F1BA543C62D0}" srcOrd="0" destOrd="0" presId="urn:microsoft.com/office/officeart/2005/8/layout/process1"/>
    <dgm:cxn modelId="{20E47211-7AEB-41FC-B7E2-AE300AC3A3DE}" type="presOf" srcId="{4F3CC77A-2E7D-459B-9F50-0A67A6DC4E71}" destId="{126133A5-B944-43C6-8A3F-62CA02532618}" srcOrd="0" destOrd="0" presId="urn:microsoft.com/office/officeart/2005/8/layout/process1"/>
    <dgm:cxn modelId="{68211C56-21A0-426F-8277-35F600F63E32}" srcId="{4F3CC77A-2E7D-459B-9F50-0A67A6DC4E71}" destId="{161E33D6-9282-4EAE-8AB3-9609D65B9F48}" srcOrd="3" destOrd="0" parTransId="{7467F850-BBDE-4727-9858-011CC8521EF7}" sibTransId="{BD34274F-252D-4846-96CE-1B6C49D01854}"/>
    <dgm:cxn modelId="{2A4DA956-8D67-45F8-A94D-EE89B993A2B1}" type="presOf" srcId="{744443CF-0506-4A8D-B8B4-50756B3FF530}" destId="{449CC557-6FE6-4C8A-852A-4919CF3AE265}" srcOrd="1" destOrd="0" presId="urn:microsoft.com/office/officeart/2005/8/layout/process1"/>
    <dgm:cxn modelId="{CDE37077-197F-4492-9E56-B0577E57846C}" type="presOf" srcId="{17866607-C194-4002-BF33-59866940CF9F}" destId="{B7DFF002-2E66-4C89-8CF3-9224AAFAC121}" srcOrd="0" destOrd="0" presId="urn:microsoft.com/office/officeart/2005/8/layout/process1"/>
    <dgm:cxn modelId="{D9CDD829-B58E-4B9F-8611-9AFAAC19435F}" srcId="{4F3CC77A-2E7D-459B-9F50-0A67A6DC4E71}" destId="{493E6731-F892-447B-BA6D-B363576D8887}" srcOrd="0" destOrd="0" parTransId="{9AD4BE27-1301-4D74-BFE3-2EB08EF32369}" sibTransId="{744443CF-0506-4A8D-B8B4-50756B3FF530}"/>
    <dgm:cxn modelId="{690D2AB1-53A9-4B73-9235-0102E56503B6}" type="presOf" srcId="{D2DC2540-EC95-42FC-9FB9-7AA1EC2048C4}" destId="{7D91E8C5-F378-49B9-A413-B25A69D4DFE4}" srcOrd="1" destOrd="0" presId="urn:microsoft.com/office/officeart/2005/8/layout/process1"/>
    <dgm:cxn modelId="{D138C4F7-4937-4DE6-913C-C7FDCD13840F}" srcId="{4F3CC77A-2E7D-459B-9F50-0A67A6DC4E71}" destId="{77141585-F3A2-4ECF-A800-FBF6C7FEF95C}" srcOrd="1" destOrd="0" parTransId="{EFB6768E-BB13-4B27-8C5D-B7B0B71587F8}" sibTransId="{17866607-C194-4002-BF33-59866940CF9F}"/>
    <dgm:cxn modelId="{72B99EB9-DABA-41C9-BC7B-147F4466D123}" type="presOf" srcId="{17866607-C194-4002-BF33-59866940CF9F}" destId="{D627CC33-B45D-4D35-A632-D8A7B71CA6D7}" srcOrd="1" destOrd="0" presId="urn:microsoft.com/office/officeart/2005/8/layout/process1"/>
    <dgm:cxn modelId="{160BD14C-A10C-44B8-BEA3-193197458D79}" type="presOf" srcId="{161E33D6-9282-4EAE-8AB3-9609D65B9F48}" destId="{9B161DB5-6343-401A-B8E4-BCB73E13C156}" srcOrd="0" destOrd="0" presId="urn:microsoft.com/office/officeart/2005/8/layout/process1"/>
    <dgm:cxn modelId="{92219F61-C6EF-4DB0-8836-AEB6A578D442}" type="presParOf" srcId="{126133A5-B944-43C6-8A3F-62CA02532618}" destId="{305ABEDF-8FB8-4D98-8C44-4DB976BFAF48}" srcOrd="0" destOrd="0" presId="urn:microsoft.com/office/officeart/2005/8/layout/process1"/>
    <dgm:cxn modelId="{632BFE3C-9B73-4868-93C4-ED28C2803127}" type="presParOf" srcId="{126133A5-B944-43C6-8A3F-62CA02532618}" destId="{6CF29422-8D24-4F3B-ADB7-731DAACEB52B}" srcOrd="1" destOrd="0" presId="urn:microsoft.com/office/officeart/2005/8/layout/process1"/>
    <dgm:cxn modelId="{7A14A3C8-42F7-4818-982A-64BB7FF6A780}" type="presParOf" srcId="{6CF29422-8D24-4F3B-ADB7-731DAACEB52B}" destId="{449CC557-6FE6-4C8A-852A-4919CF3AE265}" srcOrd="0" destOrd="0" presId="urn:microsoft.com/office/officeart/2005/8/layout/process1"/>
    <dgm:cxn modelId="{A86C15A0-1AAC-4332-B3DF-4BC473F93424}" type="presParOf" srcId="{126133A5-B944-43C6-8A3F-62CA02532618}" destId="{AA9EDFAF-DA13-4929-B764-A9552A912D30}" srcOrd="2" destOrd="0" presId="urn:microsoft.com/office/officeart/2005/8/layout/process1"/>
    <dgm:cxn modelId="{3FEC0C37-FD45-488D-9370-46F79330BCDA}" type="presParOf" srcId="{126133A5-B944-43C6-8A3F-62CA02532618}" destId="{B7DFF002-2E66-4C89-8CF3-9224AAFAC121}" srcOrd="3" destOrd="0" presId="urn:microsoft.com/office/officeart/2005/8/layout/process1"/>
    <dgm:cxn modelId="{9291382F-B830-4BAA-9B0A-21DC3810A397}" type="presParOf" srcId="{B7DFF002-2E66-4C89-8CF3-9224AAFAC121}" destId="{D627CC33-B45D-4D35-A632-D8A7B71CA6D7}" srcOrd="0" destOrd="0" presId="urn:microsoft.com/office/officeart/2005/8/layout/process1"/>
    <dgm:cxn modelId="{501CC610-B487-4836-BF5C-CBAF67F0DCF1}" type="presParOf" srcId="{126133A5-B944-43C6-8A3F-62CA02532618}" destId="{FAD3456C-0589-4B8B-9602-F1BA543C62D0}" srcOrd="4" destOrd="0" presId="urn:microsoft.com/office/officeart/2005/8/layout/process1"/>
    <dgm:cxn modelId="{42197501-A17A-480F-8632-EF70D063ACD1}" type="presParOf" srcId="{126133A5-B944-43C6-8A3F-62CA02532618}" destId="{B9D7D563-5C4C-4467-B665-D2C1D0854B58}" srcOrd="5" destOrd="0" presId="urn:microsoft.com/office/officeart/2005/8/layout/process1"/>
    <dgm:cxn modelId="{F3324A42-AB8D-46C4-B4BA-9880E82D107E}" type="presParOf" srcId="{B9D7D563-5C4C-4467-B665-D2C1D0854B58}" destId="{7D91E8C5-F378-49B9-A413-B25A69D4DFE4}" srcOrd="0" destOrd="0" presId="urn:microsoft.com/office/officeart/2005/8/layout/process1"/>
    <dgm:cxn modelId="{A7A95E48-7108-4F14-ACDD-C3A6259D4A2C}" type="presParOf" srcId="{126133A5-B944-43C6-8A3F-62CA02532618}" destId="{9B161DB5-6343-401A-B8E4-BCB73E13C156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380A8-90C1-4F26-9DEC-6CB5F35DB14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243F4-6676-40E0-AF4C-84C0A96682A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spc="120" dirty="0">
              <a:solidFill>
                <a:schemeClr val="tx1"/>
              </a:solidFill>
            </a:rPr>
            <a:t>1. </a:t>
          </a:r>
          <a:r>
            <a:rPr lang="ru-RU" sz="1000" b="1" spc="120" dirty="0">
              <a:solidFill>
                <a:schemeClr val="tx1"/>
              </a:solidFill>
            </a:rPr>
            <a:t>Определение факторов и рисков на рабочем месте для каждого работника по результатам ОПР</a:t>
          </a:r>
        </a:p>
        <a:p>
          <a:r>
            <a:rPr lang="ru-RU" altLang="ru-RU" sz="900" i="1" dirty="0">
              <a:solidFill>
                <a:schemeClr val="tx1"/>
              </a:solidFill>
            </a:rPr>
            <a:t>Присвоение кодов факторам*</a:t>
          </a:r>
          <a:endParaRPr lang="ru-RU" sz="900" dirty="0">
            <a:solidFill>
              <a:schemeClr val="tx1"/>
            </a:solidFill>
          </a:endParaRPr>
        </a:p>
      </dgm:t>
    </dgm:pt>
    <dgm:pt modelId="{4AC096A6-B887-49A6-BC7F-4647D83D65C4}" type="parTrans" cxnId="{759DBE8E-6169-43CA-B378-6EBDC12DAA5F}">
      <dgm:prSet/>
      <dgm:spPr/>
      <dgm:t>
        <a:bodyPr/>
        <a:lstStyle/>
        <a:p>
          <a:endParaRPr lang="ru-RU"/>
        </a:p>
      </dgm:t>
    </dgm:pt>
    <dgm:pt modelId="{8149EAAE-8134-424D-A9BF-F0C350057AD5}" type="sibTrans" cxnId="{759DBE8E-6169-43CA-B378-6EBDC12DAA5F}">
      <dgm:prSet/>
      <dgm:spPr/>
      <dgm:t>
        <a:bodyPr/>
        <a:lstStyle/>
        <a:p>
          <a:endParaRPr lang="ru-RU"/>
        </a:p>
      </dgm:t>
    </dgm:pt>
    <dgm:pt modelId="{E9B88EFE-1487-437F-B113-8D2EA2F517F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spc="120" dirty="0">
              <a:solidFill>
                <a:schemeClr val="tx1"/>
              </a:solidFill>
            </a:rPr>
            <a:t>2. </a:t>
          </a:r>
          <a:r>
            <a:rPr lang="ru-RU" sz="1000" b="1" spc="120" dirty="0">
              <a:solidFill>
                <a:schemeClr val="tx1"/>
              </a:solidFill>
            </a:rPr>
            <a:t>Выбор СИЗ из Перечня в соответствии с результатами ОПР</a:t>
          </a:r>
        </a:p>
        <a:p>
          <a:r>
            <a:rPr lang="ru-RU" altLang="ru-RU" sz="900" i="1" dirty="0">
              <a:solidFill>
                <a:schemeClr val="tx1"/>
              </a:solidFill>
            </a:rPr>
            <a:t>С учетом кодировки факторов и частей тела*</a:t>
          </a:r>
          <a:endParaRPr lang="ru-RU" sz="900" dirty="0">
            <a:solidFill>
              <a:schemeClr val="tx1"/>
            </a:solidFill>
          </a:endParaRPr>
        </a:p>
      </dgm:t>
    </dgm:pt>
    <dgm:pt modelId="{1F425314-9CF2-40A0-BD8F-EE8391697427}" type="parTrans" cxnId="{A51DDB96-5943-4887-9A07-3E95E8694DF0}">
      <dgm:prSet/>
      <dgm:spPr/>
      <dgm:t>
        <a:bodyPr/>
        <a:lstStyle/>
        <a:p>
          <a:endParaRPr lang="ru-RU"/>
        </a:p>
      </dgm:t>
    </dgm:pt>
    <dgm:pt modelId="{ECF91081-D6FE-4786-A958-C5193400B07F}" type="sibTrans" cxnId="{A51DDB96-5943-4887-9A07-3E95E8694DF0}">
      <dgm:prSet/>
      <dgm:spPr/>
      <dgm:t>
        <a:bodyPr/>
        <a:lstStyle/>
        <a:p>
          <a:endParaRPr lang="ru-RU"/>
        </a:p>
      </dgm:t>
    </dgm:pt>
    <dgm:pt modelId="{4FF03ED1-8BE7-460D-9282-A95ED8918F4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spc="120" dirty="0">
              <a:solidFill>
                <a:schemeClr val="tx1"/>
              </a:solidFill>
            </a:rPr>
            <a:t>3. </a:t>
          </a:r>
          <a:r>
            <a:rPr lang="ru-RU" sz="1000" b="1" spc="120" dirty="0">
              <a:solidFill>
                <a:schemeClr val="tx1"/>
              </a:solidFill>
            </a:rPr>
            <a:t>Формирование комплекта СИЗ с учетом сроков носки</a:t>
          </a:r>
        </a:p>
        <a:p>
          <a:r>
            <a:rPr lang="ru-RU" altLang="ru-RU" sz="900" i="1" dirty="0">
              <a:solidFill>
                <a:schemeClr val="tx1"/>
              </a:solidFill>
            </a:rPr>
            <a:t>Присвоение шифр-идентификатора*</a:t>
          </a:r>
          <a:endParaRPr lang="ru-RU" sz="900" dirty="0">
            <a:solidFill>
              <a:schemeClr val="tx1"/>
            </a:solidFill>
          </a:endParaRPr>
        </a:p>
      </dgm:t>
    </dgm:pt>
    <dgm:pt modelId="{7F954E2A-0C54-4111-A253-2FF3893654F8}" type="parTrans" cxnId="{CE124793-4E57-41ED-8872-5D31E699509E}">
      <dgm:prSet/>
      <dgm:spPr/>
      <dgm:t>
        <a:bodyPr/>
        <a:lstStyle/>
        <a:p>
          <a:endParaRPr lang="ru-RU"/>
        </a:p>
      </dgm:t>
    </dgm:pt>
    <dgm:pt modelId="{C65D542F-31C7-43B1-9407-20887069596B}" type="sibTrans" cxnId="{CE124793-4E57-41ED-8872-5D31E699509E}">
      <dgm:prSet/>
      <dgm:spPr/>
      <dgm:t>
        <a:bodyPr/>
        <a:lstStyle/>
        <a:p>
          <a:endParaRPr lang="ru-RU"/>
        </a:p>
      </dgm:t>
    </dgm:pt>
    <dgm:pt modelId="{9153EFB9-3629-445B-9083-1BB6B3DF3EB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spc="120" dirty="0">
              <a:solidFill>
                <a:schemeClr val="tx1"/>
              </a:solidFill>
            </a:rPr>
            <a:t>4. </a:t>
          </a:r>
          <a:r>
            <a:rPr lang="ru-RU" sz="1000" b="1" spc="120" dirty="0">
              <a:solidFill>
                <a:schemeClr val="tx1"/>
              </a:solidFill>
            </a:rPr>
            <a:t>Расчет теоретической потребности СИЗ для «пилотного» предприятия</a:t>
          </a:r>
        </a:p>
        <a:p>
          <a:r>
            <a:rPr lang="ru-RU" altLang="ru-RU" sz="900" i="1" dirty="0">
              <a:solidFill>
                <a:schemeClr val="tx1"/>
              </a:solidFill>
            </a:rPr>
            <a:t>В виде Проекта Норм выдачи СИЗ</a:t>
          </a:r>
          <a:endParaRPr lang="ru-RU" sz="900" dirty="0">
            <a:solidFill>
              <a:schemeClr val="tx1"/>
            </a:solidFill>
          </a:endParaRPr>
        </a:p>
      </dgm:t>
    </dgm:pt>
    <dgm:pt modelId="{74415902-263E-423B-9CE1-A6920797926A}" type="parTrans" cxnId="{D723C83A-12BC-42F0-A58F-C9187B477324}">
      <dgm:prSet/>
      <dgm:spPr/>
      <dgm:t>
        <a:bodyPr/>
        <a:lstStyle/>
        <a:p>
          <a:endParaRPr lang="ru-RU"/>
        </a:p>
      </dgm:t>
    </dgm:pt>
    <dgm:pt modelId="{7E570431-6590-4781-9F85-53D106BAE719}" type="sibTrans" cxnId="{D723C83A-12BC-42F0-A58F-C9187B477324}">
      <dgm:prSet/>
      <dgm:spPr/>
      <dgm:t>
        <a:bodyPr/>
        <a:lstStyle/>
        <a:p>
          <a:endParaRPr lang="ru-RU"/>
        </a:p>
      </dgm:t>
    </dgm:pt>
    <dgm:pt modelId="{44B34156-C24E-4FE3-A7C4-6C7AEEA9DD2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spc="120" dirty="0">
              <a:solidFill>
                <a:schemeClr val="tx1"/>
              </a:solidFill>
            </a:rPr>
            <a:t>5. </a:t>
          </a:r>
          <a:r>
            <a:rPr lang="ru-RU" sz="1000" b="1" spc="120" dirty="0">
              <a:solidFill>
                <a:schemeClr val="tx1"/>
              </a:solidFill>
            </a:rPr>
            <a:t>Апробация и согласование со специалистами и руководством «пилотного» предприятия</a:t>
          </a:r>
        </a:p>
        <a:p>
          <a:r>
            <a:rPr lang="ru-RU" altLang="ru-RU" sz="900" dirty="0">
              <a:solidFill>
                <a:schemeClr val="tx1"/>
              </a:solidFill>
            </a:rPr>
            <a:t>Обсуждение</a:t>
          </a:r>
          <a:endParaRPr lang="ru-RU" sz="900" dirty="0">
            <a:solidFill>
              <a:schemeClr val="tx1"/>
            </a:solidFill>
          </a:endParaRPr>
        </a:p>
      </dgm:t>
    </dgm:pt>
    <dgm:pt modelId="{66E51374-8915-42DE-88EC-C9AB483B8D5E}" type="parTrans" cxnId="{DCE1BC53-D971-4129-A416-A85C75F78F48}">
      <dgm:prSet/>
      <dgm:spPr/>
      <dgm:t>
        <a:bodyPr/>
        <a:lstStyle/>
        <a:p>
          <a:endParaRPr lang="ru-RU"/>
        </a:p>
      </dgm:t>
    </dgm:pt>
    <dgm:pt modelId="{E1986450-EB90-4D06-A430-F6840D5235AB}" type="sibTrans" cxnId="{DCE1BC53-D971-4129-A416-A85C75F78F48}">
      <dgm:prSet/>
      <dgm:spPr/>
      <dgm:t>
        <a:bodyPr/>
        <a:lstStyle/>
        <a:p>
          <a:endParaRPr lang="ru-RU"/>
        </a:p>
      </dgm:t>
    </dgm:pt>
    <dgm:pt modelId="{2CD5090B-16EA-4EBB-809B-3FD5981E1EE6}" type="pres">
      <dgm:prSet presAssocID="{3BB380A8-90C1-4F26-9DEC-6CB5F35DB14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660E651-5509-4BBF-8186-DF4C1E3E4570}" type="pres">
      <dgm:prSet presAssocID="{21C243F4-6676-40E0-AF4C-84C0A96682AB}" presName="compNode" presStyleCnt="0"/>
      <dgm:spPr/>
    </dgm:pt>
    <dgm:pt modelId="{22CDBEA6-9C47-4BDC-ACCC-77AFFEDA1E2D}" type="pres">
      <dgm:prSet presAssocID="{21C243F4-6676-40E0-AF4C-84C0A96682AB}" presName="dummyConnPt" presStyleCnt="0"/>
      <dgm:spPr/>
    </dgm:pt>
    <dgm:pt modelId="{EDD56C17-50E1-414A-A2F9-699CAE0EF4B1}" type="pres">
      <dgm:prSet presAssocID="{21C243F4-6676-40E0-AF4C-84C0A96682AB}" presName="node" presStyleLbl="node1" presStyleIdx="0" presStyleCnt="5" custLinFactNeighborX="-92456" custLinFactNeighborY="4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1F0CC-C545-42DA-993B-9B6899C69C72}" type="pres">
      <dgm:prSet presAssocID="{8149EAAE-8134-424D-A9BF-F0C350057AD5}" presName="sibTrans" presStyleLbl="bgSibTrans2D1" presStyleIdx="0" presStyleCnt="4" custAng="3558082" custFlipVert="1" custScaleX="8229" custScaleY="28345" custLinFactY="415455" custLinFactNeighborX="35557" custLinFactNeighborY="500000"/>
      <dgm:spPr/>
      <dgm:t>
        <a:bodyPr/>
        <a:lstStyle/>
        <a:p>
          <a:endParaRPr lang="ru-RU"/>
        </a:p>
      </dgm:t>
    </dgm:pt>
    <dgm:pt modelId="{EFCE8F1C-493D-447D-9956-3A625443E481}" type="pres">
      <dgm:prSet presAssocID="{E9B88EFE-1487-437F-B113-8D2EA2F517FE}" presName="compNode" presStyleCnt="0"/>
      <dgm:spPr/>
    </dgm:pt>
    <dgm:pt modelId="{89E0F35A-965F-4FF1-970D-5D520FD884B5}" type="pres">
      <dgm:prSet presAssocID="{E9B88EFE-1487-437F-B113-8D2EA2F517FE}" presName="dummyConnPt" presStyleCnt="0"/>
      <dgm:spPr/>
    </dgm:pt>
    <dgm:pt modelId="{8FC3B762-7EF5-49E4-951B-C6BD61500AFC}" type="pres">
      <dgm:prSet presAssocID="{E9B88EFE-1487-437F-B113-8D2EA2F517FE}" presName="node" presStyleLbl="node1" presStyleIdx="1" presStyleCnt="5" custLinFactY="8623" custLinFactNeighborX="-233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43E88-0A41-45E3-95E8-3372EEAEA03D}" type="pres">
      <dgm:prSet presAssocID="{ECF91081-D6FE-4786-A958-C5193400B07F}" presName="sibTrans" presStyleLbl="bgSibTrans2D1" presStyleIdx="1" presStyleCnt="4" custAng="18334870" custFlipVert="1" custScaleX="13928" custScaleY="88806" custLinFactY="-196610" custLinFactNeighborX="40371" custLinFactNeighborY="-200000"/>
      <dgm:spPr/>
      <dgm:t>
        <a:bodyPr/>
        <a:lstStyle/>
        <a:p>
          <a:endParaRPr lang="ru-RU"/>
        </a:p>
      </dgm:t>
    </dgm:pt>
    <dgm:pt modelId="{6699A4E0-540B-4437-872F-ED63E6A25BE2}" type="pres">
      <dgm:prSet presAssocID="{4FF03ED1-8BE7-460D-9282-A95ED8918F4C}" presName="compNode" presStyleCnt="0"/>
      <dgm:spPr/>
    </dgm:pt>
    <dgm:pt modelId="{028D485F-E210-4FF2-863E-73AF308CCA39}" type="pres">
      <dgm:prSet presAssocID="{4FF03ED1-8BE7-460D-9282-A95ED8918F4C}" presName="dummyConnPt" presStyleCnt="0"/>
      <dgm:spPr/>
    </dgm:pt>
    <dgm:pt modelId="{180B36E1-055A-42E0-AD9D-56698274BC7D}" type="pres">
      <dgm:prSet presAssocID="{4FF03ED1-8BE7-460D-9282-A95ED8918F4C}" presName="node" presStyleLbl="node1" presStyleIdx="2" presStyleCnt="5" custLinFactY="-100000" custLinFactNeighborX="41544" custLinFactNeighborY="-106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059B9-2322-45F4-BA17-F2FAC5EB73C1}" type="pres">
      <dgm:prSet presAssocID="{C65D542F-31C7-43B1-9407-20887069596B}" presName="sibTrans" presStyleLbl="bgSibTrans2D1" presStyleIdx="2" presStyleCnt="4" custAng="326228" custScaleX="16609" custScaleY="35881" custLinFactY="377114" custLinFactNeighborX="34945" custLinFactNeighborY="400000"/>
      <dgm:spPr/>
      <dgm:t>
        <a:bodyPr/>
        <a:lstStyle/>
        <a:p>
          <a:endParaRPr lang="ru-RU"/>
        </a:p>
      </dgm:t>
    </dgm:pt>
    <dgm:pt modelId="{83E530CA-F18D-4CCB-B946-0208A9BB28C5}" type="pres">
      <dgm:prSet presAssocID="{9153EFB9-3629-445B-9083-1BB6B3DF3EBD}" presName="compNode" presStyleCnt="0"/>
      <dgm:spPr/>
    </dgm:pt>
    <dgm:pt modelId="{5825414A-2653-4DBC-AB2D-2D861291522F}" type="pres">
      <dgm:prSet presAssocID="{9153EFB9-3629-445B-9083-1BB6B3DF3EBD}" presName="dummyConnPt" presStyleCnt="0"/>
      <dgm:spPr/>
    </dgm:pt>
    <dgm:pt modelId="{F03AFCF7-FB73-4858-97C6-FACD11EDBDE9}" type="pres">
      <dgm:prSet presAssocID="{9153EFB9-3629-445B-9083-1BB6B3DF3EBD}" presName="node" presStyleLbl="node1" presStyleIdx="3" presStyleCnt="5" custScaleX="114311" custLinFactNeighborX="-30738" custLinFactNeighborY="-16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4A92E-E2CA-4DE0-A510-B84F0949435F}" type="pres">
      <dgm:prSet presAssocID="{7E570431-6590-4781-9F85-53D106BAE719}" presName="sibTrans" presStyleLbl="bgSibTrans2D1" presStyleIdx="3" presStyleCnt="4" custAng="18297310" custFlipVert="1" custScaleX="12930" custScaleY="28345" custLinFactY="-203824" custLinFactNeighborX="41789" custLinFactNeighborY="-300000"/>
      <dgm:spPr/>
      <dgm:t>
        <a:bodyPr/>
        <a:lstStyle/>
        <a:p>
          <a:endParaRPr lang="ru-RU"/>
        </a:p>
      </dgm:t>
    </dgm:pt>
    <dgm:pt modelId="{830C548A-16B4-492B-A3C6-AB0E26DD5F7D}" type="pres">
      <dgm:prSet presAssocID="{44B34156-C24E-4FE3-A7C4-6C7AEEA9DD29}" presName="compNode" presStyleCnt="0"/>
      <dgm:spPr/>
    </dgm:pt>
    <dgm:pt modelId="{03D903F5-F695-4A82-AD15-84B1566DA833}" type="pres">
      <dgm:prSet presAssocID="{44B34156-C24E-4FE3-A7C4-6C7AEEA9DD29}" presName="dummyConnPt" presStyleCnt="0"/>
      <dgm:spPr/>
    </dgm:pt>
    <dgm:pt modelId="{872FDD81-D200-4070-A526-1019AF5E2203}" type="pres">
      <dgm:prSet presAssocID="{44B34156-C24E-4FE3-A7C4-6C7AEEA9DD29}" presName="node" presStyleLbl="node1" presStyleIdx="4" presStyleCnt="5" custScaleX="131320" custLinFactNeighborX="37908" custLinFactNeighborY="-80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DBE8E-6169-43CA-B378-6EBDC12DAA5F}" srcId="{3BB380A8-90C1-4F26-9DEC-6CB5F35DB145}" destId="{21C243F4-6676-40E0-AF4C-84C0A96682AB}" srcOrd="0" destOrd="0" parTransId="{4AC096A6-B887-49A6-BC7F-4647D83D65C4}" sibTransId="{8149EAAE-8134-424D-A9BF-F0C350057AD5}"/>
    <dgm:cxn modelId="{C2B0E054-F047-4510-AFDA-24089B06150E}" type="presOf" srcId="{21C243F4-6676-40E0-AF4C-84C0A96682AB}" destId="{EDD56C17-50E1-414A-A2F9-699CAE0EF4B1}" srcOrd="0" destOrd="0" presId="urn:microsoft.com/office/officeart/2005/8/layout/bProcess4"/>
    <dgm:cxn modelId="{D1019E3F-F559-44E8-AEB0-9ADC343D2C29}" type="presOf" srcId="{9153EFB9-3629-445B-9083-1BB6B3DF3EBD}" destId="{F03AFCF7-FB73-4858-97C6-FACD11EDBDE9}" srcOrd="0" destOrd="0" presId="urn:microsoft.com/office/officeart/2005/8/layout/bProcess4"/>
    <dgm:cxn modelId="{76D819E8-AB06-45FB-8DA0-AA786AB218B9}" type="presOf" srcId="{E9B88EFE-1487-437F-B113-8D2EA2F517FE}" destId="{8FC3B762-7EF5-49E4-951B-C6BD61500AFC}" srcOrd="0" destOrd="0" presId="urn:microsoft.com/office/officeart/2005/8/layout/bProcess4"/>
    <dgm:cxn modelId="{8B900818-C86E-47C1-804C-647DE01D750A}" type="presOf" srcId="{44B34156-C24E-4FE3-A7C4-6C7AEEA9DD29}" destId="{872FDD81-D200-4070-A526-1019AF5E2203}" srcOrd="0" destOrd="0" presId="urn:microsoft.com/office/officeart/2005/8/layout/bProcess4"/>
    <dgm:cxn modelId="{DD900CD6-D1F9-483E-B7ED-F45018138583}" type="presOf" srcId="{8149EAAE-8134-424D-A9BF-F0C350057AD5}" destId="{0F51F0CC-C545-42DA-993B-9B6899C69C72}" srcOrd="0" destOrd="0" presId="urn:microsoft.com/office/officeart/2005/8/layout/bProcess4"/>
    <dgm:cxn modelId="{D723C83A-12BC-42F0-A58F-C9187B477324}" srcId="{3BB380A8-90C1-4F26-9DEC-6CB5F35DB145}" destId="{9153EFB9-3629-445B-9083-1BB6B3DF3EBD}" srcOrd="3" destOrd="0" parTransId="{74415902-263E-423B-9CE1-A6920797926A}" sibTransId="{7E570431-6590-4781-9F85-53D106BAE719}"/>
    <dgm:cxn modelId="{6E241A2C-B7F4-41BB-BC4B-341890CF6A11}" type="presOf" srcId="{4FF03ED1-8BE7-460D-9282-A95ED8918F4C}" destId="{180B36E1-055A-42E0-AD9D-56698274BC7D}" srcOrd="0" destOrd="0" presId="urn:microsoft.com/office/officeart/2005/8/layout/bProcess4"/>
    <dgm:cxn modelId="{A51DDB96-5943-4887-9A07-3E95E8694DF0}" srcId="{3BB380A8-90C1-4F26-9DEC-6CB5F35DB145}" destId="{E9B88EFE-1487-437F-B113-8D2EA2F517FE}" srcOrd="1" destOrd="0" parTransId="{1F425314-9CF2-40A0-BD8F-EE8391697427}" sibTransId="{ECF91081-D6FE-4786-A958-C5193400B07F}"/>
    <dgm:cxn modelId="{DCE1BC53-D971-4129-A416-A85C75F78F48}" srcId="{3BB380A8-90C1-4F26-9DEC-6CB5F35DB145}" destId="{44B34156-C24E-4FE3-A7C4-6C7AEEA9DD29}" srcOrd="4" destOrd="0" parTransId="{66E51374-8915-42DE-88EC-C9AB483B8D5E}" sibTransId="{E1986450-EB90-4D06-A430-F6840D5235AB}"/>
    <dgm:cxn modelId="{11BB9174-E007-4282-A935-555106F6A28C}" type="presOf" srcId="{3BB380A8-90C1-4F26-9DEC-6CB5F35DB145}" destId="{2CD5090B-16EA-4EBB-809B-3FD5981E1EE6}" srcOrd="0" destOrd="0" presId="urn:microsoft.com/office/officeart/2005/8/layout/bProcess4"/>
    <dgm:cxn modelId="{B86F9F32-BF7C-4C2C-A6A2-18CBBF634AE0}" type="presOf" srcId="{7E570431-6590-4781-9F85-53D106BAE719}" destId="{38C4A92E-E2CA-4DE0-A510-B84F0949435F}" srcOrd="0" destOrd="0" presId="urn:microsoft.com/office/officeart/2005/8/layout/bProcess4"/>
    <dgm:cxn modelId="{CE124793-4E57-41ED-8872-5D31E699509E}" srcId="{3BB380A8-90C1-4F26-9DEC-6CB5F35DB145}" destId="{4FF03ED1-8BE7-460D-9282-A95ED8918F4C}" srcOrd="2" destOrd="0" parTransId="{7F954E2A-0C54-4111-A253-2FF3893654F8}" sibTransId="{C65D542F-31C7-43B1-9407-20887069596B}"/>
    <dgm:cxn modelId="{71A70E13-CC5A-4159-AEBF-CD083B06223E}" type="presOf" srcId="{ECF91081-D6FE-4786-A958-C5193400B07F}" destId="{05A43E88-0A41-45E3-95E8-3372EEAEA03D}" srcOrd="0" destOrd="0" presId="urn:microsoft.com/office/officeart/2005/8/layout/bProcess4"/>
    <dgm:cxn modelId="{B252F090-967E-4336-96D9-1A7C05E29AC0}" type="presOf" srcId="{C65D542F-31C7-43B1-9407-20887069596B}" destId="{6DA059B9-2322-45F4-BA17-F2FAC5EB73C1}" srcOrd="0" destOrd="0" presId="urn:microsoft.com/office/officeart/2005/8/layout/bProcess4"/>
    <dgm:cxn modelId="{8E64D871-33EB-4FF4-A444-344356CCB919}" type="presParOf" srcId="{2CD5090B-16EA-4EBB-809B-3FD5981E1EE6}" destId="{9660E651-5509-4BBF-8186-DF4C1E3E4570}" srcOrd="0" destOrd="0" presId="urn:microsoft.com/office/officeart/2005/8/layout/bProcess4"/>
    <dgm:cxn modelId="{75934E12-7CC1-4E28-9766-AFA744564B62}" type="presParOf" srcId="{9660E651-5509-4BBF-8186-DF4C1E3E4570}" destId="{22CDBEA6-9C47-4BDC-ACCC-77AFFEDA1E2D}" srcOrd="0" destOrd="0" presId="urn:microsoft.com/office/officeart/2005/8/layout/bProcess4"/>
    <dgm:cxn modelId="{ADA7C7AD-2A55-4D50-8991-33B9262ECDBF}" type="presParOf" srcId="{9660E651-5509-4BBF-8186-DF4C1E3E4570}" destId="{EDD56C17-50E1-414A-A2F9-699CAE0EF4B1}" srcOrd="1" destOrd="0" presId="urn:microsoft.com/office/officeart/2005/8/layout/bProcess4"/>
    <dgm:cxn modelId="{D26EF6EA-CB87-4DC6-B547-E085240EC8E0}" type="presParOf" srcId="{2CD5090B-16EA-4EBB-809B-3FD5981E1EE6}" destId="{0F51F0CC-C545-42DA-993B-9B6899C69C72}" srcOrd="1" destOrd="0" presId="urn:microsoft.com/office/officeart/2005/8/layout/bProcess4"/>
    <dgm:cxn modelId="{DD80D6B4-D58F-4BA9-89D0-749E629265AF}" type="presParOf" srcId="{2CD5090B-16EA-4EBB-809B-3FD5981E1EE6}" destId="{EFCE8F1C-493D-447D-9956-3A625443E481}" srcOrd="2" destOrd="0" presId="urn:microsoft.com/office/officeart/2005/8/layout/bProcess4"/>
    <dgm:cxn modelId="{EF61CC3C-024D-40ED-B35B-0DF9D8604282}" type="presParOf" srcId="{EFCE8F1C-493D-447D-9956-3A625443E481}" destId="{89E0F35A-965F-4FF1-970D-5D520FD884B5}" srcOrd="0" destOrd="0" presId="urn:microsoft.com/office/officeart/2005/8/layout/bProcess4"/>
    <dgm:cxn modelId="{8090F4A1-CCE5-44E0-9653-BAF459E2BE06}" type="presParOf" srcId="{EFCE8F1C-493D-447D-9956-3A625443E481}" destId="{8FC3B762-7EF5-49E4-951B-C6BD61500AFC}" srcOrd="1" destOrd="0" presId="urn:microsoft.com/office/officeart/2005/8/layout/bProcess4"/>
    <dgm:cxn modelId="{A9B8826A-D16C-4664-859E-8DF57C340E10}" type="presParOf" srcId="{2CD5090B-16EA-4EBB-809B-3FD5981E1EE6}" destId="{05A43E88-0A41-45E3-95E8-3372EEAEA03D}" srcOrd="3" destOrd="0" presId="urn:microsoft.com/office/officeart/2005/8/layout/bProcess4"/>
    <dgm:cxn modelId="{4DC75F71-1CB9-4746-88A7-D79B11759D81}" type="presParOf" srcId="{2CD5090B-16EA-4EBB-809B-3FD5981E1EE6}" destId="{6699A4E0-540B-4437-872F-ED63E6A25BE2}" srcOrd="4" destOrd="0" presId="urn:microsoft.com/office/officeart/2005/8/layout/bProcess4"/>
    <dgm:cxn modelId="{CBA87703-569B-4497-8984-FD2A03608F54}" type="presParOf" srcId="{6699A4E0-540B-4437-872F-ED63E6A25BE2}" destId="{028D485F-E210-4FF2-863E-73AF308CCA39}" srcOrd="0" destOrd="0" presId="urn:microsoft.com/office/officeart/2005/8/layout/bProcess4"/>
    <dgm:cxn modelId="{0463789D-C098-47E2-A33F-E8ED5D677182}" type="presParOf" srcId="{6699A4E0-540B-4437-872F-ED63E6A25BE2}" destId="{180B36E1-055A-42E0-AD9D-56698274BC7D}" srcOrd="1" destOrd="0" presId="urn:microsoft.com/office/officeart/2005/8/layout/bProcess4"/>
    <dgm:cxn modelId="{329A30FC-6BCB-44B8-800D-06987794793D}" type="presParOf" srcId="{2CD5090B-16EA-4EBB-809B-3FD5981E1EE6}" destId="{6DA059B9-2322-45F4-BA17-F2FAC5EB73C1}" srcOrd="5" destOrd="0" presId="urn:microsoft.com/office/officeart/2005/8/layout/bProcess4"/>
    <dgm:cxn modelId="{12F94BEB-B38E-4765-AB3B-D881D59135CB}" type="presParOf" srcId="{2CD5090B-16EA-4EBB-809B-3FD5981E1EE6}" destId="{83E530CA-F18D-4CCB-B946-0208A9BB28C5}" srcOrd="6" destOrd="0" presId="urn:microsoft.com/office/officeart/2005/8/layout/bProcess4"/>
    <dgm:cxn modelId="{257D3E96-8B41-4C66-A6C7-440A423CDF44}" type="presParOf" srcId="{83E530CA-F18D-4CCB-B946-0208A9BB28C5}" destId="{5825414A-2653-4DBC-AB2D-2D861291522F}" srcOrd="0" destOrd="0" presId="urn:microsoft.com/office/officeart/2005/8/layout/bProcess4"/>
    <dgm:cxn modelId="{053D2B9F-7438-4EA3-8D88-5A5D330EEA11}" type="presParOf" srcId="{83E530CA-F18D-4CCB-B946-0208A9BB28C5}" destId="{F03AFCF7-FB73-4858-97C6-FACD11EDBDE9}" srcOrd="1" destOrd="0" presId="urn:microsoft.com/office/officeart/2005/8/layout/bProcess4"/>
    <dgm:cxn modelId="{01C09AAC-36C2-49A9-86EF-25EC08896217}" type="presParOf" srcId="{2CD5090B-16EA-4EBB-809B-3FD5981E1EE6}" destId="{38C4A92E-E2CA-4DE0-A510-B84F0949435F}" srcOrd="7" destOrd="0" presId="urn:microsoft.com/office/officeart/2005/8/layout/bProcess4"/>
    <dgm:cxn modelId="{A58AFE96-216A-4D8C-8692-F8A0DB89D180}" type="presParOf" srcId="{2CD5090B-16EA-4EBB-809B-3FD5981E1EE6}" destId="{830C548A-16B4-492B-A3C6-AB0E26DD5F7D}" srcOrd="8" destOrd="0" presId="urn:microsoft.com/office/officeart/2005/8/layout/bProcess4"/>
    <dgm:cxn modelId="{80586D07-2BBC-4AD6-8F0C-1ADB244E2490}" type="presParOf" srcId="{830C548A-16B4-492B-A3C6-AB0E26DD5F7D}" destId="{03D903F5-F695-4A82-AD15-84B1566DA833}" srcOrd="0" destOrd="0" presId="urn:microsoft.com/office/officeart/2005/8/layout/bProcess4"/>
    <dgm:cxn modelId="{108997EB-1040-4F05-A094-6D13BEFCAE11}" type="presParOf" srcId="{830C548A-16B4-492B-A3C6-AB0E26DD5F7D}" destId="{872FDD81-D200-4070-A526-1019AF5E220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504178" y="1158500"/>
          <a:ext cx="1357349" cy="2466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51164" y="1960507"/>
          <a:ext cx="3083311" cy="452449"/>
        </a:xfrm>
        <a:prstGeom prst="homePlate">
          <a:avLst>
            <a:gd name="adj" fmla="val 2500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51164" y="1960507"/>
        <a:ext cx="3026755" cy="452449"/>
      </dsp:txXfrm>
    </dsp:sp>
    <dsp:sp modelId="{810D7AA7-A541-4507-BE7F-36CCF210089F}">
      <dsp:nvSpPr>
        <dsp:cNvPr id="0" name=""/>
        <dsp:cNvSpPr/>
      </dsp:nvSpPr>
      <dsp:spPr>
        <a:xfrm>
          <a:off x="297829" y="751156"/>
          <a:ext cx="2503648" cy="63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E7729-FD3F-426D-804C-45BD60BD762D}">
      <dsp:nvSpPr>
        <dsp:cNvPr id="0" name=""/>
        <dsp:cNvSpPr/>
      </dsp:nvSpPr>
      <dsp:spPr>
        <a:xfrm rot="5400000">
          <a:off x="2414114" y="1158210"/>
          <a:ext cx="1357349" cy="2466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969456" y="1960218"/>
          <a:ext cx="3083311" cy="452449"/>
        </a:xfrm>
        <a:prstGeom prst="chevron">
          <a:avLst>
            <a:gd name="adj" fmla="val 25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3082568" y="1960218"/>
        <a:ext cx="2857087" cy="452449"/>
      </dsp:txXfrm>
    </dsp:sp>
    <dsp:sp modelId="{5E07F9E4-149C-4A89-848F-4ABDD305F0C5}">
      <dsp:nvSpPr>
        <dsp:cNvPr id="0" name=""/>
        <dsp:cNvSpPr/>
      </dsp:nvSpPr>
      <dsp:spPr>
        <a:xfrm>
          <a:off x="3216121" y="750867"/>
          <a:ext cx="2503648" cy="63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lvl="0" algn="ctr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1200" kern="1200" noProof="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3216121" y="750867"/>
        <a:ext cx="2503648" cy="634205"/>
      </dsp:txXfrm>
    </dsp:sp>
    <dsp:sp modelId="{473F2067-7126-4D56-A328-5A8CFD3D8D52}">
      <dsp:nvSpPr>
        <dsp:cNvPr id="0" name=""/>
        <dsp:cNvSpPr/>
      </dsp:nvSpPr>
      <dsp:spPr>
        <a:xfrm rot="5400000">
          <a:off x="5374092" y="1158609"/>
          <a:ext cx="1357349" cy="2466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5929435" y="1960616"/>
          <a:ext cx="3083311" cy="452449"/>
        </a:xfrm>
        <a:prstGeom prst="chevron">
          <a:avLst>
            <a:gd name="adj" fmla="val 25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6042547" y="1960616"/>
        <a:ext cx="2857087" cy="452449"/>
      </dsp:txXfrm>
    </dsp:sp>
    <dsp:sp modelId="{FD7B29F2-0D66-4B4B-BC8A-82DA23575305}">
      <dsp:nvSpPr>
        <dsp:cNvPr id="0" name=""/>
        <dsp:cNvSpPr/>
      </dsp:nvSpPr>
      <dsp:spPr>
        <a:xfrm>
          <a:off x="6176100" y="751265"/>
          <a:ext cx="2503648" cy="63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lvl="0" algn="ctr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1200" kern="1200" noProof="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6176100" y="751265"/>
        <a:ext cx="2503648" cy="634205"/>
      </dsp:txXfrm>
    </dsp:sp>
    <dsp:sp modelId="{7BF6E820-C6E3-4E2C-BB23-ADF9AD641C6B}">
      <dsp:nvSpPr>
        <dsp:cNvPr id="0" name=""/>
        <dsp:cNvSpPr/>
      </dsp:nvSpPr>
      <dsp:spPr>
        <a:xfrm rot="5400000">
          <a:off x="8343549" y="1167259"/>
          <a:ext cx="1357349" cy="2466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8898891" y="1969267"/>
          <a:ext cx="3083311" cy="452449"/>
        </a:xfrm>
        <a:prstGeom prst="chevron">
          <a:avLst>
            <a:gd name="adj" fmla="val 25000"/>
          </a:avLst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noProof="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9012003" y="1969267"/>
        <a:ext cx="2857087" cy="452449"/>
      </dsp:txXfrm>
    </dsp:sp>
    <dsp:sp modelId="{1D84544C-5924-422B-9546-A86AE4927E4C}">
      <dsp:nvSpPr>
        <dsp:cNvPr id="0" name=""/>
        <dsp:cNvSpPr/>
      </dsp:nvSpPr>
      <dsp:spPr>
        <a:xfrm>
          <a:off x="9145556" y="759916"/>
          <a:ext cx="2503648" cy="63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9145556" y="759916"/>
        <a:ext cx="2503648" cy="634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ABEDF-8FB8-4D98-8C44-4DB976BFAF48}">
      <dsp:nvSpPr>
        <dsp:cNvPr id="0" name=""/>
        <dsp:cNvSpPr/>
      </dsp:nvSpPr>
      <dsp:spPr>
        <a:xfrm>
          <a:off x="10686" y="0"/>
          <a:ext cx="2212095" cy="651933"/>
        </a:xfrm>
        <a:prstGeom prst="roundRect">
          <a:avLst>
            <a:gd name="adj" fmla="val 10000"/>
          </a:avLst>
        </a:prstGeom>
        <a:solidFill>
          <a:srgbClr val="BDCB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Отбор объектов </a:t>
          </a:r>
          <a:r>
            <a:rPr lang="ru-RU" altLang="ru-RU" sz="12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(площадок)</a:t>
          </a:r>
          <a:r>
            <a:rPr lang="ru-RU" altLang="ru-RU" sz="1200" b="1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2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«пилотной» апробации</a:t>
          </a:r>
          <a:endParaRPr lang="ru-RU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780" y="19094"/>
        <a:ext cx="2173907" cy="613745"/>
      </dsp:txXfrm>
    </dsp:sp>
    <dsp:sp modelId="{6CF29422-8D24-4F3B-ADB7-731DAACEB52B}">
      <dsp:nvSpPr>
        <dsp:cNvPr id="0" name=""/>
        <dsp:cNvSpPr/>
      </dsp:nvSpPr>
      <dsp:spPr>
        <a:xfrm>
          <a:off x="2443991" y="228598"/>
          <a:ext cx="468964" cy="194736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5F789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443991" y="267545"/>
        <a:ext cx="410543" cy="116842"/>
      </dsp:txXfrm>
    </dsp:sp>
    <dsp:sp modelId="{AA9EDFAF-DA13-4929-B764-A9552A912D30}">
      <dsp:nvSpPr>
        <dsp:cNvPr id="0" name=""/>
        <dsp:cNvSpPr/>
      </dsp:nvSpPr>
      <dsp:spPr>
        <a:xfrm>
          <a:off x="3107619" y="0"/>
          <a:ext cx="2212095" cy="651933"/>
        </a:xfrm>
        <a:prstGeom prst="roundRect">
          <a:avLst>
            <a:gd name="adj" fmla="val 10000"/>
          </a:avLst>
        </a:prstGeom>
        <a:solidFill>
          <a:srgbClr val="BDCB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Установочные совещания</a:t>
          </a:r>
          <a:r>
            <a:rPr lang="ru-RU" altLang="ru-RU" sz="1200" b="1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ru-RU" altLang="ru-RU" sz="1200" b="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рабочие консультации по вопросам взаимодействия </a:t>
          </a:r>
          <a:endParaRPr lang="ru-RU" sz="1200" b="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26713" y="19094"/>
        <a:ext cx="2173907" cy="613745"/>
      </dsp:txXfrm>
    </dsp:sp>
    <dsp:sp modelId="{B7DFF002-2E66-4C89-8CF3-9224AAFAC121}">
      <dsp:nvSpPr>
        <dsp:cNvPr id="0" name=""/>
        <dsp:cNvSpPr/>
      </dsp:nvSpPr>
      <dsp:spPr>
        <a:xfrm>
          <a:off x="5540924" y="228598"/>
          <a:ext cx="468964" cy="19473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5F789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540924" y="267545"/>
        <a:ext cx="410543" cy="116842"/>
      </dsp:txXfrm>
    </dsp:sp>
    <dsp:sp modelId="{FAD3456C-0589-4B8B-9602-F1BA543C62D0}">
      <dsp:nvSpPr>
        <dsp:cNvPr id="0" name=""/>
        <dsp:cNvSpPr/>
      </dsp:nvSpPr>
      <dsp:spPr>
        <a:xfrm>
          <a:off x="6204553" y="0"/>
          <a:ext cx="2212095" cy="651933"/>
        </a:xfrm>
        <a:prstGeom prst="roundRect">
          <a:avLst>
            <a:gd name="adj" fmla="val 10000"/>
          </a:avLst>
        </a:prstGeom>
        <a:solidFill>
          <a:srgbClr val="BDCB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Подписание соглашений </a:t>
          </a:r>
          <a:r>
            <a:rPr lang="ru-RU" altLang="ru-RU" sz="12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 сотрудничестве </a:t>
          </a:r>
          <a:r>
            <a:rPr lang="ru-RU" altLang="ru-RU" sz="1200" kern="1200" dirty="0" err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стейкхолдеров</a:t>
          </a:r>
          <a:endParaRPr lang="ru-RU" altLang="ru-RU" sz="1200" kern="12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23647" y="19094"/>
        <a:ext cx="2173907" cy="613745"/>
      </dsp:txXfrm>
    </dsp:sp>
    <dsp:sp modelId="{B9D7D563-5C4C-4467-B665-D2C1D0854B58}">
      <dsp:nvSpPr>
        <dsp:cNvPr id="0" name=""/>
        <dsp:cNvSpPr/>
      </dsp:nvSpPr>
      <dsp:spPr>
        <a:xfrm>
          <a:off x="8637857" y="228598"/>
          <a:ext cx="468964" cy="19473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5F789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8637857" y="267545"/>
        <a:ext cx="410543" cy="116842"/>
      </dsp:txXfrm>
    </dsp:sp>
    <dsp:sp modelId="{9B161DB5-6343-401A-B8E4-BCB73E13C156}">
      <dsp:nvSpPr>
        <dsp:cNvPr id="0" name=""/>
        <dsp:cNvSpPr/>
      </dsp:nvSpPr>
      <dsp:spPr>
        <a:xfrm>
          <a:off x="9301486" y="0"/>
          <a:ext cx="2212095" cy="651933"/>
        </a:xfrm>
        <a:prstGeom prst="roundRect">
          <a:avLst>
            <a:gd name="adj" fmla="val 10000"/>
          </a:avLst>
        </a:prstGeom>
        <a:solidFill>
          <a:srgbClr val="BDCB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altLang="ru-RU" sz="1000" b="1" kern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Реализация Плана </a:t>
          </a:r>
          <a:r>
            <a:rPr lang="ru-RU" altLang="ru-RU" sz="1000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мероприятий по пилотной апробации новых подходов и механизмов (методик, цифровых инструментов)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700" kern="1200" dirty="0">
            <a:solidFill>
              <a:prstClr val="black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9320580" y="19094"/>
        <a:ext cx="2173907" cy="613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F0CC-C545-42DA-993B-9B6899C69C72}">
      <dsp:nvSpPr>
        <dsp:cNvPr id="0" name=""/>
        <dsp:cNvSpPr/>
      </dsp:nvSpPr>
      <dsp:spPr>
        <a:xfrm rot="13943699" flipV="1">
          <a:off x="1457234" y="3213351"/>
          <a:ext cx="180365" cy="4572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56C17-50E1-414A-A2F9-699CAE0EF4B1}">
      <dsp:nvSpPr>
        <dsp:cNvPr id="0" name=""/>
        <dsp:cNvSpPr/>
      </dsp:nvSpPr>
      <dsp:spPr>
        <a:xfrm>
          <a:off x="0" y="472477"/>
          <a:ext cx="1792224" cy="10753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120" dirty="0">
              <a:solidFill>
                <a:schemeClr val="tx1"/>
              </a:solidFill>
            </a:rPr>
            <a:t>1. </a:t>
          </a:r>
          <a:r>
            <a:rPr lang="ru-RU" sz="1000" b="1" kern="1200" spc="120" dirty="0">
              <a:solidFill>
                <a:schemeClr val="tx1"/>
              </a:solidFill>
            </a:rPr>
            <a:t>Определение факторов и рисков на рабочем месте для каждого работника по результатам ОПР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i="1" kern="1200" dirty="0">
              <a:solidFill>
                <a:schemeClr val="tx1"/>
              </a:solidFill>
            </a:rPr>
            <a:t>Присвоение кодов факторам*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1495" y="503972"/>
        <a:ext cx="1729234" cy="1012344"/>
      </dsp:txXfrm>
    </dsp:sp>
    <dsp:sp modelId="{05A43E88-0A41-45E3-95E8-3372EEAEA03D}">
      <dsp:nvSpPr>
        <dsp:cNvPr id="0" name=""/>
        <dsp:cNvSpPr/>
      </dsp:nvSpPr>
      <dsp:spPr>
        <a:xfrm rot="6891316" flipV="1">
          <a:off x="2546123" y="1045107"/>
          <a:ext cx="327105" cy="1432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3B762-7EF5-49E4-951B-C6BD61500AFC}">
      <dsp:nvSpPr>
        <dsp:cNvPr id="0" name=""/>
        <dsp:cNvSpPr/>
      </dsp:nvSpPr>
      <dsp:spPr>
        <a:xfrm>
          <a:off x="814769" y="2513505"/>
          <a:ext cx="1792224" cy="10753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120" dirty="0">
              <a:solidFill>
                <a:schemeClr val="tx1"/>
              </a:solidFill>
            </a:rPr>
            <a:t>2. </a:t>
          </a:r>
          <a:r>
            <a:rPr lang="ru-RU" sz="1000" b="1" kern="1200" spc="120" dirty="0">
              <a:solidFill>
                <a:schemeClr val="tx1"/>
              </a:solidFill>
            </a:rPr>
            <a:t>Выбор СИЗ из Перечня в соответствии с результатами ОПР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i="1" kern="1200" dirty="0">
              <a:solidFill>
                <a:schemeClr val="tx1"/>
              </a:solidFill>
            </a:rPr>
            <a:t>С учетом кодировки факторов и частей тела*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846264" y="2545000"/>
        <a:ext cx="1729234" cy="1012344"/>
      </dsp:txXfrm>
    </dsp:sp>
    <dsp:sp modelId="{6DA059B9-2322-45F4-BA17-F2FAC5EB73C1}">
      <dsp:nvSpPr>
        <dsp:cNvPr id="0" name=""/>
        <dsp:cNvSpPr/>
      </dsp:nvSpPr>
      <dsp:spPr>
        <a:xfrm rot="3702625">
          <a:off x="3677127" y="2981010"/>
          <a:ext cx="407945" cy="5787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36E1-055A-42E0-AD9D-56698274BC7D}">
      <dsp:nvSpPr>
        <dsp:cNvPr id="0" name=""/>
        <dsp:cNvSpPr/>
      </dsp:nvSpPr>
      <dsp:spPr>
        <a:xfrm>
          <a:off x="1977994" y="466240"/>
          <a:ext cx="1792224" cy="10753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120" dirty="0">
              <a:solidFill>
                <a:schemeClr val="tx1"/>
              </a:solidFill>
            </a:rPr>
            <a:t>3. </a:t>
          </a:r>
          <a:r>
            <a:rPr lang="ru-RU" sz="1000" b="1" kern="1200" spc="120" dirty="0">
              <a:solidFill>
                <a:schemeClr val="tx1"/>
              </a:solidFill>
            </a:rPr>
            <a:t>Формирование комплекта СИЗ с учетом сроков носки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i="1" kern="1200" dirty="0">
              <a:solidFill>
                <a:schemeClr val="tx1"/>
              </a:solidFill>
            </a:rPr>
            <a:t>Присвоение шифр-идентификатора*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009489" y="497735"/>
        <a:ext cx="1729234" cy="1012344"/>
      </dsp:txXfrm>
    </dsp:sp>
    <dsp:sp modelId="{38C4A92E-E2CA-4DE0-A510-B84F0949435F}">
      <dsp:nvSpPr>
        <dsp:cNvPr id="0" name=""/>
        <dsp:cNvSpPr/>
      </dsp:nvSpPr>
      <dsp:spPr>
        <a:xfrm rot="6849273" flipV="1">
          <a:off x="5163475" y="923291"/>
          <a:ext cx="307081" cy="4572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AFCF7-FB73-4858-97C6-FACD11EDBDE9}">
      <dsp:nvSpPr>
        <dsp:cNvPr id="0" name=""/>
        <dsp:cNvSpPr/>
      </dsp:nvSpPr>
      <dsp:spPr>
        <a:xfrm>
          <a:off x="3218617" y="2513505"/>
          <a:ext cx="2048709" cy="10753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120" dirty="0">
              <a:solidFill>
                <a:schemeClr val="tx1"/>
              </a:solidFill>
            </a:rPr>
            <a:t>4. </a:t>
          </a:r>
          <a:r>
            <a:rPr lang="ru-RU" sz="1000" b="1" kern="1200" spc="120" dirty="0">
              <a:solidFill>
                <a:schemeClr val="tx1"/>
              </a:solidFill>
            </a:rPr>
            <a:t>Расчет теоретической потребности СИЗ для «пилотного» предприятия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i="1" kern="1200" dirty="0">
              <a:solidFill>
                <a:schemeClr val="tx1"/>
              </a:solidFill>
            </a:rPr>
            <a:t>В виде Проекта Норм выдачи СИЗ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250112" y="2545000"/>
        <a:ext cx="1985719" cy="1012344"/>
      </dsp:txXfrm>
    </dsp:sp>
    <dsp:sp modelId="{872FDD81-D200-4070-A526-1019AF5E2203}">
      <dsp:nvSpPr>
        <dsp:cNvPr id="0" name=""/>
        <dsp:cNvSpPr/>
      </dsp:nvSpPr>
      <dsp:spPr>
        <a:xfrm>
          <a:off x="4296488" y="475434"/>
          <a:ext cx="2353549" cy="107533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120" dirty="0">
              <a:solidFill>
                <a:schemeClr val="tx1"/>
              </a:solidFill>
            </a:rPr>
            <a:t>5. </a:t>
          </a:r>
          <a:r>
            <a:rPr lang="ru-RU" sz="1000" b="1" kern="1200" spc="120" dirty="0">
              <a:solidFill>
                <a:schemeClr val="tx1"/>
              </a:solidFill>
            </a:rPr>
            <a:t>Апробация и согласование со специалистами и руководством «пилотного» предприятия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900" kern="1200" dirty="0">
              <a:solidFill>
                <a:schemeClr val="tx1"/>
              </a:solidFill>
            </a:rPr>
            <a:t>Обсуждение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4327983" y="506929"/>
        <a:ext cx="2290559" cy="1012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0.57255</cdr:x>
      <cdr:y>0.90729</cdr:y>
    </cdr:from>
    <cdr:to>
      <cdr:x>1</cdr:x>
      <cdr:y>0.9774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3473170" y="3584826"/>
          <a:ext cx="259300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K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kk-KZ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результатам опроса</a:t>
          </a:r>
          <a:endParaRPr lang="ru-RU" sz="120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1B1D5-7B46-46D0-9790-61BEEEC4C791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EA006-B364-49B4-A82B-468C787E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4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DDB0A-8521-E42B-28D0-0093422D3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AC80EE3-3667-501D-FAFA-AEA35CF6C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3D7904F-7F5B-5A84-9309-9B995BEE8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FDC01-DE1F-F602-8ED7-8B9E497AC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E949-699F-4F7E-A20B-D07A2BFC8BB4}" type="slidenum">
              <a:rPr lang="aa-ET" smtClean="0"/>
              <a:t>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341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D1AC-AD1F-43E4-8936-7B474CF2EB35}" type="slidenum">
              <a:rPr lang="aa-ET" smtClean="0"/>
              <a:t>10</a:t>
            </a:fld>
            <a:endParaRPr lang="aa-ET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24031A76-C43C-FF89-92AC-F718AE8EAA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CAD67365-A180-6236-EB57-D0A1B9DD9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04DF5129-B67C-5692-AFB5-E9F1981BF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2CAD7F4E-EBC2-8BFA-1BF5-432CB96A2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169160-091D-454D-884D-8C88595DE85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09A3E9-1F45-BD2F-23EC-AA48032FAFA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9A24C-310C-4497-B4F8-10D279948FA3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45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F1EB6-3D22-4DFE-817D-C83C6E2D6123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F1EB6-3D22-4DFE-817D-C83C6E2D6123}" type="slidenum">
              <a:rPr kumimoji="0" lang="kk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k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2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8A4E2-1BA0-43DA-A773-AF412C64C59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9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Segoe UI Black"/>
                <a:cs typeface="Segoe UI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B8530F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Segoe UI Black"/>
                <a:cs typeface="Segoe UI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B8530F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Segoe UI Black"/>
                <a:cs typeface="Segoe UI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B8530F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Segoe UI Black"/>
                <a:cs typeface="Segoe UI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Segoe UI Black"/>
                <a:cs typeface="Segoe UI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B6C6C-C58D-C43C-D621-7C2A0429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D4E4-4340-4887-8D6D-8EB110BD92B4}" type="datetime1">
              <a:rPr lang="ru-RU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8BA2C-05E2-E438-A131-C9FD8BE4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2B87F-63F3-022F-FEF7-7875F712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539C-7F70-4196-AA59-1A51AA669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5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 userDrawn="1"/>
        </p:nvSpPr>
        <p:spPr>
          <a:xfrm>
            <a:off x="2547644" y="1701958"/>
            <a:ext cx="4006974" cy="755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400" b="1" dirty="0">
                <a:solidFill>
                  <a:srgbClr val="FFFFFF"/>
                </a:solidFill>
              </a:rPr>
              <a:t>Министерство труда и</a:t>
            </a:r>
          </a:p>
          <a:p>
            <a:r>
              <a:rPr lang="ru-RU" sz="1400" b="1" dirty="0">
                <a:solidFill>
                  <a:srgbClr val="FFFFFF"/>
                </a:solidFill>
              </a:rPr>
              <a:t>социальной защиты населения</a:t>
            </a:r>
          </a:p>
          <a:p>
            <a:r>
              <a:rPr lang="ru-RU" sz="1400" b="1" dirty="0">
                <a:solidFill>
                  <a:srgbClr val="FFFFFF"/>
                </a:solidFill>
              </a:rPr>
              <a:t>Республики Казахстан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51F2-7CEE-4865-B98E-6BC5CD4C0ED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84E01-1027-4459-9DB8-97C669A4C3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1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0225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152" y="339674"/>
            <a:ext cx="866013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B8530F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774" y="1731644"/>
            <a:ext cx="11236451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48567" y="6404257"/>
            <a:ext cx="271779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Segoe UI Black"/>
                <a:cs typeface="Segoe UI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microsoft.com/office/2014/relationships/chartEx" Target="../charts/chartEx1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2.png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hart" Target="../charts/chart1.xml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tags" Target="../tags/tag5.xml"/><Relationship Id="rId7" Type="http://schemas.openxmlformats.org/officeDocument/2006/relationships/image" Target="../media/image7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A9B2E-ACF8-E020-6C28-03E00DD91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>
            <a:extLst>
              <a:ext uri="{FF2B5EF4-FFF2-40B4-BE49-F238E27FC236}">
                <a16:creationId xmlns:a16="http://schemas.microsoft.com/office/drawing/2014/main" id="{830AC78B-76BA-8BDF-B206-F339EDC7453C}"/>
              </a:ext>
            </a:extLst>
          </p:cNvPr>
          <p:cNvSpPr txBox="1"/>
          <p:nvPr/>
        </p:nvSpPr>
        <p:spPr>
          <a:xfrm>
            <a:off x="691299" y="2492896"/>
            <a:ext cx="9793088" cy="10220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защиты прав на безопасные условия труда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043772" y="19276"/>
            <a:ext cx="7519634" cy="6201985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90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95400" y="3753036"/>
            <a:ext cx="56886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22">
            <a:extLst>
              <a:ext uri="{FF2B5EF4-FFF2-40B4-BE49-F238E27FC236}">
                <a16:creationId xmlns:a16="http://schemas.microsoft.com/office/drawing/2014/main" id="{55821010-CFFC-DBD3-8B7A-40BF3B5E643A}"/>
              </a:ext>
            </a:extLst>
          </p:cNvPr>
          <p:cNvSpPr txBox="1"/>
          <p:nvPr/>
        </p:nvSpPr>
        <p:spPr>
          <a:xfrm>
            <a:off x="9372364" y="6381328"/>
            <a:ext cx="3827042" cy="25263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28 ноября 2025 г.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id="{7D7823FA-A3A1-42A8-BE17-FE8FDD352FA8}"/>
              </a:ext>
            </a:extLst>
          </p:cNvPr>
          <p:cNvSpPr txBox="1">
            <a:spLocks/>
          </p:cNvSpPr>
          <p:nvPr/>
        </p:nvSpPr>
        <p:spPr bwMode="auto">
          <a:xfrm>
            <a:off x="119337" y="161921"/>
            <a:ext cx="11182921" cy="395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Превентивные мероприятия в рамках системы обязательного страхования от несчастных случаев </a:t>
            </a:r>
          </a:p>
        </p:txBody>
      </p:sp>
      <p:sp>
        <p:nvSpPr>
          <p:cNvPr id="75" name="ee4pHeader1">
            <a:extLst>
              <a:ext uri="{FF2B5EF4-FFF2-40B4-BE49-F238E27FC236}">
                <a16:creationId xmlns:a16="http://schemas.microsoft.com/office/drawing/2014/main" id="{A150B201-AF69-4899-991E-61DE68428090}"/>
              </a:ext>
            </a:extLst>
          </p:cNvPr>
          <p:cNvSpPr txBox="1"/>
          <p:nvPr/>
        </p:nvSpPr>
        <p:spPr>
          <a:xfrm>
            <a:off x="410570" y="976437"/>
            <a:ext cx="5301383" cy="42960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 algn="ctr"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Меры по устранению факторов профессионального риска </a:t>
            </a:r>
            <a:r>
              <a:rPr lang="ru-RU" sz="1467" dirty="0">
                <a:solidFill>
                  <a:srgbClr val="C0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(23 наименования)</a:t>
            </a:r>
          </a:p>
        </p:txBody>
      </p:sp>
      <p:sp>
        <p:nvSpPr>
          <p:cNvPr id="116" name="ee4pHeader1">
            <a:extLst>
              <a:ext uri="{FF2B5EF4-FFF2-40B4-BE49-F238E27FC236}">
                <a16:creationId xmlns:a16="http://schemas.microsoft.com/office/drawing/2014/main" id="{F87F72C1-3633-49B6-8D58-18A0DCC23C49}"/>
              </a:ext>
            </a:extLst>
          </p:cNvPr>
          <p:cNvSpPr txBox="1"/>
          <p:nvPr/>
        </p:nvSpPr>
        <p:spPr>
          <a:xfrm>
            <a:off x="6283594" y="967774"/>
            <a:ext cx="5765068" cy="34791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 algn="ctr" defTabSz="914377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Меры, направленные на сохранение трудоспособности 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70" name="Прямая соединительная линия 169"/>
          <p:cNvCxnSpPr>
            <a:cxnSpLocks/>
          </p:cNvCxnSpPr>
          <p:nvPr/>
        </p:nvCxnSpPr>
        <p:spPr>
          <a:xfrm>
            <a:off x="6192011" y="1220755"/>
            <a:ext cx="0" cy="36548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H="1" flipV="1">
            <a:off x="6192011" y="4538084"/>
            <a:ext cx="0" cy="169200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10"/>
          <p:cNvSpPr txBox="1"/>
          <p:nvPr/>
        </p:nvSpPr>
        <p:spPr>
          <a:xfrm>
            <a:off x="773911" y="2442770"/>
            <a:ext cx="5409388" cy="4649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2">
              <a:spcBef>
                <a:spcPts val="105"/>
              </a:spcBef>
            </a:pP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руководителей и лиц, ответственных за охрану труда 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(6 </a:t>
            </a:r>
            <a:r>
              <a:rPr lang="ru-RU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11"/>
          <p:cNvSpPr txBox="1"/>
          <p:nvPr/>
        </p:nvSpPr>
        <p:spPr>
          <a:xfrm>
            <a:off x="903562" y="2960130"/>
            <a:ext cx="5192436" cy="4649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2" marR="98423">
              <a:spcBef>
                <a:spcPts val="105"/>
              </a:spcBef>
            </a:pP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 санитарно-бытовыми устройствами (15,2 млрд.</a:t>
            </a: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тенге)</a:t>
            </a:r>
            <a:endParaRPr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3"/>
          <p:cNvSpPr txBox="1"/>
          <p:nvPr/>
        </p:nvSpPr>
        <p:spPr>
          <a:xfrm>
            <a:off x="1009382" y="3526898"/>
            <a:ext cx="5173916" cy="464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2" marR="98423">
              <a:spcBef>
                <a:spcPts val="105"/>
              </a:spcBef>
            </a:pP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 средствами индивидуальной защиты  - 79 </a:t>
            </a:r>
            <a:r>
              <a:rPr lang="ru-RU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endParaRPr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17"/>
          <p:cNvSpPr txBox="1"/>
          <p:nvPr/>
        </p:nvSpPr>
        <p:spPr>
          <a:xfrm>
            <a:off x="815414" y="4926278"/>
            <a:ext cx="5280581" cy="464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2" marR="5080">
              <a:spcBef>
                <a:spcPts val="100"/>
              </a:spcBef>
            </a:pP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r>
              <a:rPr lang="en-US" sz="14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коллективной</a:t>
            </a:r>
            <a:r>
              <a:rPr lang="en-US" sz="14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9"/>
          <p:cNvSpPr txBox="1"/>
          <p:nvPr/>
        </p:nvSpPr>
        <p:spPr>
          <a:xfrm>
            <a:off x="874206" y="4198973"/>
            <a:ext cx="5409388" cy="464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 algn="just">
              <a:lnSpc>
                <a:spcPct val="100000"/>
              </a:lnSpc>
              <a:spcBef>
                <a:spcPts val="100"/>
              </a:spcBef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92072" marR="98423" algn="l">
              <a:spcBef>
                <a:spcPts val="105"/>
              </a:spcBef>
            </a:pPr>
            <a:r>
              <a:rPr lang="ru-RU" sz="1467" dirty="0"/>
              <a:t>проведение </a:t>
            </a:r>
            <a:r>
              <a:rPr lang="ru-RU" sz="1467" b="1" dirty="0"/>
              <a:t>медицинских осмотров </a:t>
            </a:r>
            <a:r>
              <a:rPr lang="ru-RU" sz="1467" dirty="0"/>
              <a:t>и предсменного медицинского освидетельствования </a:t>
            </a:r>
            <a:r>
              <a:rPr lang="ru-RU" sz="1467" b="1" dirty="0"/>
              <a:t>(22,3 </a:t>
            </a:r>
            <a:r>
              <a:rPr lang="ru-RU" sz="1467" b="1" dirty="0" err="1"/>
              <a:t>млрд.тенге</a:t>
            </a:r>
            <a:r>
              <a:rPr lang="ru-RU" sz="1467" b="1" dirty="0"/>
              <a:t>)</a:t>
            </a:r>
            <a:endParaRPr sz="1467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04893" y="1687209"/>
            <a:ext cx="625919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52168" algn="just">
              <a:spcBef>
                <a:spcPts val="805"/>
              </a:spcBef>
            </a:pP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sz="1467" dirty="0">
                <a:latin typeface="Arial" panose="020B0604020202020204" pitchFamily="34" charset="0"/>
                <a:cs typeface="Arial" panose="020B0604020202020204" pitchFamily="34" charset="0"/>
              </a:rPr>
              <a:t> оценки профессиональных 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рисков (</a:t>
            </a:r>
            <a:r>
              <a:rPr lang="ru-KZ" sz="1467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,6 </a:t>
            </a:r>
            <a:r>
              <a:rPr lang="ru-RU" sz="1467" b="1" dirty="0" err="1"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1467" b="1" dirty="0">
                <a:latin typeface="Arial" panose="020B0604020202020204" pitchFamily="34" charset="0"/>
                <a:cs typeface="Arial" panose="020B0604020202020204" pitchFamily="34" charset="0"/>
              </a:rPr>
              <a:t> в 2024 году)</a:t>
            </a:r>
          </a:p>
        </p:txBody>
      </p:sp>
      <p:sp>
        <p:nvSpPr>
          <p:cNvPr id="72" name="Полилиния 71"/>
          <p:cNvSpPr/>
          <p:nvPr/>
        </p:nvSpPr>
        <p:spPr>
          <a:xfrm>
            <a:off x="364389" y="1825381"/>
            <a:ext cx="521011" cy="3669700"/>
          </a:xfrm>
          <a:custGeom>
            <a:avLst/>
            <a:gdLst>
              <a:gd name="connsiteX0" fmla="*/ 0 w 425830"/>
              <a:gd name="connsiteY0" fmla="*/ 0 h 3133972"/>
              <a:gd name="connsiteX1" fmla="*/ 31837 w 425830"/>
              <a:gd name="connsiteY1" fmla="*/ 35482 h 3133972"/>
              <a:gd name="connsiteX2" fmla="*/ 425830 w 425830"/>
              <a:gd name="connsiteY2" fmla="*/ 1566986 h 3133972"/>
              <a:gd name="connsiteX3" fmla="*/ 31837 w 425830"/>
              <a:gd name="connsiteY3" fmla="*/ 3098490 h 3133972"/>
              <a:gd name="connsiteX4" fmla="*/ 0 w 425830"/>
              <a:gd name="connsiteY4" fmla="*/ 3133972 h 3133972"/>
              <a:gd name="connsiteX5" fmla="*/ 0 w 425830"/>
              <a:gd name="connsiteY5" fmla="*/ 0 h 3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830" h="3133972">
                <a:moveTo>
                  <a:pt x="0" y="0"/>
                </a:moveTo>
                <a:lnTo>
                  <a:pt x="31837" y="35482"/>
                </a:lnTo>
                <a:cubicBezTo>
                  <a:pt x="266517" y="330424"/>
                  <a:pt x="425830" y="905663"/>
                  <a:pt x="425830" y="1566986"/>
                </a:cubicBezTo>
                <a:cubicBezTo>
                  <a:pt x="425830" y="2228310"/>
                  <a:pt x="266517" y="2803548"/>
                  <a:pt x="31837" y="3098490"/>
                </a:cubicBezTo>
                <a:lnTo>
                  <a:pt x="0" y="31339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2789" y="2052996"/>
            <a:ext cx="182104" cy="180241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633309" y="2468894"/>
            <a:ext cx="182104" cy="180241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21129" y="3078093"/>
            <a:ext cx="182104" cy="180241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771904" y="3624094"/>
            <a:ext cx="182104" cy="180241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719403" y="4293097"/>
            <a:ext cx="182104" cy="180241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27381" y="4976952"/>
            <a:ext cx="182104" cy="180241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EFAB10-5306-8322-84AB-3352731C05C8}"/>
              </a:ext>
            </a:extLst>
          </p:cNvPr>
          <p:cNvGrpSpPr/>
          <p:nvPr/>
        </p:nvGrpSpPr>
        <p:grpSpPr>
          <a:xfrm>
            <a:off x="6259770" y="1543651"/>
            <a:ext cx="5509436" cy="4233156"/>
            <a:chOff x="5090800" y="1403484"/>
            <a:chExt cx="3444487" cy="3191105"/>
          </a:xfrm>
        </p:grpSpPr>
        <p:sp>
          <p:nvSpPr>
            <p:cNvPr id="131" name="ee4pHeader1">
              <a:extLst>
                <a:ext uri="{FF2B5EF4-FFF2-40B4-BE49-F238E27FC236}">
                  <a16:creationId xmlns:a16="http://schemas.microsoft.com/office/drawing/2014/main" id="{D316939A-6C2C-421D-92B3-7F20DD03BC5A}"/>
                </a:ext>
              </a:extLst>
            </p:cNvPr>
            <p:cNvSpPr txBox="1"/>
            <p:nvPr/>
          </p:nvSpPr>
          <p:spPr>
            <a:xfrm>
              <a:off x="5302444" y="3567636"/>
              <a:ext cx="3105660" cy="593440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87310" defTabSz="914377">
                <a:spcAft>
                  <a:spcPts val="600"/>
                </a:spcAft>
                <a:buClr>
                  <a:srgbClr val="000000">
                    <a:lumMod val="65000"/>
                    <a:lumOff val="35000"/>
                  </a:srgbClr>
                </a:buClr>
                <a:buSzPct val="100000"/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физиотерапевтического оборудования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 медицинские пункты предприятий для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лиц, работающих во вредных и опасных условиях труда</a:t>
              </a:r>
            </a:p>
            <a:p>
              <a:pPr marL="87310" defTabSz="914377">
                <a:spcAft>
                  <a:spcPts val="600"/>
                </a:spcAft>
                <a:buClr>
                  <a:srgbClr val="000000">
                    <a:lumMod val="65000"/>
                    <a:lumOff val="35000"/>
                  </a:srgbClr>
                </a:buClr>
                <a:buSzPct val="100000"/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оплата труда методистов, тренеров,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реабилитологов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, привлекаемых к выполнению указанных мероприятий</a:t>
              </a:r>
            </a:p>
            <a:p>
              <a:pPr marL="87310" defTabSz="914377">
                <a:spcAft>
                  <a:spcPts val="600"/>
                </a:spcAft>
                <a:buClr>
                  <a:srgbClr val="000000">
                    <a:lumMod val="65000"/>
                    <a:lumOff val="35000"/>
                  </a:srgbClr>
                </a:buClr>
                <a:buSzPct val="100000"/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на оздоровление в условиях профилактория, пансионатов и санаторно-курортного лечения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для лиц, работающих во вредных и опасных условиях труда</a:t>
              </a:r>
            </a:p>
            <a:p>
              <a:pPr marL="87310" defTabSz="914377">
                <a:spcAft>
                  <a:spcPts val="600"/>
                </a:spcAft>
                <a:buClr>
                  <a:srgbClr val="000000">
                    <a:lumMod val="65000"/>
                    <a:lumOff val="35000"/>
                  </a:srgbClr>
                </a:buClr>
                <a:buSzPct val="100000"/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bject 17"/>
            <p:cNvSpPr txBox="1"/>
            <p:nvPr/>
          </p:nvSpPr>
          <p:spPr>
            <a:xfrm>
              <a:off x="5319438" y="3240001"/>
              <a:ext cx="3105660" cy="28856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индивидуальных средств профилактики, средств ортопедической защиты (коррекции)</a:t>
              </a:r>
              <a:r>
                <a:rPr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bject 19"/>
            <p:cNvSpPr txBox="1"/>
            <p:nvPr/>
          </p:nvSpPr>
          <p:spPr>
            <a:xfrm>
              <a:off x="5369130" y="1403484"/>
              <a:ext cx="3135620" cy="45861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/>
              <a:r>
                <a:rPr lang="ru-RU" sz="1333" b="1" dirty="0">
                  <a:latin typeface="Arial" panose="020B0604020202020204" pitchFamily="34" charset="0"/>
                  <a:cs typeface="Arial" panose="020B0604020202020204" pitchFamily="34" charset="0"/>
                </a:rPr>
                <a:t>Оснащение оздоровительных профилактических мероприятий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(инвентари, стенды, тренажеры, наглядные материалы) </a:t>
              </a:r>
              <a:endParaRPr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bject 21"/>
            <p:cNvSpPr txBox="1"/>
            <p:nvPr/>
          </p:nvSpPr>
          <p:spPr>
            <a:xfrm>
              <a:off x="5361772" y="1935279"/>
              <a:ext cx="3063326" cy="47403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316857">
                <a:spcBef>
                  <a:spcPts val="105"/>
                </a:spcBef>
              </a:pPr>
              <a:r>
                <a:rPr lang="ru-RU" sz="1333" dirty="0">
                  <a:latin typeface="Arial" panose="020B0604020202020204" pitchFamily="34" charset="0"/>
                  <a:cs typeface="Arial" panose="020B0604020202020204" pitchFamily="34" charset="0"/>
                </a:rPr>
                <a:t>Устройство и содержание помещений и площадок </a:t>
              </a:r>
              <a:r>
                <a:rPr lang="ru-RU" sz="1333" b="1" dirty="0">
                  <a:latin typeface="Arial" panose="020B0604020202020204" pitchFamily="34" charset="0"/>
                  <a:cs typeface="Arial" panose="020B0604020202020204" pitchFamily="34" charset="0"/>
                </a:rPr>
                <a:t>(кабинетов) для проведения оздоровительных мероприятий, психоэмоциональных разгрузок</a:t>
              </a:r>
              <a:endParaRPr sz="1333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bject 41"/>
            <p:cNvSpPr txBox="1"/>
            <p:nvPr/>
          </p:nvSpPr>
          <p:spPr>
            <a:xfrm>
              <a:off x="5389192" y="2482542"/>
              <a:ext cx="3146095" cy="73702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634984"/>
              <a:r>
                <a:rPr lang="ru-RU" sz="1333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проведение оздоровительных мероприятий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41294" marR="634984" indent="-228594">
                <a:buFontTx/>
                <a:buChar char="-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производственной гимнастики, </a:t>
              </a:r>
            </a:p>
            <a:p>
              <a:pPr marL="241294" marR="634984" indent="-228594">
                <a:buFontTx/>
                <a:buChar char="-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ЛФК по результатам обязательных периодических медицинских осмотров</a:t>
              </a:r>
              <a:endParaRPr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5090800" y="1437979"/>
              <a:ext cx="108000" cy="10841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5097104" y="2000899"/>
              <a:ext cx="108000" cy="10841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5129011" y="2516644"/>
              <a:ext cx="108000" cy="10841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5148475" y="3323519"/>
              <a:ext cx="108000" cy="10841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5187300" y="4236142"/>
              <a:ext cx="108000" cy="10841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187300" y="4486173"/>
              <a:ext cx="108000" cy="108416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bject 17">
            <a:extLst>
              <a:ext uri="{FF2B5EF4-FFF2-40B4-BE49-F238E27FC236}">
                <a16:creationId xmlns:a16="http://schemas.microsoft.com/office/drawing/2014/main" id="{CF963CD1-4714-FD47-CA4F-3B1A07F6B6AE}"/>
              </a:ext>
            </a:extLst>
          </p:cNvPr>
          <p:cNvSpPr txBox="1"/>
          <p:nvPr/>
        </p:nvSpPr>
        <p:spPr>
          <a:xfrm>
            <a:off x="422790" y="5676123"/>
            <a:ext cx="5673207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2" marR="5080">
              <a:spcBef>
                <a:spcPts val="1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Затраты работодателей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охрану труда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2024 году – 434,5 млрд. тенге,</a:t>
            </a:r>
          </a:p>
          <a:p>
            <a:pPr marL="92072" marR="5080">
              <a:spcBef>
                <a:spcPts val="1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 них на превентивные меры – 137,1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2072" marR="5080">
              <a:spcBef>
                <a:spcPts val="1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26C25-354C-0717-FF5F-8E9302FAB974}"/>
              </a:ext>
            </a:extLst>
          </p:cNvPr>
          <p:cNvSpPr txBox="1"/>
          <p:nvPr/>
        </p:nvSpPr>
        <p:spPr>
          <a:xfrm>
            <a:off x="11770993" y="6488668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95DE32E-5A3F-D1C8-1AD0-0BAA556FE278}"/>
              </a:ext>
            </a:extLst>
          </p:cNvPr>
          <p:cNvSpPr/>
          <p:nvPr/>
        </p:nvSpPr>
        <p:spPr>
          <a:xfrm>
            <a:off x="6379608" y="4538083"/>
            <a:ext cx="176505" cy="143819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Графика, графический дизайн, Шрифт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F6F1F61-F1EF-E373-8983-C740B90B9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76420"/>
            <a:ext cx="1310909" cy="219577"/>
          </a:xfrm>
          <a:prstGeom prst="rect">
            <a:avLst/>
          </a:prstGeom>
          <a:ln>
            <a:noFill/>
          </a:ln>
        </p:spPr>
      </p:pic>
      <p:pic>
        <p:nvPicPr>
          <p:cNvPr id="9" name="Picture 11" descr="gerb">
            <a:extLst>
              <a:ext uri="{FF2B5EF4-FFF2-40B4-BE49-F238E27FC236}">
                <a16:creationId xmlns:a16="http://schemas.microsoft.com/office/drawing/2014/main" id="{9955B324-77D1-5168-3FBA-6D1F963E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24" y="71288"/>
            <a:ext cx="4924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5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C51AC75-ED5E-B365-D7FD-5166509680EE}"/>
              </a:ext>
            </a:extLst>
          </p:cNvPr>
          <p:cNvSpPr/>
          <p:nvPr/>
        </p:nvSpPr>
        <p:spPr bwMode="auto">
          <a:xfrm>
            <a:off x="201585" y="452669"/>
            <a:ext cx="11661308" cy="960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1867" b="1" dirty="0"/>
              <a:t>Мероприятия по социальной и (или) профессиональной </a:t>
            </a:r>
          </a:p>
          <a:p>
            <a:pPr algn="ctr">
              <a:defRPr/>
            </a:pPr>
            <a:r>
              <a:rPr lang="ru-RU" sz="1867" b="1" dirty="0"/>
              <a:t>реабилитации пострадавших на производстве </a:t>
            </a:r>
          </a:p>
          <a:p>
            <a:pPr algn="ctr">
              <a:defRPr/>
            </a:pPr>
            <a:r>
              <a:rPr lang="ru-RU" sz="1867" b="1" dirty="0"/>
              <a:t>в рамках системы обязательного страхования от </a:t>
            </a:r>
            <a:r>
              <a:rPr lang="ru-RU" sz="2000" b="1" dirty="0"/>
              <a:t>несчастных случаев</a:t>
            </a:r>
          </a:p>
          <a:p>
            <a:pPr algn="ctr"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A659228-2D41-B0EF-116D-BB87CB46C196}"/>
              </a:ext>
            </a:extLst>
          </p:cNvPr>
          <p:cNvGrpSpPr/>
          <p:nvPr/>
        </p:nvGrpSpPr>
        <p:grpSpPr>
          <a:xfrm>
            <a:off x="263353" y="1520636"/>
            <a:ext cx="11521281" cy="4108224"/>
            <a:chOff x="263351" y="1659469"/>
            <a:chExt cx="11521281" cy="3541808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8EFA6F7-1D63-D9DA-E73F-3099EFDC18D3}"/>
                </a:ext>
              </a:extLst>
            </p:cNvPr>
            <p:cNvSpPr/>
            <p:nvPr/>
          </p:nvSpPr>
          <p:spPr>
            <a:xfrm>
              <a:off x="6149048" y="1679634"/>
              <a:ext cx="2801395" cy="44900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1200"/>
                </a:spcBef>
                <a:spcAft>
                  <a:spcPts val="1800"/>
                </a:spcAft>
                <a:tabLst>
                  <a:tab pos="274313" algn="l"/>
                </a:tabLst>
                <a:defRPr/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Восстановительная и реконструктивная реабилитации</a:t>
              </a:r>
              <a:endPara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B5D2D244-AC4E-950F-2475-631D414D4B51}"/>
                </a:ext>
              </a:extLst>
            </p:cNvPr>
            <p:cNvSpPr/>
            <p:nvPr/>
          </p:nvSpPr>
          <p:spPr>
            <a:xfrm>
              <a:off x="269908" y="1664842"/>
              <a:ext cx="2714755" cy="44900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33" b="1" dirty="0">
                  <a:latin typeface="Arial" panose="020B0604020202020204" pitchFamily="34" charset="0"/>
                  <a:cs typeface="Arial" panose="020B0604020202020204" pitchFamily="34" charset="0"/>
                </a:rPr>
                <a:t>Социальная реабилитация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AA263C2F-48E3-7DDE-CA18-E7BAEADEA93B}"/>
                </a:ext>
              </a:extLst>
            </p:cNvPr>
            <p:cNvSpPr/>
            <p:nvPr/>
          </p:nvSpPr>
          <p:spPr>
            <a:xfrm>
              <a:off x="3299506" y="1659469"/>
              <a:ext cx="2714755" cy="44900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33" b="1" dirty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Профессиональная реабилитация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E315BD7D-5102-01D0-E324-DC6CBDF577FF}"/>
                </a:ext>
              </a:extLst>
            </p:cNvPr>
            <p:cNvSpPr/>
            <p:nvPr/>
          </p:nvSpPr>
          <p:spPr bwMode="auto">
            <a:xfrm>
              <a:off x="6202099" y="2282759"/>
              <a:ext cx="2695294" cy="2918518"/>
            </a:xfrm>
            <a:prstGeom prst="rect">
              <a:avLst/>
            </a:prstGeom>
            <a:ln w="19050">
              <a:solidFill>
                <a:srgbClr val="3E226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28594" indent="-228594" fontAlgn="base">
                <a:buFontTx/>
                <a:buChar char="-"/>
              </a:pP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реабилитация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восстановительная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терапия;</a:t>
              </a:r>
            </a:p>
            <a:p>
              <a:pPr marL="228594" indent="-228594" fontAlgn="base">
                <a:buFontTx/>
                <a:buChar char="-"/>
              </a:pPr>
              <a:endPara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fontAlgn="base">
                <a:buFontTx/>
                <a:buChar char="-"/>
              </a:pP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реконструктивная 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хирургия:</a:t>
              </a:r>
            </a:p>
            <a:p>
              <a:pPr fontAlgn="base"/>
              <a:endPara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fontAlgn="base">
                <a:buFontTx/>
                <a:buChar char="-"/>
              </a:pP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протезно-ортопедическая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помощь;</a:t>
              </a:r>
            </a:p>
            <a:p>
              <a:pPr marL="228594" indent="-228594" fontAlgn="base">
                <a:buFontTx/>
                <a:buChar char="-"/>
              </a:pPr>
              <a:endPara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fontAlgn="base">
                <a:buFontTx/>
                <a:buChar char="-"/>
              </a:pP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и обучение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программам</a:t>
              </a:r>
              <a:endParaRPr lang="ru-RU" sz="13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FBC06F-CC52-FE75-2B17-F83AA9C416AA}"/>
                </a:ext>
              </a:extLst>
            </p:cNvPr>
            <p:cNvSpPr txBox="1"/>
            <p:nvPr/>
          </p:nvSpPr>
          <p:spPr bwMode="auto">
            <a:xfrm>
              <a:off x="263351" y="2291333"/>
              <a:ext cx="2695295" cy="2890594"/>
            </a:xfrm>
            <a:prstGeom prst="rect">
              <a:avLst/>
            </a:prstGeom>
            <a:ln w="19050">
              <a:solidFill>
                <a:srgbClr val="3E226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/>
            <a:lstStyle/>
            <a:p>
              <a:pPr marL="228594" indent="-228594" defTabSz="444489">
                <a:buClr>
                  <a:schemeClr val="tx2"/>
                </a:buClr>
                <a:buFontTx/>
                <a:buChar char="-"/>
                <a:defRPr/>
              </a:pP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по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психологической поддержке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помощи и коррекция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defTabSz="444489">
                <a:buClr>
                  <a:schemeClr val="tx2"/>
                </a:buClr>
                <a:buFontTx/>
                <a:buChar char="-"/>
                <a:defRPr/>
              </a:pP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медико-психологические консультации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28594" indent="-228594" defTabSz="444489">
                <a:buClr>
                  <a:schemeClr val="tx2"/>
                </a:buClr>
                <a:buFontTx/>
                <a:buChar char="-"/>
                <a:defRPr/>
              </a:pPr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defTabSz="444489">
                <a:buClr>
                  <a:schemeClr val="tx2"/>
                </a:buClr>
                <a:buFontTx/>
                <a:buChar char="-"/>
                <a:defRPr/>
              </a:pP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консультации 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вопросам реабилитации и здорового образа жизни</a:t>
              </a: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54714D-C6F6-8C39-A1DA-CF68222C3F56}"/>
                </a:ext>
              </a:extLst>
            </p:cNvPr>
            <p:cNvSpPr txBox="1"/>
            <p:nvPr/>
          </p:nvSpPr>
          <p:spPr bwMode="auto">
            <a:xfrm>
              <a:off x="3299506" y="2310681"/>
              <a:ext cx="2714755" cy="2890595"/>
            </a:xfrm>
            <a:prstGeom prst="rect">
              <a:avLst/>
            </a:prstGeom>
            <a:ln w="19050">
              <a:solidFill>
                <a:srgbClr val="3E226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/>
            <a:lstStyle/>
            <a:p>
              <a:pPr marL="228594" indent="-228594" defTabSz="444489">
                <a:lnSpc>
                  <a:spcPct val="90000"/>
                </a:lnSpc>
                <a:spcAft>
                  <a:spcPct val="3500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/>
              </a:pP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модернизация 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рабочего места для улучшения трудового процессов и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адаптации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работника</a:t>
              </a:r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28594" indent="-228594" defTabSz="444489">
                <a:lnSpc>
                  <a:spcPct val="90000"/>
                </a:lnSpc>
                <a:spcAft>
                  <a:spcPct val="3500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/>
              </a:pP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defTabSz="444489">
                <a:lnSpc>
                  <a:spcPct val="90000"/>
                </a:lnSpc>
                <a:spcAft>
                  <a:spcPct val="3500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/>
              </a:pP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курсах по профессиональной переподготовке и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повышения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квалификации</a:t>
              </a:r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28594" indent="-228594" defTabSz="444489">
                <a:lnSpc>
                  <a:spcPct val="90000"/>
                </a:lnSpc>
                <a:spcAft>
                  <a:spcPct val="3500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/>
              </a:pP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defTabSz="444489">
                <a:lnSpc>
                  <a:spcPct val="90000"/>
                </a:lnSpc>
                <a:spcAft>
                  <a:spcPct val="3500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/>
              </a:pP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лечебно-профилактического питания</a:t>
              </a:r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28594" indent="-228594" defTabSz="444489">
                <a:lnSpc>
                  <a:spcPct val="90000"/>
                </a:lnSpc>
                <a:spcAft>
                  <a:spcPct val="3500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/>
              </a:pP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defTabSz="444489">
                <a:lnSpc>
                  <a:spcPct val="90000"/>
                </a:lnSpc>
                <a:spcAft>
                  <a:spcPct val="3500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/>
              </a:pPr>
              <a:r>
                <a:rPr lang="ru-RU" sz="1333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ортокорекция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(использование бандажей, ортезов, корсетов) </a:t>
              </a:r>
              <a:endParaRPr lang="x-non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F5E455-E93C-E602-8D09-B4687121BA82}"/>
                </a:ext>
              </a:extLst>
            </p:cNvPr>
            <p:cNvSpPr txBox="1"/>
            <p:nvPr/>
          </p:nvSpPr>
          <p:spPr bwMode="auto">
            <a:xfrm>
              <a:off x="9069877" y="2291333"/>
              <a:ext cx="2714755" cy="2909944"/>
            </a:xfrm>
            <a:prstGeom prst="rect">
              <a:avLst/>
            </a:prstGeom>
            <a:ln w="19050">
              <a:solidFill>
                <a:srgbClr val="3E226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/>
            <a:lstStyle/>
            <a:p>
              <a:pPr marL="228594" indent="-228594" fontAlgn="base">
                <a:buFontTx/>
                <a:buChar char="-"/>
              </a:pP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клинические и/или инструментальные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осмотры, диагностика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лечение;</a:t>
              </a:r>
            </a:p>
            <a:p>
              <a:pPr marL="228594" indent="-228594" fontAlgn="base">
                <a:buFontTx/>
                <a:buChar char="-"/>
              </a:pPr>
              <a:endPara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fontAlgn="base">
                <a:buFontTx/>
                <a:buChar char="-"/>
              </a:pP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 коммуникации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ru-RU" sz="1333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приспособлений</a:t>
              </a:r>
              <a:r>
                <a:rPr lang="ru-RU" sz="13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для лиц с ограничениями в вербальном общении.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E13EF3EC-AE2D-746C-4CDD-92A7E3C74B1A}"/>
                </a:ext>
              </a:extLst>
            </p:cNvPr>
            <p:cNvSpPr/>
            <p:nvPr/>
          </p:nvSpPr>
          <p:spPr>
            <a:xfrm>
              <a:off x="9069877" y="1678946"/>
              <a:ext cx="2714755" cy="44900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Логопедическая и языковая реабилитации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8D2024-043C-9BCC-8729-F75C73120185}"/>
              </a:ext>
            </a:extLst>
          </p:cNvPr>
          <p:cNvSpPr txBox="1"/>
          <p:nvPr/>
        </p:nvSpPr>
        <p:spPr>
          <a:xfrm>
            <a:off x="11862892" y="6516120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FEC47F-ECF9-CDE9-5821-D80A5421A5F4}"/>
              </a:ext>
            </a:extLst>
          </p:cNvPr>
          <p:cNvSpPr/>
          <p:nvPr/>
        </p:nvSpPr>
        <p:spPr>
          <a:xfrm>
            <a:off x="263353" y="5733257"/>
            <a:ext cx="11599540" cy="1055857"/>
          </a:xfrm>
          <a:prstGeom prst="rect">
            <a:avLst/>
          </a:prstGeom>
          <a:noFill/>
          <a:ln w="12700">
            <a:solidFill>
              <a:srgbClr val="3E226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alt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alt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программ реабилитации</a:t>
            </a:r>
            <a:r>
              <a:rPr lang="ru-RU" alt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 в большей части осуществляется за счет средств </a:t>
            </a:r>
            <a:r>
              <a:rPr lang="ru-RU" altLang="ru-RU" sz="1100" b="1" i="1" dirty="0">
                <a:solidFill>
                  <a:srgbClr val="3E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 </a:t>
            </a:r>
            <a:r>
              <a:rPr lang="ru-RU" altLang="ru-RU" sz="1100" i="1" dirty="0">
                <a:solidFill>
                  <a:srgbClr val="3E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рамках гарантированного объема медицинской помощи, обязательного социального медицинского страхования) и работодателя. Участие компаний по страхованию жизни возможно в соотв. ст.19 ЗРК ОСНС, в виде в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озмещения дополнительных расходов, за исключением медпомощи, предоставляемой в рамках ГОБМП и ОСМС, совокупный размер возмещения зависит от степени утраты профессиональной трудоспособности: 1) 30-59% СУПТ – 500 месячных расчетных показателей; 2) 60-89% СУПТ– 750 месячных расчетных показателей; 3) 90-100% СУПТ – 1 000 месячных расчетных показателей, а также возмещение понесенных расходов на оплату одного санаторно-курортного лечения (до 100 месячных расчетных показателей), на основании документов. </a:t>
            </a:r>
          </a:p>
        </p:txBody>
      </p:sp>
      <p:pic>
        <p:nvPicPr>
          <p:cNvPr id="4" name="Рисунок 3" descr="Изображение выглядит как Графика, графический дизайн, Шрифт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6A7CF5-6257-544E-2576-0DCE47A9D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76420"/>
            <a:ext cx="1310909" cy="219577"/>
          </a:xfrm>
          <a:prstGeom prst="rect">
            <a:avLst/>
          </a:prstGeom>
          <a:ln>
            <a:noFill/>
          </a:ln>
        </p:spPr>
      </p:pic>
      <p:pic>
        <p:nvPicPr>
          <p:cNvPr id="5" name="Picture 11" descr="gerb">
            <a:extLst>
              <a:ext uri="{FF2B5EF4-FFF2-40B4-BE49-F238E27FC236}">
                <a16:creationId xmlns:a16="http://schemas.microsoft.com/office/drawing/2014/main" id="{2A4C0BF0-0CE7-3FE0-C630-1DD90248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24" y="71288"/>
            <a:ext cx="4924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C0DC40-D9A1-4372-AF40-417AF598A014}"/>
              </a:ext>
            </a:extLst>
          </p:cNvPr>
          <p:cNvSpPr txBox="1"/>
          <p:nvPr/>
        </p:nvSpPr>
        <p:spPr>
          <a:xfrm>
            <a:off x="1838325" y="18197"/>
            <a:ext cx="989984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Республиканский научно-исследовательский институт по охране труда Министерства труда и социальной защиты населения Республики Казахстан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14246"/>
            <a:ext cx="12192000" cy="1594339"/>
          </a:xfrm>
          <a:prstGeom prst="rect">
            <a:avLst/>
          </a:prstGeom>
          <a:solidFill>
            <a:srgbClr val="E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srgbClr val="293A5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Условия труда и профессиональные риски: классификация, категории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и критерии группировки в рамках перехода к «зеленой экономике»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Результаты НИР за </a:t>
            </a:r>
            <a:r>
              <a:rPr kumimoji="0" lang="en-US" alt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III</a:t>
            </a:r>
            <a:r>
              <a:rPr kumimoji="0" lang="en-US" altLang="ru-RU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altLang="ru-RU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квартал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2025 года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8444" y="2124000"/>
            <a:ext cx="515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НАУЧНО-ТЕХНИЧЕСКАЯ ПРОГРАММА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584" y="5380892"/>
            <a:ext cx="7145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Руководитель НТП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кандидат 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юридических наук, ассоциированный профессор 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Б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екмагамбетов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 А.Б.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32C203-8BD4-4ED4-8FBF-2D67C9451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197"/>
            <a:ext cx="1771650" cy="381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12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3A90-8B9B-6742-3735-3A3ADEF07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9395C0A-8D29-2B9E-7043-08F0FC3B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4" y="133767"/>
            <a:ext cx="114966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Особые условия труда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Стандартная оценка профессионального риска (ОПР)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11401425" y="-9003"/>
            <a:ext cx="790575" cy="369332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6" name="Google Shape;196;p28">
            <a:extLst>
              <a:ext uri="{FF2B5EF4-FFF2-40B4-BE49-F238E27FC236}">
                <a16:creationId xmlns:a16="http://schemas.microsoft.com/office/drawing/2014/main" id="{48A3DA6A-D227-FCAB-CE32-A1FA31559F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34" y="133767"/>
            <a:ext cx="963167" cy="160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CB46D7-0468-02E8-D14F-1AA33E325F23}"/>
              </a:ext>
            </a:extLst>
          </p:cNvPr>
          <p:cNvSpPr/>
          <p:nvPr/>
        </p:nvSpPr>
        <p:spPr bwMode="auto">
          <a:xfrm>
            <a:off x="1686202" y="2033369"/>
            <a:ext cx="1260475" cy="320675"/>
          </a:xfrm>
          <a:prstGeom prst="rect">
            <a:avLst/>
          </a:prstGeom>
          <a:solidFill>
            <a:srgbClr val="00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1.Подготовка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проведения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ОПР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4E72C4-A926-81FF-3AF8-439BCB20E7BD}"/>
              </a:ext>
            </a:extLst>
          </p:cNvPr>
          <p:cNvSpPr/>
          <p:nvPr/>
        </p:nvSpPr>
        <p:spPr bwMode="auto">
          <a:xfrm>
            <a:off x="1792058" y="2584672"/>
            <a:ext cx="1047750" cy="28892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1D3E76"/>
                </a:solidFill>
                <a:latin typeface="Century Gothic" panose="020B0502020202020204" pitchFamily="34" charset="0"/>
              </a:rPr>
              <a:t>Э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кспертная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группа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CB2608-91E5-EB58-98F2-B4721DA235D8}"/>
              </a:ext>
            </a:extLst>
          </p:cNvPr>
          <p:cNvSpPr/>
          <p:nvPr/>
        </p:nvSpPr>
        <p:spPr bwMode="auto">
          <a:xfrm>
            <a:off x="1696183" y="2933190"/>
            <a:ext cx="1271588" cy="327025"/>
          </a:xfrm>
          <a:prstGeom prst="rect">
            <a:avLst/>
          </a:prstGeom>
          <a:solidFill>
            <a:srgbClr val="00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Идентификация ПР</a:t>
            </a:r>
          </a:p>
        </p:txBody>
      </p:sp>
      <p:cxnSp>
        <p:nvCxnSpPr>
          <p:cNvPr id="11" name="Прямая со стрелкой 39">
            <a:extLst>
              <a:ext uri="{FF2B5EF4-FFF2-40B4-BE49-F238E27FC236}">
                <a16:creationId xmlns:a16="http://schemas.microsoft.com/office/drawing/2014/main" id="{755FCC45-7F22-FC33-D404-C125BCCBB1FE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965353" y="1790481"/>
            <a:ext cx="720849" cy="403226"/>
          </a:xfrm>
          <a:prstGeom prst="bentConnector3">
            <a:avLst>
              <a:gd name="adj1" fmla="val -2059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DD2CB9-9188-596E-54ED-C77162CDCFF8}"/>
              </a:ext>
            </a:extLst>
          </p:cNvPr>
          <p:cNvSpPr/>
          <p:nvPr/>
        </p:nvSpPr>
        <p:spPr bwMode="auto">
          <a:xfrm>
            <a:off x="2893157" y="2570770"/>
            <a:ext cx="1047750" cy="28892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rgbClr val="1D3E76"/>
                </a:solidFill>
              </a:rPr>
              <a:t>О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бъекты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 оценки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463965-1C53-51B7-DB33-CBBA6190874A}"/>
              </a:ext>
            </a:extLst>
          </p:cNvPr>
          <p:cNvSpPr/>
          <p:nvPr/>
        </p:nvSpPr>
        <p:spPr bwMode="auto">
          <a:xfrm>
            <a:off x="659546" y="2587619"/>
            <a:ext cx="1047750" cy="28892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rgbClr val="1D3E76"/>
                </a:solidFill>
              </a:rPr>
              <a:t>Р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есурсы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 для ОПР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51B324-E999-5A68-153E-D73810FFF048}"/>
              </a:ext>
            </a:extLst>
          </p:cNvPr>
          <p:cNvSpPr/>
          <p:nvPr/>
        </p:nvSpPr>
        <p:spPr bwMode="auto">
          <a:xfrm>
            <a:off x="732335" y="3336414"/>
            <a:ext cx="1047750" cy="39331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Сбор и обработка данных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1E76DA-01F5-EBF0-C036-59CF559C20FD}"/>
              </a:ext>
            </a:extLst>
          </p:cNvPr>
          <p:cNvSpPr/>
          <p:nvPr/>
        </p:nvSpPr>
        <p:spPr bwMode="auto">
          <a:xfrm>
            <a:off x="1842235" y="3343667"/>
            <a:ext cx="1081460" cy="38606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Изучение производственной среды и трудового процесса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C8606E-9FE0-5218-C4E0-7E893AEBD313}"/>
              </a:ext>
            </a:extLst>
          </p:cNvPr>
          <p:cNvSpPr/>
          <p:nvPr/>
        </p:nvSpPr>
        <p:spPr bwMode="auto">
          <a:xfrm>
            <a:off x="3056178" y="3318625"/>
            <a:ext cx="1114177" cy="39331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Перечень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производствен-ных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 факторов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FAD7A34-1A05-E5F9-95FF-2DD443817369}"/>
              </a:ext>
            </a:extLst>
          </p:cNvPr>
          <p:cNvSpPr/>
          <p:nvPr/>
        </p:nvSpPr>
        <p:spPr bwMode="auto">
          <a:xfrm>
            <a:off x="1696183" y="3843303"/>
            <a:ext cx="1271588" cy="327025"/>
          </a:xfrm>
          <a:prstGeom prst="rect">
            <a:avLst/>
          </a:prstGeom>
          <a:solidFill>
            <a:srgbClr val="00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Оценка ПР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1F5B02-2B62-72DE-3B2E-9240B7051C4B}"/>
              </a:ext>
            </a:extLst>
          </p:cNvPr>
          <p:cNvSpPr txBox="1"/>
          <p:nvPr/>
        </p:nvSpPr>
        <p:spPr>
          <a:xfrm>
            <a:off x="134212" y="1435443"/>
            <a:ext cx="2682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Технические требования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Листы ДОР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FF56AAF-C3E7-311E-AD6E-938C0B7FE29D}"/>
              </a:ext>
            </a:extLst>
          </p:cNvPr>
          <p:cNvSpPr/>
          <p:nvPr/>
        </p:nvSpPr>
        <p:spPr bwMode="auto">
          <a:xfrm>
            <a:off x="1256210" y="4291368"/>
            <a:ext cx="1047750" cy="41053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Оценка ИПР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ПОиПЗ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D3E7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A0E164-B02C-B23A-904A-8627D84CC83D}"/>
              </a:ext>
            </a:extLst>
          </p:cNvPr>
          <p:cNvSpPr/>
          <p:nvPr/>
        </p:nvSpPr>
        <p:spPr bwMode="auto">
          <a:xfrm>
            <a:off x="2402216" y="4274666"/>
            <a:ext cx="1047750" cy="4188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Оценка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ИПР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травматизма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EEAD45-60D1-4E8C-55D9-26A62E3DFD47}"/>
              </a:ext>
            </a:extLst>
          </p:cNvPr>
          <p:cNvSpPr/>
          <p:nvPr/>
        </p:nvSpPr>
        <p:spPr bwMode="auto">
          <a:xfrm>
            <a:off x="1618397" y="5396861"/>
            <a:ext cx="1349374" cy="327025"/>
          </a:xfrm>
          <a:prstGeom prst="rect">
            <a:avLst/>
          </a:prstGeom>
          <a:solidFill>
            <a:srgbClr val="00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4.План мероприятий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9305660-D753-649D-EBFA-FB51619C6D3B}"/>
              </a:ext>
            </a:extLst>
          </p:cNvPr>
          <p:cNvSpPr/>
          <p:nvPr/>
        </p:nvSpPr>
        <p:spPr bwMode="auto">
          <a:xfrm>
            <a:off x="134212" y="5827867"/>
            <a:ext cx="1187715" cy="46166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Инженерные меры,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включая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цифровые советчики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168D391-F3AD-B00E-DADA-81AF3B6F945C}"/>
              </a:ext>
            </a:extLst>
          </p:cNvPr>
          <p:cNvSpPr/>
          <p:nvPr/>
        </p:nvSpPr>
        <p:spPr bwMode="auto">
          <a:xfrm>
            <a:off x="1418427" y="5845012"/>
            <a:ext cx="1187715" cy="43664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Административ-ные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меры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4D6761-6853-FE13-A9BE-744096F41C35}"/>
              </a:ext>
            </a:extLst>
          </p:cNvPr>
          <p:cNvSpPr/>
          <p:nvPr/>
        </p:nvSpPr>
        <p:spPr bwMode="auto">
          <a:xfrm>
            <a:off x="2724411" y="5818512"/>
            <a:ext cx="1111566" cy="4869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Лечебно-профилактически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07816A-A14D-89A0-F80A-8CD6973D6D40}"/>
              </a:ext>
            </a:extLst>
          </p:cNvPr>
          <p:cNvSpPr/>
          <p:nvPr/>
        </p:nvSpPr>
        <p:spPr bwMode="auto">
          <a:xfrm>
            <a:off x="4046777" y="5807244"/>
            <a:ext cx="1188414" cy="47441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Реабилитационные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E3B7FC2-1CD9-EE60-5022-49FE5FB91D35}"/>
              </a:ext>
            </a:extLst>
          </p:cNvPr>
          <p:cNvSpPr/>
          <p:nvPr/>
        </p:nvSpPr>
        <p:spPr bwMode="auto">
          <a:xfrm>
            <a:off x="8387342" y="1907664"/>
            <a:ext cx="1814171" cy="327025"/>
          </a:xfrm>
          <a:prstGeom prst="rect">
            <a:avLst/>
          </a:prstGeom>
          <a:solidFill>
            <a:srgbClr val="00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Государственный контроль и мониторинг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49CF6B-27E2-E72C-9DAA-4DCC562A1D16}"/>
              </a:ext>
            </a:extLst>
          </p:cNvPr>
          <p:cNvSpPr txBox="1"/>
          <p:nvPr/>
        </p:nvSpPr>
        <p:spPr>
          <a:xfrm>
            <a:off x="805150" y="1050756"/>
            <a:ext cx="382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Оценка индивидуального риска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41FEA8-009A-5000-76D8-BADD32A8CBBE}"/>
              </a:ext>
            </a:extLst>
          </p:cNvPr>
          <p:cNvSpPr txBox="1"/>
          <p:nvPr/>
        </p:nvSpPr>
        <p:spPr>
          <a:xfrm>
            <a:off x="7296160" y="1036005"/>
            <a:ext cx="382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Оценка интегрального риска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1D37AB-2620-96B3-9D0E-D48219E4EC7E}"/>
              </a:ext>
            </a:extLst>
          </p:cNvPr>
          <p:cNvSpPr txBox="1"/>
          <p:nvPr/>
        </p:nvSpPr>
        <p:spPr>
          <a:xfrm>
            <a:off x="3276671" y="1526240"/>
            <a:ext cx="28119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Работы повышенной опасности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Работы на ОПО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Работы на открытом воздухе</a:t>
            </a:r>
          </a:p>
        </p:txBody>
      </p:sp>
      <p:cxnSp>
        <p:nvCxnSpPr>
          <p:cNvPr id="30" name="Прямая со стрелкой 39">
            <a:extLst>
              <a:ext uri="{FF2B5EF4-FFF2-40B4-BE49-F238E27FC236}">
                <a16:creationId xmlns:a16="http://schemas.microsoft.com/office/drawing/2014/main" id="{DE593AB5-B9DB-D086-2524-40BF1B07EF88}"/>
              </a:ext>
            </a:extLst>
          </p:cNvPr>
          <p:cNvCxnSpPr>
            <a:cxnSpLocks/>
            <a:stCxn id="29" idx="2"/>
            <a:endCxn id="12" idx="3"/>
          </p:cNvCxnSpPr>
          <p:nvPr/>
        </p:nvCxnSpPr>
        <p:spPr bwMode="auto">
          <a:xfrm rot="5400000">
            <a:off x="3971207" y="2003771"/>
            <a:ext cx="681162" cy="741762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D3A28A-224F-BA9F-898A-57D44A0D6D95}"/>
              </a:ext>
            </a:extLst>
          </p:cNvPr>
          <p:cNvSpPr txBox="1"/>
          <p:nvPr/>
        </p:nvSpPr>
        <p:spPr>
          <a:xfrm>
            <a:off x="4046777" y="2946337"/>
            <a:ext cx="1114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Цифровой КВОФ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EE2B85-B403-2FE8-F5B4-8AFA28DE75BC}"/>
              </a:ext>
            </a:extLst>
          </p:cNvPr>
          <p:cNvSpPr txBox="1"/>
          <p:nvPr/>
        </p:nvSpPr>
        <p:spPr>
          <a:xfrm>
            <a:off x="197770" y="2224442"/>
            <a:ext cx="17251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Потребность в обучении ОПР</a:t>
            </a:r>
          </a:p>
        </p:txBody>
      </p:sp>
      <p:cxnSp>
        <p:nvCxnSpPr>
          <p:cNvPr id="33" name="Прямая со стрелкой 39">
            <a:extLst>
              <a:ext uri="{FF2B5EF4-FFF2-40B4-BE49-F238E27FC236}">
                <a16:creationId xmlns:a16="http://schemas.microsoft.com/office/drawing/2014/main" id="{FC3DFF72-DB02-85EF-676E-0919DE6FAE2C}"/>
              </a:ext>
            </a:extLst>
          </p:cNvPr>
          <p:cNvCxnSpPr>
            <a:cxnSpLocks/>
          </p:cNvCxnSpPr>
          <p:nvPr/>
        </p:nvCxnSpPr>
        <p:spPr bwMode="auto">
          <a:xfrm>
            <a:off x="317010" y="2452262"/>
            <a:ext cx="260862" cy="214175"/>
          </a:xfrm>
          <a:prstGeom prst="bentConnector3">
            <a:avLst>
              <a:gd name="adj1" fmla="val -6537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9">
            <a:extLst>
              <a:ext uri="{FF2B5EF4-FFF2-40B4-BE49-F238E27FC236}">
                <a16:creationId xmlns:a16="http://schemas.microsoft.com/office/drawing/2014/main" id="{EAA02636-A8A9-3A6E-297A-CAEC92544EC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337170" y="3096036"/>
            <a:ext cx="205445" cy="615247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D15947C-BD1F-47EA-9453-6D6B5185FCAE}"/>
              </a:ext>
            </a:extLst>
          </p:cNvPr>
          <p:cNvSpPr txBox="1"/>
          <p:nvPr/>
        </p:nvSpPr>
        <p:spPr>
          <a:xfrm>
            <a:off x="188768" y="2889385"/>
            <a:ext cx="1725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Цифровой реестр травм и профзаболеваний</a:t>
            </a:r>
          </a:p>
        </p:txBody>
      </p:sp>
      <p:cxnSp>
        <p:nvCxnSpPr>
          <p:cNvPr id="37" name="Прямая со стрелкой 39">
            <a:extLst>
              <a:ext uri="{FF2B5EF4-FFF2-40B4-BE49-F238E27FC236}">
                <a16:creationId xmlns:a16="http://schemas.microsoft.com/office/drawing/2014/main" id="{25554271-EE0A-BAFA-7BDB-2007923C9B13}"/>
              </a:ext>
            </a:extLst>
          </p:cNvPr>
          <p:cNvCxnSpPr>
            <a:cxnSpLocks/>
          </p:cNvCxnSpPr>
          <p:nvPr/>
        </p:nvCxnSpPr>
        <p:spPr bwMode="auto">
          <a:xfrm>
            <a:off x="335396" y="3400233"/>
            <a:ext cx="388087" cy="148821"/>
          </a:xfrm>
          <a:prstGeom prst="bentConnector3">
            <a:avLst>
              <a:gd name="adj1" fmla="val -67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FF9DCCB-B0C1-0466-8EEA-81CF819570E9}"/>
              </a:ext>
            </a:extLst>
          </p:cNvPr>
          <p:cNvSpPr txBox="1"/>
          <p:nvPr/>
        </p:nvSpPr>
        <p:spPr>
          <a:xfrm>
            <a:off x="1275484" y="4833634"/>
            <a:ext cx="2276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Средневзвешенная оценка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ИПР ПТ  и   ИПР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ПОиПТ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D3E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1" name="Прямая со стрелкой 39">
            <a:extLst>
              <a:ext uri="{FF2B5EF4-FFF2-40B4-BE49-F238E27FC236}">
                <a16:creationId xmlns:a16="http://schemas.microsoft.com/office/drawing/2014/main" id="{124E252A-BF1E-5AA0-CF28-F7FE77EA89F0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6667" y="2702409"/>
            <a:ext cx="2990710" cy="2591793"/>
          </a:xfrm>
          <a:prstGeom prst="bentConnector3">
            <a:avLst>
              <a:gd name="adj1" fmla="val 84434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E44039F-2E57-41D4-A130-8A3D0878EE60}"/>
              </a:ext>
            </a:extLst>
          </p:cNvPr>
          <p:cNvSpPr/>
          <p:nvPr/>
        </p:nvSpPr>
        <p:spPr bwMode="auto">
          <a:xfrm>
            <a:off x="10201513" y="2566663"/>
            <a:ext cx="1524783" cy="40237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Бенчмаркинг  травматизма и профзаболеваний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5F5065E-DBB5-5956-B929-0AF53EABD3F6}"/>
              </a:ext>
            </a:extLst>
          </p:cNvPr>
          <p:cNvSpPr/>
          <p:nvPr/>
        </p:nvSpPr>
        <p:spPr bwMode="auto">
          <a:xfrm>
            <a:off x="8532035" y="2559349"/>
            <a:ext cx="1524783" cy="40237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ea typeface="+mn-ea"/>
                <a:cs typeface="+mn-cs"/>
              </a:rPr>
              <a:t>Отраслевой бенчмаркинг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D197F58-A46A-B492-6D13-7CB8AF21CCF0}"/>
              </a:ext>
            </a:extLst>
          </p:cNvPr>
          <p:cNvSpPr/>
          <p:nvPr/>
        </p:nvSpPr>
        <p:spPr bwMode="auto">
          <a:xfrm>
            <a:off x="6817967" y="2553490"/>
            <a:ext cx="1524783" cy="40237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Комплаенс требований законодательства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357B69-B804-169D-036E-6A940E68BF44}"/>
              </a:ext>
            </a:extLst>
          </p:cNvPr>
          <p:cNvSpPr txBox="1"/>
          <p:nvPr/>
        </p:nvSpPr>
        <p:spPr>
          <a:xfrm>
            <a:off x="7633555" y="4339930"/>
            <a:ext cx="394965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rgbClr val="1D3E76"/>
                </a:solidFill>
                <a:latin typeface="Century Gothic" panose="020B0502020202020204" pitchFamily="34" charset="0"/>
              </a:rPr>
              <a:t>Д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ифференцированные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тарифы страхования жизни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900" b="1" dirty="0">
                <a:solidFill>
                  <a:srgbClr val="1D3E76"/>
                </a:solidFill>
                <a:latin typeface="Century Gothic" panose="020B0502020202020204" pitchFamily="34" charset="0"/>
              </a:rPr>
              <a:t>Д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ифференцированные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объемы компенсационных выплат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rgbClr val="1D3E76"/>
                </a:solidFill>
                <a:latin typeface="Century Gothic" panose="020B0502020202020204" pitchFamily="34" charset="0"/>
              </a:rPr>
              <a:t>Д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окументы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подтверждающие возмещение СК затрат работодателя на превентивные и реабилитационные меры</a:t>
            </a:r>
          </a:p>
        </p:txBody>
      </p:sp>
      <p:cxnSp>
        <p:nvCxnSpPr>
          <p:cNvPr id="49" name="Прямая со стрелкой 39">
            <a:extLst>
              <a:ext uri="{FF2B5EF4-FFF2-40B4-BE49-F238E27FC236}">
                <a16:creationId xmlns:a16="http://schemas.microsoft.com/office/drawing/2014/main" id="{4BF4051A-91C2-19A5-2A42-46E27E128E9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014286" y="5127371"/>
            <a:ext cx="6775499" cy="387740"/>
          </a:xfrm>
          <a:prstGeom prst="bentConnector3">
            <a:avLst>
              <a:gd name="adj1" fmla="val 320"/>
            </a:avLst>
          </a:prstGeom>
          <a:ln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39">
            <a:extLst>
              <a:ext uri="{FF2B5EF4-FFF2-40B4-BE49-F238E27FC236}">
                <a16:creationId xmlns:a16="http://schemas.microsoft.com/office/drawing/2014/main" id="{EB0FC26D-BA93-46F7-8535-9112C18EC58B}"/>
              </a:ext>
            </a:extLst>
          </p:cNvPr>
          <p:cNvCxnSpPr>
            <a:cxnSpLocks/>
            <a:endCxn id="26" idx="3"/>
          </p:cNvCxnSpPr>
          <p:nvPr/>
        </p:nvCxnSpPr>
        <p:spPr bwMode="auto">
          <a:xfrm flipV="1">
            <a:off x="3000026" y="2071177"/>
            <a:ext cx="7201487" cy="3579208"/>
          </a:xfrm>
          <a:prstGeom prst="bentConnector3">
            <a:avLst>
              <a:gd name="adj1" fmla="val 124152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4D19DBF-447F-7418-1BE7-4E5A560E6604}"/>
              </a:ext>
            </a:extLst>
          </p:cNvPr>
          <p:cNvSpPr txBox="1"/>
          <p:nvPr/>
        </p:nvSpPr>
        <p:spPr>
          <a:xfrm>
            <a:off x="252332" y="3842664"/>
            <a:ext cx="1530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Инструменталь-ные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замеры</a:t>
            </a:r>
          </a:p>
        </p:txBody>
      </p:sp>
      <p:cxnSp>
        <p:nvCxnSpPr>
          <p:cNvPr id="52" name="Прямая со стрелкой 39">
            <a:extLst>
              <a:ext uri="{FF2B5EF4-FFF2-40B4-BE49-F238E27FC236}">
                <a16:creationId xmlns:a16="http://schemas.microsoft.com/office/drawing/2014/main" id="{9338651A-E8A7-67AF-69C4-B0D4248B7DC5}"/>
              </a:ext>
            </a:extLst>
          </p:cNvPr>
          <p:cNvCxnSpPr>
            <a:cxnSpLocks/>
          </p:cNvCxnSpPr>
          <p:nvPr/>
        </p:nvCxnSpPr>
        <p:spPr bwMode="auto">
          <a:xfrm>
            <a:off x="814971" y="4159636"/>
            <a:ext cx="438945" cy="339050"/>
          </a:xfrm>
          <a:prstGeom prst="bentConnector3">
            <a:avLst>
              <a:gd name="adj1" fmla="val 4714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 стрелкой 39">
            <a:extLst>
              <a:ext uri="{FF2B5EF4-FFF2-40B4-BE49-F238E27FC236}">
                <a16:creationId xmlns:a16="http://schemas.microsoft.com/office/drawing/2014/main" id="{81EA29AA-7DC1-52EC-56CD-8E4A20565A02}"/>
              </a:ext>
            </a:extLst>
          </p:cNvPr>
          <p:cNvCxnSpPr>
            <a:cxnSpLocks/>
            <a:stCxn id="61" idx="2"/>
            <a:endCxn id="20" idx="3"/>
          </p:cNvCxnSpPr>
          <p:nvPr/>
        </p:nvCxnSpPr>
        <p:spPr bwMode="auto">
          <a:xfrm rot="5400000">
            <a:off x="3528039" y="4110901"/>
            <a:ext cx="295130" cy="451276"/>
          </a:xfrm>
          <a:prstGeom prst="bent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39030A6-1FE4-9551-68F2-7E1863172C0A}"/>
              </a:ext>
            </a:extLst>
          </p:cNvPr>
          <p:cNvSpPr txBox="1"/>
          <p:nvPr/>
        </p:nvSpPr>
        <p:spPr>
          <a:xfrm>
            <a:off x="1253916" y="5043071"/>
            <a:ext cx="2997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Ранжирование рисков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Оценка  по чек –листу тех. требования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C77EDF-186C-10CD-E118-A23A5CDAA199}"/>
              </a:ext>
            </a:extLst>
          </p:cNvPr>
          <p:cNvSpPr txBox="1"/>
          <p:nvPr/>
        </p:nvSpPr>
        <p:spPr>
          <a:xfrm>
            <a:off x="3136028" y="3835031"/>
            <a:ext cx="153042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Статистика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травматизма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A5590E8-1472-89AF-D2B4-B5AA1EE7BD6A}"/>
              </a:ext>
            </a:extLst>
          </p:cNvPr>
          <p:cNvSpPr txBox="1"/>
          <p:nvPr/>
        </p:nvSpPr>
        <p:spPr>
          <a:xfrm>
            <a:off x="6283054" y="3087499"/>
            <a:ext cx="500460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степень (допустимый риск) – если требования выполнены более чем на 91%;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степень (низкий риск) – при выполнении требований на 71-90%;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степень (средний риск)- при выполнении требований на 51-70%;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степень (высокий риск)– при выполнении требований от 31-50%;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степень (очень высокий риск)– при выполнении требований на 30% и менее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D3E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87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64098" y="1772228"/>
          <a:ext cx="6199415" cy="372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363513" y="1869643"/>
          <a:ext cx="5756945" cy="424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5">
            <a:extLst>
              <a:ext uri="{FF2B5EF4-FFF2-40B4-BE49-F238E27FC236}">
                <a16:creationId xmlns:a16="http://schemas.microsoft.com/office/drawing/2014/main" id="{5A9BC5E9-1964-4001-8741-C9B7AC3B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097"/>
            <a:ext cx="10863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1600" b="1" dirty="0">
                <a:solidFill>
                  <a:srgbClr val="057AAB"/>
                </a:solidFill>
                <a:latin typeface="Century Gothic" panose="020B0502020202020204" pitchFamily="34" charset="0"/>
              </a:rPr>
              <a:t>Сопоставительный анализ репрезентативных данных об условиях труда на рабочих местах в разрезе исследуемых отраслей по основным профессиональным группам с формированием карт опасностей </a:t>
            </a:r>
            <a:r>
              <a:rPr lang="ru-RU" sz="1600" i="1" dirty="0">
                <a:solidFill>
                  <a:srgbClr val="057AAB"/>
                </a:solidFill>
                <a:latin typeface="Century Gothic" panose="020B0502020202020204" pitchFamily="34" charset="0"/>
              </a:rPr>
              <a:t>(</a:t>
            </a:r>
            <a:r>
              <a:rPr lang="ru-RU" sz="1600" i="1" dirty="0">
                <a:solidFill>
                  <a:srgbClr val="007AAB"/>
                </a:solidFill>
              </a:rPr>
              <a:t>горнодобывающая отрасль)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57AA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E226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grpSp>
        <p:nvGrpSpPr>
          <p:cNvPr id="13" name="Группа 34">
            <a:extLst>
              <a:ext uri="{FF2B5EF4-FFF2-40B4-BE49-F238E27FC236}">
                <a16:creationId xmlns:a16="http://schemas.microsoft.com/office/drawing/2014/main" id="{6E334BA6-62C9-E42E-AAAD-459CE8C58783}"/>
              </a:ext>
            </a:extLst>
          </p:cNvPr>
          <p:cNvGrpSpPr>
            <a:grpSpLocks/>
          </p:cNvGrpSpPr>
          <p:nvPr/>
        </p:nvGrpSpPr>
        <p:grpSpPr bwMode="auto">
          <a:xfrm>
            <a:off x="0" y="865144"/>
            <a:ext cx="12192000" cy="46037"/>
            <a:chOff x="0" y="661986"/>
            <a:chExt cx="12192000" cy="4572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A20727D-7F8A-348F-C782-93EF2984631B}"/>
                </a:ext>
              </a:extLst>
            </p:cNvPr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03C2EE4-8ADC-C559-A2E9-35F1E79A806E}"/>
                </a:ext>
              </a:extLst>
            </p:cNvPr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007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7A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74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6A328F0A-D261-4F18-8678-790B9F991C63}"/>
              </a:ext>
            </a:extLst>
          </p:cNvPr>
          <p:cNvSpPr/>
          <p:nvPr/>
        </p:nvSpPr>
        <p:spPr>
          <a:xfrm>
            <a:off x="11771848" y="9907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6" name="Группа 34">
            <a:extLst>
              <a:ext uri="{FF2B5EF4-FFF2-40B4-BE49-F238E27FC236}">
                <a16:creationId xmlns:a16="http://schemas.microsoft.com/office/drawing/2014/main" id="{6E334BA6-62C9-E42E-AAAD-459CE8C58783}"/>
              </a:ext>
            </a:extLst>
          </p:cNvPr>
          <p:cNvGrpSpPr>
            <a:grpSpLocks/>
          </p:cNvGrpSpPr>
          <p:nvPr/>
        </p:nvGrpSpPr>
        <p:grpSpPr bwMode="auto">
          <a:xfrm>
            <a:off x="0" y="810038"/>
            <a:ext cx="12192000" cy="46037"/>
            <a:chOff x="0" y="661986"/>
            <a:chExt cx="12192000" cy="4572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A20727D-7F8A-348F-C782-93EF2984631B}"/>
                </a:ext>
              </a:extLst>
            </p:cNvPr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03C2EE4-8ADC-C559-A2E9-35F1E79A806E}"/>
                </a:ext>
              </a:extLst>
            </p:cNvPr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48C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CB8B5C2-983B-05D2-73E3-3DBCC56AA4A6}"/>
              </a:ext>
            </a:extLst>
          </p:cNvPr>
          <p:cNvSpPr txBox="1"/>
          <p:nvPr/>
        </p:nvSpPr>
        <p:spPr>
          <a:xfrm>
            <a:off x="129688" y="109998"/>
            <a:ext cx="11932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Сбор аналитических данных о состоянии условий труда, включая замеры факторов производственной среды, визуальный мониторинг,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 анкетирование,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анализ результатов оценки профессиональных рисков на предприятиях различных сфер деятельности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ourier New" panose="02070309020205020404" pitchFamily="49" charset="0"/>
              </a:rPr>
              <a:t>ТОО «НДФЗ</a:t>
            </a:r>
            <a:r>
              <a:rPr lang="ru-RU" sz="1400" b="1" dirty="0">
                <a:solidFill>
                  <a:srgbClr val="007AAB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A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DA4718-4402-2DE5-60B5-68AE8BA9EE32}"/>
              </a:ext>
            </a:extLst>
          </p:cNvPr>
          <p:cNvCxnSpPr>
            <a:cxnSpLocks/>
          </p:cNvCxnSpPr>
          <p:nvPr/>
        </p:nvCxnSpPr>
        <p:spPr>
          <a:xfrm flipH="1">
            <a:off x="6004468" y="1248745"/>
            <a:ext cx="18040" cy="5533221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8BF42E5-2627-43D4-844E-FCD04724C45C}"/>
              </a:ext>
            </a:extLst>
          </p:cNvPr>
          <p:cNvGraphicFramePr>
            <a:graphicFrameLocks/>
          </p:cNvGraphicFramePr>
          <p:nvPr/>
        </p:nvGraphicFramePr>
        <p:xfrm>
          <a:off x="5898486" y="117388"/>
          <a:ext cx="6066179" cy="39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B677073-4566-4316-913E-AE7678BC60A7}"/>
              </a:ext>
            </a:extLst>
          </p:cNvPr>
          <p:cNvCxnSpPr>
            <a:cxnSpLocks/>
          </p:cNvCxnSpPr>
          <p:nvPr/>
        </p:nvCxnSpPr>
        <p:spPr>
          <a:xfrm flipH="1">
            <a:off x="6004468" y="1248745"/>
            <a:ext cx="18040" cy="5533221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B75923-AEEE-4F05-9210-D0288D681946}"/>
              </a:ext>
            </a:extLst>
          </p:cNvPr>
          <p:cNvSpPr txBox="1"/>
          <p:nvPr/>
        </p:nvSpPr>
        <p:spPr>
          <a:xfrm>
            <a:off x="6004468" y="5697262"/>
            <a:ext cx="3385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профессий/работников с условиями труда, </a:t>
            </a:r>
          </a:p>
          <a:p>
            <a:pPr algn="ctr"/>
            <a:r>
              <a:rPr lang="ru-RU" sz="1200" b="1" dirty="0">
                <a:solidFill>
                  <a:srgbClr val="00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характеризующимися наличием ВПФ</a:t>
            </a:r>
            <a:endParaRPr lang="ru-KZ" sz="1200" b="1" dirty="0">
              <a:solidFill>
                <a:srgbClr val="007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EDC77-2FDA-47E9-85A5-A0B03588BCF0}"/>
              </a:ext>
            </a:extLst>
          </p:cNvPr>
          <p:cNvSpPr txBox="1"/>
          <p:nvPr/>
        </p:nvSpPr>
        <p:spPr>
          <a:xfrm>
            <a:off x="5868606" y="3993157"/>
            <a:ext cx="189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AAB"/>
                </a:solidFill>
              </a:rPr>
              <a:t>31</a:t>
            </a:r>
            <a:r>
              <a:rPr lang="ru-RU" sz="2000" b="1" dirty="0">
                <a:solidFill>
                  <a:srgbClr val="007AAB"/>
                </a:solidFill>
              </a:rPr>
              <a:t> </a:t>
            </a:r>
          </a:p>
          <a:p>
            <a:pPr algn="ctr"/>
            <a:r>
              <a:rPr lang="ru-RU" sz="1100" dirty="0"/>
              <a:t>   несчастный случай*</a:t>
            </a:r>
            <a:endParaRPr lang="ru-KZ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F6F86D-279E-489E-B46A-C9084B41CD63}"/>
              </a:ext>
            </a:extLst>
          </p:cNvPr>
          <p:cNvSpPr txBox="1"/>
          <p:nvPr/>
        </p:nvSpPr>
        <p:spPr>
          <a:xfrm>
            <a:off x="7393221" y="3971655"/>
            <a:ext cx="172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AAB"/>
                </a:solidFill>
              </a:rPr>
              <a:t>34 </a:t>
            </a:r>
          </a:p>
          <a:p>
            <a:pPr algn="ctr"/>
            <a:r>
              <a:rPr lang="ru-RU" sz="1100" dirty="0"/>
              <a:t>пострадавших</a:t>
            </a:r>
            <a:endParaRPr lang="ru-KZ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BF4E2-C89F-478A-B16A-573A311A50A8}"/>
              </a:ext>
            </a:extLst>
          </p:cNvPr>
          <p:cNvSpPr txBox="1"/>
          <p:nvPr/>
        </p:nvSpPr>
        <p:spPr>
          <a:xfrm>
            <a:off x="8710484" y="3897647"/>
            <a:ext cx="17228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AAB"/>
                </a:solidFill>
              </a:rPr>
              <a:t>1</a:t>
            </a:r>
            <a:r>
              <a:rPr lang="ru-RU" sz="2800" b="1" dirty="0">
                <a:solidFill>
                  <a:srgbClr val="007AAB"/>
                </a:solidFill>
              </a:rPr>
              <a:t> </a:t>
            </a:r>
          </a:p>
          <a:p>
            <a:pPr algn="ctr"/>
            <a:r>
              <a:rPr lang="ru-RU" sz="1100" dirty="0"/>
              <a:t>погибший</a:t>
            </a:r>
            <a:endParaRPr lang="ru-KZ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0C459A-124D-408C-8137-B24E0814EBDB}"/>
              </a:ext>
            </a:extLst>
          </p:cNvPr>
          <p:cNvSpPr txBox="1"/>
          <p:nvPr/>
        </p:nvSpPr>
        <p:spPr>
          <a:xfrm>
            <a:off x="10442322" y="3981121"/>
            <a:ext cx="189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AAB"/>
                </a:solidFill>
              </a:rPr>
              <a:t>9</a:t>
            </a:r>
            <a:endParaRPr lang="ru-RU" sz="2000" b="1" dirty="0">
              <a:solidFill>
                <a:srgbClr val="007AAB"/>
              </a:solidFill>
            </a:endParaRPr>
          </a:p>
          <a:p>
            <a:pPr algn="ctr"/>
            <a:r>
              <a:rPr lang="ru-RU" sz="1100" dirty="0"/>
              <a:t>всего </a:t>
            </a:r>
            <a:r>
              <a:rPr lang="ru-RU" sz="1100" dirty="0" err="1"/>
              <a:t>проф</a:t>
            </a:r>
            <a:r>
              <a:rPr lang="kk-KZ" sz="1100" dirty="0"/>
              <a:t>болезней</a:t>
            </a:r>
            <a:endParaRPr lang="ru-KZ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33E8A-ADA9-4120-B154-A3D0C2772012}"/>
              </a:ext>
            </a:extLst>
          </p:cNvPr>
          <p:cNvSpPr txBox="1"/>
          <p:nvPr/>
        </p:nvSpPr>
        <p:spPr>
          <a:xfrm>
            <a:off x="6207202" y="4622072"/>
            <a:ext cx="2661769" cy="769441"/>
          </a:xfrm>
          <a:prstGeom prst="rect">
            <a:avLst/>
          </a:prstGeom>
          <a:noFill/>
          <a:ln w="6350">
            <a:solidFill>
              <a:srgbClr val="48C3D7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Преобладают такие виды НС как, падение пострадавшего, воздействие вредных производственных факторов, ожоги, падение пострадавшего с высоты</a:t>
            </a:r>
            <a:endParaRPr lang="ru-KZ" sz="1100" dirty="0"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7CE96D77-1E01-4F7E-B1BD-611E6D09C810}"/>
              </a:ext>
            </a:extLst>
          </p:cNvPr>
          <p:cNvSpPr/>
          <p:nvPr/>
        </p:nvSpPr>
        <p:spPr>
          <a:xfrm>
            <a:off x="7634322" y="6576709"/>
            <a:ext cx="2808000" cy="45719"/>
          </a:xfrm>
          <a:custGeom>
            <a:avLst/>
            <a:gdLst/>
            <a:ahLst/>
            <a:cxnLst/>
            <a:rect l="l" t="t" r="r" b="b"/>
            <a:pathLst>
              <a:path w="6007100">
                <a:moveTo>
                  <a:pt x="0" y="0"/>
                </a:moveTo>
                <a:lnTo>
                  <a:pt x="6007100" y="0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369BA8-49D8-4CD0-B4A7-DFB04410C728}"/>
              </a:ext>
            </a:extLst>
          </p:cNvPr>
          <p:cNvSpPr txBox="1"/>
          <p:nvPr/>
        </p:nvSpPr>
        <p:spPr>
          <a:xfrm>
            <a:off x="9329827" y="4622072"/>
            <a:ext cx="2661769" cy="769441"/>
          </a:xfrm>
          <a:prstGeom prst="rect">
            <a:avLst/>
          </a:prstGeom>
          <a:noFill/>
          <a:ln w="6350">
            <a:solidFill>
              <a:srgbClr val="48C3D7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Преобладают такие заболевания как, хроническая интоксикация соединениями фосфора II степени, дыхательная недостаточность I степени.</a:t>
            </a:r>
            <a:endParaRPr lang="ru-KZ" sz="1100" dirty="0"/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66FB34E8-71AD-40A7-AEC8-B103D7FB64D3}"/>
              </a:ext>
            </a:extLst>
          </p:cNvPr>
          <p:cNvGraphicFramePr/>
          <p:nvPr/>
        </p:nvGraphicFramePr>
        <p:xfrm>
          <a:off x="9329827" y="5192457"/>
          <a:ext cx="3356813" cy="158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2" name="Объект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-560546" y="1324779"/>
              <a:ext cx="6926310" cy="55332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2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60546" y="1324779"/>
                <a:ext cx="6926310" cy="5533222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CB8B5C2-983B-05D2-73E3-3DBCC56AA4A6}"/>
              </a:ext>
            </a:extLst>
          </p:cNvPr>
          <p:cNvSpPr txBox="1"/>
          <p:nvPr/>
        </p:nvSpPr>
        <p:spPr>
          <a:xfrm>
            <a:off x="264141" y="1024619"/>
            <a:ext cx="5634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ru-RU" sz="1200" b="1" kern="100" dirty="0">
                <a:solidFill>
                  <a:srgbClr val="007AA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Вредные факторы производственной среды и превышение П</a:t>
            </a:r>
            <a:r>
              <a:rPr lang="ru-RU" sz="1200" b="1" kern="100" dirty="0">
                <a:solidFill>
                  <a:srgbClr val="007AA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endParaRPr lang="en-GB" sz="1200" kern="100" dirty="0">
              <a:solidFill>
                <a:srgbClr val="007AAB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7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47871" y="1121472"/>
          <a:ext cx="6715324" cy="496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848364" y="1121472"/>
          <a:ext cx="4110264" cy="526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4D6264-B528-8F36-6BCB-76F4A66ACEAC}"/>
              </a:ext>
            </a:extLst>
          </p:cNvPr>
          <p:cNvSpPr txBox="1"/>
          <p:nvPr/>
        </p:nvSpPr>
        <p:spPr>
          <a:xfrm>
            <a:off x="132346" y="228599"/>
            <a:ext cx="119072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Сбор аналитических данных о состоянии условий труда, включая замеры факторов производственной среды, визуальный мониторинг, анкетирование, анализ результатов оценки профессиональных рисков на предприятиях различных сфер деятельности </a:t>
            </a: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 «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Group</a:t>
            </a: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1400" b="1" i="0" u="none" strike="noStrike" kern="1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ТОО «ЕРЕН- групп»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A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245A-51DF-72B0-83AD-65BE6A39F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46" y="991326"/>
            <a:ext cx="12192000" cy="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0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577821" y="1134127"/>
          <a:ext cx="11191875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678">
                  <a:extLst>
                    <a:ext uri="{9D8B030D-6E8A-4147-A177-3AD203B41FA5}">
                      <a16:colId xmlns:a16="http://schemas.microsoft.com/office/drawing/2014/main" val="2538194765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2790761932"/>
                    </a:ext>
                  </a:extLst>
                </a:gridCol>
                <a:gridCol w="4332822">
                  <a:extLst>
                    <a:ext uri="{9D8B030D-6E8A-4147-A177-3AD203B41FA5}">
                      <a16:colId xmlns:a16="http://schemas.microsoft.com/office/drawing/2014/main" val="1498853824"/>
                    </a:ext>
                  </a:extLst>
                </a:gridCol>
              </a:tblGrid>
              <a:tr h="635769"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7A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СК «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BI Group»</a:t>
                      </a:r>
                    </a:p>
                  </a:txBody>
                  <a:tcPr marL="9525" marR="9525" marT="9525" marB="0">
                    <a:solidFill>
                      <a:srgbClr val="007A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ТОО «ЕРЕН - групп»</a:t>
                      </a:r>
                    </a:p>
                  </a:txBody>
                  <a:tcPr marL="9525" marR="9525" marT="9525" marB="0">
                    <a:solidFill>
                      <a:srgbClr val="007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72334"/>
                  </a:ext>
                </a:extLst>
              </a:tr>
              <a:tr h="635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Физические факторы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Шум: 82,5–84,3 дБ; Вибрация: 76,2–79,8 дБ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Шум: 82,5–84,3 дБ; Вибрация: 76,2–79,8 дБ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526995"/>
                  </a:ext>
                </a:extLst>
              </a:tr>
              <a:tr h="635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Химические факторы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Производственная пыль: Марганец и его соединения: 6,1–7,8 мг/м³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Слабофиброгенные аэрозоли: 8,8–16,8 мг/м³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997020"/>
                  </a:ext>
                </a:extLst>
              </a:tr>
              <a:tr h="635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Основные риски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Заболевания органов дыхания (респираторные заболевания, пневмокониоз); Кожные заболевания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Заболевания органов дыхания (ХОБЛ, пневмокониоз, хронический бронхит); Аллергические реакции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802719"/>
                  </a:ext>
                </a:extLst>
              </a:tr>
              <a:tr h="878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Профессиональные заболевания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Профессиональные заболевания не выявлены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67 работников с хроническими соматическими заболеваниями (глаза, костно-мышечная система, нервная система)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9452525"/>
                  </a:ext>
                </a:extLst>
              </a:tr>
              <a:tr h="635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Производственный травматизм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Несчастных случаев за 2021–2024 годы не зафиксировано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несчастных случая за 2021–2024 годы (1 смертельный случай – ДТП)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04458"/>
                  </a:ext>
                </a:extLst>
              </a:tr>
              <a:tr h="635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Опасные профессии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Бетонщик; Сварщик;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Монолитчик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; Электрик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Монолитчик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; Стропальщик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3425185"/>
                  </a:ext>
                </a:extLst>
              </a:tr>
              <a:tr h="635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Общие выводы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Высокие риски профессиональных заболеваний из-за превышения физической нагрузки и воздействия пыли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Более высокий уровень травматизма; значительное воздействие вредных факторов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784266"/>
                  </a:ext>
                </a:extLst>
              </a:tr>
            </a:tbl>
          </a:graphicData>
        </a:graphic>
      </p:graphicFrame>
      <p:sp>
        <p:nvSpPr>
          <p:cNvPr id="11" name="TextBox 15">
            <a:extLst>
              <a:ext uri="{FF2B5EF4-FFF2-40B4-BE49-F238E27FC236}">
                <a16:creationId xmlns:a16="http://schemas.microsoft.com/office/drawing/2014/main" id="{5A9BC5E9-1964-4001-8741-C9B7AC3B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6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1600" b="1" dirty="0">
                <a:solidFill>
                  <a:srgbClr val="057AAB"/>
                </a:solidFill>
                <a:latin typeface="Century Gothic" panose="020B0502020202020204" pitchFamily="34" charset="0"/>
              </a:rPr>
              <a:t>Сопоставительный анализ репрезентативных данных об условиях труда на рабочих местах в разрезе исследуемых отраслей по основным профессиональным группам с формированием карт опасностей </a:t>
            </a:r>
            <a:r>
              <a:rPr lang="ru-RU" sz="1600" i="1" dirty="0">
                <a:solidFill>
                  <a:srgbClr val="057AAB"/>
                </a:solidFill>
                <a:latin typeface="Century Gothic" panose="020B0502020202020204" pitchFamily="34" charset="0"/>
              </a:rPr>
              <a:t>(</a:t>
            </a:r>
            <a:r>
              <a:rPr lang="ru-RU" sz="1600" i="1" dirty="0">
                <a:solidFill>
                  <a:srgbClr val="007AAB"/>
                </a:solidFill>
              </a:rPr>
              <a:t>строительная отрасль)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57AA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E226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grpSp>
        <p:nvGrpSpPr>
          <p:cNvPr id="13" name="Группа 34">
            <a:extLst>
              <a:ext uri="{FF2B5EF4-FFF2-40B4-BE49-F238E27FC236}">
                <a16:creationId xmlns:a16="http://schemas.microsoft.com/office/drawing/2014/main" id="{6E334BA6-62C9-E42E-AAAD-459CE8C58783}"/>
              </a:ext>
            </a:extLst>
          </p:cNvPr>
          <p:cNvGrpSpPr>
            <a:grpSpLocks/>
          </p:cNvGrpSpPr>
          <p:nvPr/>
        </p:nvGrpSpPr>
        <p:grpSpPr bwMode="auto">
          <a:xfrm>
            <a:off x="0" y="865144"/>
            <a:ext cx="12192000" cy="46037"/>
            <a:chOff x="0" y="661986"/>
            <a:chExt cx="12192000" cy="4572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A20727D-7F8A-348F-C782-93EF2984631B}"/>
                </a:ext>
              </a:extLst>
            </p:cNvPr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03C2EE4-8ADC-C559-A2E9-35F1E79A806E}"/>
                </a:ext>
              </a:extLst>
            </p:cNvPr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007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7A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942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Левая круглая скобка 210">
            <a:extLst>
              <a:ext uri="{FF2B5EF4-FFF2-40B4-BE49-F238E27FC236}">
                <a16:creationId xmlns:a16="http://schemas.microsoft.com/office/drawing/2014/main" id="{61016C2C-6A7A-175F-4C1E-E69494881516}"/>
              </a:ext>
            </a:extLst>
          </p:cNvPr>
          <p:cNvSpPr/>
          <p:nvPr/>
        </p:nvSpPr>
        <p:spPr>
          <a:xfrm rot="5400000" flipV="1">
            <a:off x="683222" y="4001518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A85F7D03-BD53-376E-038B-38BF08C50E0B}"/>
              </a:ext>
            </a:extLst>
          </p:cNvPr>
          <p:cNvCxnSpPr>
            <a:cxnSpLocks/>
          </p:cNvCxnSpPr>
          <p:nvPr/>
        </p:nvCxnSpPr>
        <p:spPr>
          <a:xfrm flipV="1">
            <a:off x="755446" y="3517749"/>
            <a:ext cx="0" cy="720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E52B046D-7242-4497-9149-9441B0784C7F}"/>
              </a:ext>
            </a:extLst>
          </p:cNvPr>
          <p:cNvCxnSpPr/>
          <p:nvPr/>
        </p:nvCxnSpPr>
        <p:spPr>
          <a:xfrm>
            <a:off x="1519226" y="5116720"/>
            <a:ext cx="37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C162C5BB-420E-BB03-4D64-750BF328216C}"/>
              </a:ext>
            </a:extLst>
          </p:cNvPr>
          <p:cNvCxnSpPr/>
          <p:nvPr/>
        </p:nvCxnSpPr>
        <p:spPr>
          <a:xfrm>
            <a:off x="5792845" y="5088125"/>
            <a:ext cx="3240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A72FDBBB-FADF-03B1-F998-378EE65152A2}"/>
              </a:ext>
            </a:extLst>
          </p:cNvPr>
          <p:cNvCxnSpPr>
            <a:cxnSpLocks/>
          </p:cNvCxnSpPr>
          <p:nvPr/>
        </p:nvCxnSpPr>
        <p:spPr>
          <a:xfrm>
            <a:off x="9531384" y="4376331"/>
            <a:ext cx="230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AFF05C4-1A60-5913-901A-EEF4D70C1DBF}"/>
              </a:ext>
            </a:extLst>
          </p:cNvPr>
          <p:cNvCxnSpPr/>
          <p:nvPr/>
        </p:nvCxnSpPr>
        <p:spPr>
          <a:xfrm>
            <a:off x="198963" y="2959100"/>
            <a:ext cx="11808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5ABA581-A0E4-4434-C0D9-55EC7D3EFF9C}"/>
              </a:ext>
            </a:extLst>
          </p:cNvPr>
          <p:cNvCxnSpPr/>
          <p:nvPr/>
        </p:nvCxnSpPr>
        <p:spPr>
          <a:xfrm>
            <a:off x="266700" y="3517895"/>
            <a:ext cx="11628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>
            <a:extLst>
              <a:ext uri="{FF2B5EF4-FFF2-40B4-BE49-F238E27FC236}">
                <a16:creationId xmlns:a16="http://schemas.microsoft.com/office/drawing/2014/main" id="{99BE9A41-4DDC-EFDD-46DC-AAABB211A832}"/>
              </a:ext>
            </a:extLst>
          </p:cNvPr>
          <p:cNvCxnSpPr>
            <a:cxnSpLocks/>
          </p:cNvCxnSpPr>
          <p:nvPr/>
        </p:nvCxnSpPr>
        <p:spPr>
          <a:xfrm flipV="1">
            <a:off x="4425358" y="5117229"/>
            <a:ext cx="0" cy="1332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>
            <a:extLst>
              <a:ext uri="{FF2B5EF4-FFF2-40B4-BE49-F238E27FC236}">
                <a16:creationId xmlns:a16="http://schemas.microsoft.com/office/drawing/2014/main" id="{4B715786-986F-7735-A2E8-C717224EB289}"/>
              </a:ext>
            </a:extLst>
          </p:cNvPr>
          <p:cNvCxnSpPr>
            <a:cxnSpLocks/>
          </p:cNvCxnSpPr>
          <p:nvPr/>
        </p:nvCxnSpPr>
        <p:spPr>
          <a:xfrm flipV="1">
            <a:off x="5112824" y="5118033"/>
            <a:ext cx="0" cy="864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>
            <a:extLst>
              <a:ext uri="{FF2B5EF4-FFF2-40B4-BE49-F238E27FC236}">
                <a16:creationId xmlns:a16="http://schemas.microsoft.com/office/drawing/2014/main" id="{0AF2E893-984C-675E-E072-76EB1078D9F6}"/>
              </a:ext>
            </a:extLst>
          </p:cNvPr>
          <p:cNvCxnSpPr>
            <a:cxnSpLocks/>
          </p:cNvCxnSpPr>
          <p:nvPr/>
        </p:nvCxnSpPr>
        <p:spPr>
          <a:xfrm flipV="1">
            <a:off x="3708606" y="5118033"/>
            <a:ext cx="0" cy="864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>
            <a:extLst>
              <a:ext uri="{FF2B5EF4-FFF2-40B4-BE49-F238E27FC236}">
                <a16:creationId xmlns:a16="http://schemas.microsoft.com/office/drawing/2014/main" id="{A895753C-3716-EED9-47E6-F5766B19E33F}"/>
              </a:ext>
            </a:extLst>
          </p:cNvPr>
          <p:cNvCxnSpPr>
            <a:cxnSpLocks/>
          </p:cNvCxnSpPr>
          <p:nvPr/>
        </p:nvCxnSpPr>
        <p:spPr>
          <a:xfrm flipV="1">
            <a:off x="1519226" y="5108391"/>
            <a:ext cx="0" cy="468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id="{46D0E74A-E059-5211-6EDA-0AC03DEE8032}"/>
              </a:ext>
            </a:extLst>
          </p:cNvPr>
          <p:cNvCxnSpPr>
            <a:cxnSpLocks/>
          </p:cNvCxnSpPr>
          <p:nvPr/>
        </p:nvCxnSpPr>
        <p:spPr>
          <a:xfrm>
            <a:off x="1092183" y="5384314"/>
            <a:ext cx="17009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>
            <a:extLst>
              <a:ext uri="{FF2B5EF4-FFF2-40B4-BE49-F238E27FC236}">
                <a16:creationId xmlns:a16="http://schemas.microsoft.com/office/drawing/2014/main" id="{2ACDD255-598E-E626-6A9E-B8FF404CF0C2}"/>
              </a:ext>
            </a:extLst>
          </p:cNvPr>
          <p:cNvCxnSpPr/>
          <p:nvPr/>
        </p:nvCxnSpPr>
        <p:spPr>
          <a:xfrm flipV="1">
            <a:off x="3228812" y="3523628"/>
            <a:ext cx="0" cy="1584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BE460635-C845-EBA4-1BEA-98AA4976D788}"/>
              </a:ext>
            </a:extLst>
          </p:cNvPr>
          <p:cNvCxnSpPr>
            <a:cxnSpLocks/>
          </p:cNvCxnSpPr>
          <p:nvPr/>
        </p:nvCxnSpPr>
        <p:spPr>
          <a:xfrm flipV="1">
            <a:off x="10598690" y="3533586"/>
            <a:ext cx="0" cy="82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15">
            <a:extLst>
              <a:ext uri="{FF2B5EF4-FFF2-40B4-BE49-F238E27FC236}">
                <a16:creationId xmlns:a16="http://schemas.microsoft.com/office/drawing/2014/main" id="{5A9BC5E9-1964-4001-8741-C9B7AC3B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3537"/>
            <a:ext cx="12191999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1600" dirty="0">
                <a:solidFill>
                  <a:srgbClr val="007AAB"/>
                </a:solidFill>
                <a:latin typeface="Century Gothic" pitchFamily="34" charset="0"/>
                <a:cs typeface="Arial" pitchFamily="34" charset="0"/>
              </a:rPr>
              <a:t>Научно-методические разработки.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ourier New" panose="02070309020205020404" pitchFamily="49" charset="0"/>
              </a:rPr>
              <a:t>Актуализированный Классификатор вредных и опасных производственных факторов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AA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3B4BA1B-56C1-97FA-9A07-629D7EFF7227}"/>
              </a:ext>
            </a:extLst>
          </p:cNvPr>
          <p:cNvCxnSpPr/>
          <p:nvPr/>
        </p:nvCxnSpPr>
        <p:spPr>
          <a:xfrm flipV="1">
            <a:off x="5562600" y="2959100"/>
            <a:ext cx="0" cy="540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1BD7F2-E087-0A79-36A3-2154143EB48B}"/>
              </a:ext>
            </a:extLst>
          </p:cNvPr>
          <p:cNvCxnSpPr>
            <a:cxnSpLocks/>
          </p:cNvCxnSpPr>
          <p:nvPr/>
        </p:nvCxnSpPr>
        <p:spPr>
          <a:xfrm flipV="1">
            <a:off x="584189" y="2683761"/>
            <a:ext cx="0" cy="26733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D91E32-1344-EC16-DAAF-DFCB56198A77}"/>
              </a:ext>
            </a:extLst>
          </p:cNvPr>
          <p:cNvSpPr/>
          <p:nvPr/>
        </p:nvSpPr>
        <p:spPr>
          <a:xfrm>
            <a:off x="4565299" y="3125492"/>
            <a:ext cx="2084060" cy="230625"/>
          </a:xfrm>
          <a:prstGeom prst="rect">
            <a:avLst/>
          </a:prstGeom>
          <a:solidFill>
            <a:srgbClr val="DBE0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Химические факторы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4EBFE37-CA61-1D1D-4C9A-F499A5865A7A}"/>
              </a:ext>
            </a:extLst>
          </p:cNvPr>
          <p:cNvSpPr/>
          <p:nvPr/>
        </p:nvSpPr>
        <p:spPr>
          <a:xfrm>
            <a:off x="22515" y="2552578"/>
            <a:ext cx="1238266" cy="271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Чрезвычайноопасные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кл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опасности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524CEEB-D2D6-2FD1-732B-06CA75FC25A5}"/>
              </a:ext>
            </a:extLst>
          </p:cNvPr>
          <p:cNvCxnSpPr>
            <a:cxnSpLocks/>
          </p:cNvCxnSpPr>
          <p:nvPr/>
        </p:nvCxnSpPr>
        <p:spPr>
          <a:xfrm flipV="1">
            <a:off x="1617121" y="1943100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Левая круглая скобка 20">
            <a:extLst>
              <a:ext uri="{FF2B5EF4-FFF2-40B4-BE49-F238E27FC236}">
                <a16:creationId xmlns:a16="http://schemas.microsoft.com/office/drawing/2014/main" id="{737D807B-71B5-7FE0-8960-5DC8D57A9DFA}"/>
              </a:ext>
            </a:extLst>
          </p:cNvPr>
          <p:cNvSpPr/>
          <p:nvPr/>
        </p:nvSpPr>
        <p:spPr>
          <a:xfrm rot="16200000">
            <a:off x="1556953" y="1566308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1C43C50-AF47-61DE-D04A-ADA5F1705C88}"/>
              </a:ext>
            </a:extLst>
          </p:cNvPr>
          <p:cNvSpPr/>
          <p:nvPr/>
        </p:nvSpPr>
        <p:spPr>
          <a:xfrm>
            <a:off x="1031564" y="2193488"/>
            <a:ext cx="1166806" cy="27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Высокоопасные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кл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опасности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C11F50F-6844-74B2-EE9B-F9C068CA1EE1}"/>
              </a:ext>
            </a:extLst>
          </p:cNvPr>
          <p:cNvCxnSpPr>
            <a:cxnSpLocks/>
          </p:cNvCxnSpPr>
          <p:nvPr/>
        </p:nvCxnSpPr>
        <p:spPr>
          <a:xfrm flipV="1">
            <a:off x="2631664" y="2810616"/>
            <a:ext cx="0" cy="144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32165B8-7C6E-91C1-49C2-8A74C40AFFF9}"/>
              </a:ext>
            </a:extLst>
          </p:cNvPr>
          <p:cNvSpPr/>
          <p:nvPr/>
        </p:nvSpPr>
        <p:spPr>
          <a:xfrm>
            <a:off x="2024341" y="2555287"/>
            <a:ext cx="1166806" cy="27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Умеренноопасные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кл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опасности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FD0534C-A6CB-0468-B4CF-E8458DC5ED74}"/>
              </a:ext>
            </a:extLst>
          </p:cNvPr>
          <p:cNvCxnSpPr>
            <a:cxnSpLocks/>
          </p:cNvCxnSpPr>
          <p:nvPr/>
        </p:nvCxnSpPr>
        <p:spPr>
          <a:xfrm flipV="1">
            <a:off x="3311480" y="2086437"/>
            <a:ext cx="0" cy="864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F0569F7-1078-F7C8-B939-A05536610F89}"/>
              </a:ext>
            </a:extLst>
          </p:cNvPr>
          <p:cNvSpPr/>
          <p:nvPr/>
        </p:nvSpPr>
        <p:spPr>
          <a:xfrm>
            <a:off x="2758773" y="1834854"/>
            <a:ext cx="1166806" cy="27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Малоопасные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кл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опасности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0CD721A-6E74-DC7C-1C08-B9091768BE38}"/>
              </a:ext>
            </a:extLst>
          </p:cNvPr>
          <p:cNvCxnSpPr>
            <a:cxnSpLocks/>
          </p:cNvCxnSpPr>
          <p:nvPr/>
        </p:nvCxnSpPr>
        <p:spPr>
          <a:xfrm flipV="1">
            <a:off x="4563240" y="1961285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Левая круглая скобка 43">
            <a:extLst>
              <a:ext uri="{FF2B5EF4-FFF2-40B4-BE49-F238E27FC236}">
                <a16:creationId xmlns:a16="http://schemas.microsoft.com/office/drawing/2014/main" id="{F1878028-7FCB-C672-27A8-882687D6545B}"/>
              </a:ext>
            </a:extLst>
          </p:cNvPr>
          <p:cNvSpPr/>
          <p:nvPr/>
        </p:nvSpPr>
        <p:spPr>
          <a:xfrm rot="16200000">
            <a:off x="4099823" y="1076192"/>
            <a:ext cx="757011" cy="992221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A9D7BDD-079E-0A25-1FBD-57ECC529FBE9}"/>
              </a:ext>
            </a:extLst>
          </p:cNvPr>
          <p:cNvSpPr/>
          <p:nvPr/>
        </p:nvSpPr>
        <p:spPr>
          <a:xfrm>
            <a:off x="3979837" y="2194318"/>
            <a:ext cx="1166806" cy="331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Опасные для развития острого отравления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E9324C6-B8B8-7922-7723-17D654B930FD}"/>
              </a:ext>
            </a:extLst>
          </p:cNvPr>
          <p:cNvSpPr/>
          <p:nvPr/>
        </p:nvSpPr>
        <p:spPr>
          <a:xfrm>
            <a:off x="3446790" y="1339148"/>
            <a:ext cx="1000241" cy="282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Остронаправлен-ного действия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52DE73A-2021-43B0-85AD-6300209F2729}"/>
              </a:ext>
            </a:extLst>
          </p:cNvPr>
          <p:cNvSpPr/>
          <p:nvPr/>
        </p:nvSpPr>
        <p:spPr>
          <a:xfrm>
            <a:off x="4552897" y="1354222"/>
            <a:ext cx="992224" cy="233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Раздражающего действия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Левая круглая скобка 47">
            <a:extLst>
              <a:ext uri="{FF2B5EF4-FFF2-40B4-BE49-F238E27FC236}">
                <a16:creationId xmlns:a16="http://schemas.microsoft.com/office/drawing/2014/main" id="{7F4BA048-8971-FE22-9A0D-22EA4879AE04}"/>
              </a:ext>
            </a:extLst>
          </p:cNvPr>
          <p:cNvSpPr/>
          <p:nvPr/>
        </p:nvSpPr>
        <p:spPr>
          <a:xfrm rot="16200000">
            <a:off x="3854314" y="827481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Левая круглая скобка 48">
            <a:extLst>
              <a:ext uri="{FF2B5EF4-FFF2-40B4-BE49-F238E27FC236}">
                <a16:creationId xmlns:a16="http://schemas.microsoft.com/office/drawing/2014/main" id="{B0839099-E2D3-2F1C-1AB8-C9D5CC6BC596}"/>
              </a:ext>
            </a:extLst>
          </p:cNvPr>
          <p:cNvSpPr/>
          <p:nvPr/>
        </p:nvSpPr>
        <p:spPr>
          <a:xfrm rot="16200000">
            <a:off x="4907610" y="803335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B98110CC-950C-1A8E-2A3B-00176CE17A29}"/>
              </a:ext>
            </a:extLst>
          </p:cNvPr>
          <p:cNvCxnSpPr>
            <a:cxnSpLocks/>
          </p:cNvCxnSpPr>
          <p:nvPr/>
        </p:nvCxnSpPr>
        <p:spPr>
          <a:xfrm flipV="1">
            <a:off x="5869233" y="1945988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05F5BE7-8A04-D89D-AA9B-B758DB8DECA8}"/>
              </a:ext>
            </a:extLst>
          </p:cNvPr>
          <p:cNvSpPr/>
          <p:nvPr/>
        </p:nvSpPr>
        <p:spPr>
          <a:xfrm>
            <a:off x="5285830" y="2421695"/>
            <a:ext cx="1166806" cy="200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Канцерогены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Левая круглая скобка 63">
            <a:extLst>
              <a:ext uri="{FF2B5EF4-FFF2-40B4-BE49-F238E27FC236}">
                <a16:creationId xmlns:a16="http://schemas.microsoft.com/office/drawing/2014/main" id="{B70E4059-2C64-E150-61C7-012A597C10DB}"/>
              </a:ext>
            </a:extLst>
          </p:cNvPr>
          <p:cNvSpPr/>
          <p:nvPr/>
        </p:nvSpPr>
        <p:spPr>
          <a:xfrm rot="16200000">
            <a:off x="5791208" y="1566308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7B6B151-7F39-8680-4690-7BF931618CED}"/>
              </a:ext>
            </a:extLst>
          </p:cNvPr>
          <p:cNvCxnSpPr>
            <a:cxnSpLocks/>
          </p:cNvCxnSpPr>
          <p:nvPr/>
        </p:nvCxnSpPr>
        <p:spPr>
          <a:xfrm flipV="1">
            <a:off x="7021986" y="1942986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8BD6AEF-9848-B2D7-C8B0-4D1571DECB52}"/>
              </a:ext>
            </a:extLst>
          </p:cNvPr>
          <p:cNvSpPr/>
          <p:nvPr/>
        </p:nvSpPr>
        <p:spPr>
          <a:xfrm>
            <a:off x="6548366" y="2302933"/>
            <a:ext cx="990221" cy="436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Опасные для репродуктивного здоровья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Левая круглая скобка 68">
            <a:extLst>
              <a:ext uri="{FF2B5EF4-FFF2-40B4-BE49-F238E27FC236}">
                <a16:creationId xmlns:a16="http://schemas.microsoft.com/office/drawing/2014/main" id="{A28F09B4-586E-630C-19B4-965213C90BCD}"/>
              </a:ext>
            </a:extLst>
          </p:cNvPr>
          <p:cNvSpPr/>
          <p:nvPr/>
        </p:nvSpPr>
        <p:spPr>
          <a:xfrm rot="16200000">
            <a:off x="6960895" y="1563306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61D0549-A542-EF48-69E3-24EA654BA33C}"/>
              </a:ext>
            </a:extLst>
          </p:cNvPr>
          <p:cNvCxnSpPr>
            <a:cxnSpLocks/>
          </p:cNvCxnSpPr>
          <p:nvPr/>
        </p:nvCxnSpPr>
        <p:spPr>
          <a:xfrm flipV="1">
            <a:off x="8261144" y="1946285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1BF8B6B-3BD8-AA9A-81E3-EEDAD60B222B}"/>
              </a:ext>
            </a:extLst>
          </p:cNvPr>
          <p:cNvSpPr/>
          <p:nvPr/>
        </p:nvSpPr>
        <p:spPr>
          <a:xfrm>
            <a:off x="7668986" y="2352431"/>
            <a:ext cx="1166806" cy="331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Аллергены промышленные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Левая круглая скобка 74">
            <a:extLst>
              <a:ext uri="{FF2B5EF4-FFF2-40B4-BE49-F238E27FC236}">
                <a16:creationId xmlns:a16="http://schemas.microsoft.com/office/drawing/2014/main" id="{A57EED35-A345-A19E-D1B3-7E37B609E666}"/>
              </a:ext>
            </a:extLst>
          </p:cNvPr>
          <p:cNvSpPr/>
          <p:nvPr/>
        </p:nvSpPr>
        <p:spPr>
          <a:xfrm rot="16200000">
            <a:off x="7929466" y="1051921"/>
            <a:ext cx="757011" cy="992221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809AAA7-E15A-1BC6-320B-E3B461142876}"/>
              </a:ext>
            </a:extLst>
          </p:cNvPr>
          <p:cNvSpPr/>
          <p:nvPr/>
        </p:nvSpPr>
        <p:spPr>
          <a:xfrm>
            <a:off x="7168547" y="1337511"/>
            <a:ext cx="1100107" cy="198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Высокоопасные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B5D7767-118D-17C7-C77C-D65697493F7E}"/>
              </a:ext>
            </a:extLst>
          </p:cNvPr>
          <p:cNvSpPr/>
          <p:nvPr/>
        </p:nvSpPr>
        <p:spPr>
          <a:xfrm>
            <a:off x="8382543" y="1346663"/>
            <a:ext cx="1100106" cy="198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Умеренноопасные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Левая круглая скобка 77">
            <a:extLst>
              <a:ext uri="{FF2B5EF4-FFF2-40B4-BE49-F238E27FC236}">
                <a16:creationId xmlns:a16="http://schemas.microsoft.com/office/drawing/2014/main" id="{AC5D4DC3-A270-998F-13CF-896BBE3A2610}"/>
              </a:ext>
            </a:extLst>
          </p:cNvPr>
          <p:cNvSpPr/>
          <p:nvPr/>
        </p:nvSpPr>
        <p:spPr>
          <a:xfrm rot="16200000">
            <a:off x="7683957" y="803210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Левая круглая скобка 78">
            <a:extLst>
              <a:ext uri="{FF2B5EF4-FFF2-40B4-BE49-F238E27FC236}">
                <a16:creationId xmlns:a16="http://schemas.microsoft.com/office/drawing/2014/main" id="{04967EA5-7BD9-E846-99C4-7B5B138E9C37}"/>
              </a:ext>
            </a:extLst>
          </p:cNvPr>
          <p:cNvSpPr/>
          <p:nvPr/>
        </p:nvSpPr>
        <p:spPr>
          <a:xfrm rot="16200000">
            <a:off x="8737253" y="779064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84F19D7C-E3C2-133B-35D4-A72CB662BE5C}"/>
              </a:ext>
            </a:extLst>
          </p:cNvPr>
          <p:cNvCxnSpPr>
            <a:cxnSpLocks/>
          </p:cNvCxnSpPr>
          <p:nvPr/>
        </p:nvCxnSpPr>
        <p:spPr>
          <a:xfrm flipV="1">
            <a:off x="9396875" y="1937388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711AC0C-FB5B-C6E1-F8E5-021F66F49922}"/>
              </a:ext>
            </a:extLst>
          </p:cNvPr>
          <p:cNvSpPr/>
          <p:nvPr/>
        </p:nvSpPr>
        <p:spPr>
          <a:xfrm>
            <a:off x="8915134" y="2323610"/>
            <a:ext cx="929817" cy="368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Лекарственные средства, гормоны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Левая круглая скобка 81">
            <a:extLst>
              <a:ext uri="{FF2B5EF4-FFF2-40B4-BE49-F238E27FC236}">
                <a16:creationId xmlns:a16="http://schemas.microsoft.com/office/drawing/2014/main" id="{4921C7E2-90A3-FB3F-CF60-E7E6475D0C22}"/>
              </a:ext>
            </a:extLst>
          </p:cNvPr>
          <p:cNvSpPr/>
          <p:nvPr/>
        </p:nvSpPr>
        <p:spPr>
          <a:xfrm rot="16200000">
            <a:off x="9326019" y="1557708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B7995AA-2A85-12F0-C15A-92A466F74537}"/>
              </a:ext>
            </a:extLst>
          </p:cNvPr>
          <p:cNvCxnSpPr>
            <a:cxnSpLocks/>
          </p:cNvCxnSpPr>
          <p:nvPr/>
        </p:nvCxnSpPr>
        <p:spPr>
          <a:xfrm flipV="1">
            <a:off x="11435866" y="1949143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F06AC2A-CDA2-4B97-C48A-230E7F4C87CE}"/>
              </a:ext>
            </a:extLst>
          </p:cNvPr>
          <p:cNvSpPr/>
          <p:nvPr/>
        </p:nvSpPr>
        <p:spPr>
          <a:xfrm>
            <a:off x="10927433" y="2256757"/>
            <a:ext cx="1079529" cy="548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Аэрозоли преимущественно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фиброгенного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действия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Левая круглая скобка 85">
            <a:extLst>
              <a:ext uri="{FF2B5EF4-FFF2-40B4-BE49-F238E27FC236}">
                <a16:creationId xmlns:a16="http://schemas.microsoft.com/office/drawing/2014/main" id="{9460D231-3389-86E8-A4E3-5CF0C56E72C6}"/>
              </a:ext>
            </a:extLst>
          </p:cNvPr>
          <p:cNvSpPr/>
          <p:nvPr/>
        </p:nvSpPr>
        <p:spPr>
          <a:xfrm rot="16200000">
            <a:off x="11064245" y="1104929"/>
            <a:ext cx="757011" cy="903899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EE3F26A2-FF15-510D-E3B5-8EFC95F88FB1}"/>
              </a:ext>
            </a:extLst>
          </p:cNvPr>
          <p:cNvSpPr/>
          <p:nvPr/>
        </p:nvSpPr>
        <p:spPr>
          <a:xfrm>
            <a:off x="10468685" y="1300537"/>
            <a:ext cx="879323" cy="358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Высоко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и умеренно-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фиброгенные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50819EE-04E9-ABAC-96AB-5EB7754FE63E}"/>
              </a:ext>
            </a:extLst>
          </p:cNvPr>
          <p:cNvSpPr/>
          <p:nvPr/>
        </p:nvSpPr>
        <p:spPr>
          <a:xfrm>
            <a:off x="11401425" y="1330110"/>
            <a:ext cx="836043" cy="240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Слабо-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фиброгенные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Левая круглая скобка 88">
            <a:extLst>
              <a:ext uri="{FF2B5EF4-FFF2-40B4-BE49-F238E27FC236}">
                <a16:creationId xmlns:a16="http://schemas.microsoft.com/office/drawing/2014/main" id="{3C120C9D-FA01-8343-1168-CCCB2259DB15}"/>
              </a:ext>
            </a:extLst>
          </p:cNvPr>
          <p:cNvSpPr/>
          <p:nvPr/>
        </p:nvSpPr>
        <p:spPr>
          <a:xfrm rot="16200000">
            <a:off x="10913537" y="896885"/>
            <a:ext cx="136057" cy="440832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Левая круглая скобка 90">
            <a:extLst>
              <a:ext uri="{FF2B5EF4-FFF2-40B4-BE49-F238E27FC236}">
                <a16:creationId xmlns:a16="http://schemas.microsoft.com/office/drawing/2014/main" id="{4B86C675-DD3D-549A-0C79-8732B99B407A}"/>
              </a:ext>
            </a:extLst>
          </p:cNvPr>
          <p:cNvSpPr/>
          <p:nvPr/>
        </p:nvSpPr>
        <p:spPr>
          <a:xfrm rot="16200000">
            <a:off x="11816041" y="888413"/>
            <a:ext cx="136057" cy="440832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A374C4D-3B53-3437-17AD-645079B18654}"/>
              </a:ext>
            </a:extLst>
          </p:cNvPr>
          <p:cNvSpPr/>
          <p:nvPr/>
        </p:nvSpPr>
        <p:spPr>
          <a:xfrm>
            <a:off x="10389479" y="952034"/>
            <a:ext cx="613280" cy="9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Х.11.1.1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313BD0AE-9D61-F922-B70D-AFD489418A7F}"/>
              </a:ext>
            </a:extLst>
          </p:cNvPr>
          <p:cNvSpPr/>
          <p:nvPr/>
        </p:nvSpPr>
        <p:spPr>
          <a:xfrm>
            <a:off x="10888143" y="959767"/>
            <a:ext cx="613280" cy="9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Х.11.1.4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3AADD47-925B-0952-13EB-A9B380E1750C}"/>
              </a:ext>
            </a:extLst>
          </p:cNvPr>
          <p:cNvCxnSpPr/>
          <p:nvPr/>
        </p:nvCxnSpPr>
        <p:spPr>
          <a:xfrm flipV="1">
            <a:off x="7554947" y="3529532"/>
            <a:ext cx="0" cy="154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76A0A0A-2DCE-450C-332C-2EE225DACD21}"/>
              </a:ext>
            </a:extLst>
          </p:cNvPr>
          <p:cNvSpPr/>
          <p:nvPr/>
        </p:nvSpPr>
        <p:spPr>
          <a:xfrm>
            <a:off x="9342501" y="3642599"/>
            <a:ext cx="2405832" cy="394208"/>
          </a:xfrm>
          <a:prstGeom prst="rect">
            <a:avLst/>
          </a:prstGeom>
          <a:solidFill>
            <a:srgbClr val="DBE0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Вредные и опасные факторы трудового процесса</a:t>
            </a:r>
          </a:p>
        </p:txBody>
      </p:sp>
      <p:sp>
        <p:nvSpPr>
          <p:cNvPr id="97" name="Левая круглая скобка 96">
            <a:extLst>
              <a:ext uri="{FF2B5EF4-FFF2-40B4-BE49-F238E27FC236}">
                <a16:creationId xmlns:a16="http://schemas.microsoft.com/office/drawing/2014/main" id="{A24F3A1E-9A74-74EA-C266-3BF57C5E4F7A}"/>
              </a:ext>
            </a:extLst>
          </p:cNvPr>
          <p:cNvSpPr/>
          <p:nvPr/>
        </p:nvSpPr>
        <p:spPr>
          <a:xfrm rot="5400000" flipV="1">
            <a:off x="6154323" y="5509977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DAAE820B-AB06-571A-08C4-893203422F1E}"/>
              </a:ext>
            </a:extLst>
          </p:cNvPr>
          <p:cNvCxnSpPr>
            <a:cxnSpLocks/>
          </p:cNvCxnSpPr>
          <p:nvPr/>
        </p:nvCxnSpPr>
        <p:spPr>
          <a:xfrm flipV="1">
            <a:off x="6193977" y="5109977"/>
            <a:ext cx="0" cy="64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B6EA565-D31C-D4AF-F7BB-254E69E2FCC5}"/>
              </a:ext>
            </a:extLst>
          </p:cNvPr>
          <p:cNvSpPr/>
          <p:nvPr/>
        </p:nvSpPr>
        <p:spPr>
          <a:xfrm>
            <a:off x="5713196" y="5265193"/>
            <a:ext cx="949711" cy="271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Электрическая энергия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Левая круглая скобка 99">
            <a:extLst>
              <a:ext uri="{FF2B5EF4-FFF2-40B4-BE49-F238E27FC236}">
                <a16:creationId xmlns:a16="http://schemas.microsoft.com/office/drawing/2014/main" id="{371DB73C-3C42-E007-01B5-8F398CE5456F}"/>
              </a:ext>
            </a:extLst>
          </p:cNvPr>
          <p:cNvSpPr/>
          <p:nvPr/>
        </p:nvSpPr>
        <p:spPr>
          <a:xfrm rot="5400000" flipV="1">
            <a:off x="7044996" y="5502841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95429221-CB4C-3600-CA48-5FA386F571FD}"/>
              </a:ext>
            </a:extLst>
          </p:cNvPr>
          <p:cNvCxnSpPr>
            <a:cxnSpLocks/>
          </p:cNvCxnSpPr>
          <p:nvPr/>
        </p:nvCxnSpPr>
        <p:spPr>
          <a:xfrm flipV="1">
            <a:off x="7067061" y="5100314"/>
            <a:ext cx="0" cy="64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BADB1D89-55DD-EF94-9979-14FBB595BBEC}"/>
              </a:ext>
            </a:extLst>
          </p:cNvPr>
          <p:cNvSpPr/>
          <p:nvPr/>
        </p:nvSpPr>
        <p:spPr>
          <a:xfrm>
            <a:off x="6731144" y="5326229"/>
            <a:ext cx="680170" cy="175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Пожар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Левая круглая скобка 102">
            <a:extLst>
              <a:ext uri="{FF2B5EF4-FFF2-40B4-BE49-F238E27FC236}">
                <a16:creationId xmlns:a16="http://schemas.microsoft.com/office/drawing/2014/main" id="{CB58DD87-F8CC-5E28-454A-277762194F73}"/>
              </a:ext>
            </a:extLst>
          </p:cNvPr>
          <p:cNvSpPr/>
          <p:nvPr/>
        </p:nvSpPr>
        <p:spPr>
          <a:xfrm rot="5400000" flipV="1">
            <a:off x="7814431" y="5500895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B2A0BE3B-EAD2-ABE8-C84A-D13DC4BC563B}"/>
              </a:ext>
            </a:extLst>
          </p:cNvPr>
          <p:cNvCxnSpPr>
            <a:cxnSpLocks/>
          </p:cNvCxnSpPr>
          <p:nvPr/>
        </p:nvCxnSpPr>
        <p:spPr>
          <a:xfrm flipV="1">
            <a:off x="7853702" y="5088462"/>
            <a:ext cx="0" cy="64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7E15F5B2-F624-06D8-9F7C-3F86BAEA7D9D}"/>
              </a:ext>
            </a:extLst>
          </p:cNvPr>
          <p:cNvSpPr/>
          <p:nvPr/>
        </p:nvSpPr>
        <p:spPr>
          <a:xfrm>
            <a:off x="7615112" y="5340643"/>
            <a:ext cx="597454" cy="175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Взрыв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02B2B6A0-6DAC-858C-18EA-E6316003A036}"/>
              </a:ext>
            </a:extLst>
          </p:cNvPr>
          <p:cNvCxnSpPr>
            <a:cxnSpLocks/>
          </p:cNvCxnSpPr>
          <p:nvPr/>
        </p:nvCxnSpPr>
        <p:spPr>
          <a:xfrm flipV="1">
            <a:off x="8805938" y="5099807"/>
            <a:ext cx="0" cy="64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E4DA958-6149-7E7F-193C-408F056C4CD1}"/>
              </a:ext>
            </a:extLst>
          </p:cNvPr>
          <p:cNvSpPr/>
          <p:nvPr/>
        </p:nvSpPr>
        <p:spPr>
          <a:xfrm>
            <a:off x="8304551" y="5241155"/>
            <a:ext cx="1037950" cy="365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Потенциальная энергия давления жидкости, газа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Левая круглая скобка 109">
            <a:extLst>
              <a:ext uri="{FF2B5EF4-FFF2-40B4-BE49-F238E27FC236}">
                <a16:creationId xmlns:a16="http://schemas.microsoft.com/office/drawing/2014/main" id="{2D71AAE2-1204-D92C-1110-5646732B2363}"/>
              </a:ext>
            </a:extLst>
          </p:cNvPr>
          <p:cNvSpPr/>
          <p:nvPr/>
        </p:nvSpPr>
        <p:spPr>
          <a:xfrm rot="5400000" flipV="1">
            <a:off x="8776328" y="5500895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Левая круглая скобка 114">
            <a:extLst>
              <a:ext uri="{FF2B5EF4-FFF2-40B4-BE49-F238E27FC236}">
                <a16:creationId xmlns:a16="http://schemas.microsoft.com/office/drawing/2014/main" id="{0F2D5F32-3410-3AAA-C54B-5F0C6AF16F68}"/>
              </a:ext>
            </a:extLst>
          </p:cNvPr>
          <p:cNvSpPr/>
          <p:nvPr/>
        </p:nvSpPr>
        <p:spPr>
          <a:xfrm rot="16200000">
            <a:off x="6000397" y="3961614"/>
            <a:ext cx="127804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DC76E527-7DDD-BF38-A942-8712833D5DAC}"/>
              </a:ext>
            </a:extLst>
          </p:cNvPr>
          <p:cNvCxnSpPr>
            <a:cxnSpLocks/>
          </p:cNvCxnSpPr>
          <p:nvPr/>
        </p:nvCxnSpPr>
        <p:spPr>
          <a:xfrm flipV="1">
            <a:off x="7011445" y="4357134"/>
            <a:ext cx="0" cy="71473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8" name="Левая круглая скобка 117">
            <a:extLst>
              <a:ext uri="{FF2B5EF4-FFF2-40B4-BE49-F238E27FC236}">
                <a16:creationId xmlns:a16="http://schemas.microsoft.com/office/drawing/2014/main" id="{7458F6EC-3A3F-7AF7-9B17-2DCDBA319F74}"/>
              </a:ext>
            </a:extLst>
          </p:cNvPr>
          <p:cNvSpPr/>
          <p:nvPr/>
        </p:nvSpPr>
        <p:spPr>
          <a:xfrm rot="16200000">
            <a:off x="6958650" y="3977818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FE38DE5-F173-743B-5E53-E3214B6111CC}"/>
              </a:ext>
            </a:extLst>
          </p:cNvPr>
          <p:cNvSpPr/>
          <p:nvPr/>
        </p:nvSpPr>
        <p:spPr>
          <a:xfrm>
            <a:off x="6560363" y="4593556"/>
            <a:ext cx="942384" cy="27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Кинетическая энергия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FECEE2C3-2F2B-E65A-0479-0C9514170F38}"/>
              </a:ext>
            </a:extLst>
          </p:cNvPr>
          <p:cNvCxnSpPr>
            <a:cxnSpLocks/>
          </p:cNvCxnSpPr>
          <p:nvPr/>
        </p:nvCxnSpPr>
        <p:spPr>
          <a:xfrm flipV="1">
            <a:off x="8438920" y="4345602"/>
            <a:ext cx="0" cy="756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1" name="Левая круглая скобка 120">
            <a:extLst>
              <a:ext uri="{FF2B5EF4-FFF2-40B4-BE49-F238E27FC236}">
                <a16:creationId xmlns:a16="http://schemas.microsoft.com/office/drawing/2014/main" id="{98367F2C-57E1-1286-71FF-5001ED091236}"/>
              </a:ext>
            </a:extLst>
          </p:cNvPr>
          <p:cNvSpPr/>
          <p:nvPr/>
        </p:nvSpPr>
        <p:spPr>
          <a:xfrm rot="16200000">
            <a:off x="8378602" y="3977818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4B0440E-54AF-797D-EFC5-DAB8E76A5D86}"/>
              </a:ext>
            </a:extLst>
          </p:cNvPr>
          <p:cNvSpPr/>
          <p:nvPr/>
        </p:nvSpPr>
        <p:spPr>
          <a:xfrm>
            <a:off x="7974012" y="4564036"/>
            <a:ext cx="950421" cy="331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Потенциальная энергия силы тяжести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0A25838D-1C5C-7B54-633D-AB0F5B203B34}"/>
              </a:ext>
            </a:extLst>
          </p:cNvPr>
          <p:cNvCxnSpPr>
            <a:cxnSpLocks/>
          </p:cNvCxnSpPr>
          <p:nvPr/>
        </p:nvCxnSpPr>
        <p:spPr>
          <a:xfrm flipV="1">
            <a:off x="6035185" y="4337240"/>
            <a:ext cx="0" cy="756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A52D79FC-B2DD-C644-BDBA-8428BD5F830C}"/>
              </a:ext>
            </a:extLst>
          </p:cNvPr>
          <p:cNvSpPr/>
          <p:nvPr/>
        </p:nvSpPr>
        <p:spPr>
          <a:xfrm>
            <a:off x="5595374" y="4578890"/>
            <a:ext cx="894664" cy="271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Механическая энергия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1EAFD2BC-5355-D165-BAA8-7F0619E4BB7B}"/>
              </a:ext>
            </a:extLst>
          </p:cNvPr>
          <p:cNvSpPr/>
          <p:nvPr/>
        </p:nvSpPr>
        <p:spPr>
          <a:xfrm>
            <a:off x="6317081" y="3652883"/>
            <a:ext cx="2427839" cy="394289"/>
          </a:xfrm>
          <a:prstGeom prst="rect">
            <a:avLst/>
          </a:prstGeom>
          <a:solidFill>
            <a:srgbClr val="DBE0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Опасные факторы производственной среды</a:t>
            </a:r>
          </a:p>
        </p:txBody>
      </p:sp>
      <p:sp>
        <p:nvSpPr>
          <p:cNvPr id="137" name="Левая круглая скобка 136">
            <a:extLst>
              <a:ext uri="{FF2B5EF4-FFF2-40B4-BE49-F238E27FC236}">
                <a16:creationId xmlns:a16="http://schemas.microsoft.com/office/drawing/2014/main" id="{2C48AD4D-3F38-F661-35B5-62B24ED25BEA}"/>
              </a:ext>
            </a:extLst>
          </p:cNvPr>
          <p:cNvSpPr/>
          <p:nvPr/>
        </p:nvSpPr>
        <p:spPr>
          <a:xfrm rot="5400000" flipV="1">
            <a:off x="11643430" y="4845031"/>
            <a:ext cx="120612" cy="606454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2D6F3479-2AF5-E484-72CA-9CA3166D9626}"/>
              </a:ext>
            </a:extLst>
          </p:cNvPr>
          <p:cNvCxnSpPr>
            <a:cxnSpLocks/>
          </p:cNvCxnSpPr>
          <p:nvPr/>
        </p:nvCxnSpPr>
        <p:spPr>
          <a:xfrm flipH="1" flipV="1">
            <a:off x="10862460" y="4374302"/>
            <a:ext cx="0" cy="1080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4" name="Левая круглая скобка 143">
            <a:extLst>
              <a:ext uri="{FF2B5EF4-FFF2-40B4-BE49-F238E27FC236}">
                <a16:creationId xmlns:a16="http://schemas.microsoft.com/office/drawing/2014/main" id="{D9C562A1-CC27-71CF-A26B-5A68909CA6DD}"/>
              </a:ext>
            </a:extLst>
          </p:cNvPr>
          <p:cNvSpPr/>
          <p:nvPr/>
        </p:nvSpPr>
        <p:spPr>
          <a:xfrm rot="5400000" flipV="1">
            <a:off x="9833994" y="4856019"/>
            <a:ext cx="127778" cy="606452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0B974C70-3274-1180-CA6A-C1FD550C7A35}"/>
              </a:ext>
            </a:extLst>
          </p:cNvPr>
          <p:cNvCxnSpPr>
            <a:cxnSpLocks/>
          </p:cNvCxnSpPr>
          <p:nvPr/>
        </p:nvCxnSpPr>
        <p:spPr>
          <a:xfrm flipV="1">
            <a:off x="11681104" y="4373240"/>
            <a:ext cx="0" cy="720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9" name="Левая круглая скобка 148">
            <a:extLst>
              <a:ext uri="{FF2B5EF4-FFF2-40B4-BE49-F238E27FC236}">
                <a16:creationId xmlns:a16="http://schemas.microsoft.com/office/drawing/2014/main" id="{021988A1-FAA0-F472-4BE7-75AA42541F27}"/>
              </a:ext>
            </a:extLst>
          </p:cNvPr>
          <p:cNvSpPr/>
          <p:nvPr/>
        </p:nvSpPr>
        <p:spPr>
          <a:xfrm rot="5400000" flipV="1">
            <a:off x="10777226" y="5208871"/>
            <a:ext cx="120610" cy="606454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6CCF23B7-240A-79DC-EF79-346FBB238387}"/>
              </a:ext>
            </a:extLst>
          </p:cNvPr>
          <p:cNvSpPr/>
          <p:nvPr/>
        </p:nvSpPr>
        <p:spPr>
          <a:xfrm>
            <a:off x="10440838" y="4951099"/>
            <a:ext cx="823454" cy="331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Нервно-психические перегрузки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0B302050-2805-EA97-490C-6E6B1102AA97}"/>
              </a:ext>
            </a:extLst>
          </p:cNvPr>
          <p:cNvCxnSpPr>
            <a:cxnSpLocks/>
          </p:cNvCxnSpPr>
          <p:nvPr/>
        </p:nvCxnSpPr>
        <p:spPr>
          <a:xfrm flipV="1">
            <a:off x="9908478" y="4367057"/>
            <a:ext cx="0" cy="720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45FD1F26-169E-9608-3E3C-166D2837AD2A}"/>
              </a:ext>
            </a:extLst>
          </p:cNvPr>
          <p:cNvSpPr/>
          <p:nvPr/>
        </p:nvSpPr>
        <p:spPr>
          <a:xfrm>
            <a:off x="9426339" y="4597294"/>
            <a:ext cx="886554" cy="271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Физические перегрузки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7EB436CA-095B-3535-E16B-4DA0F2AD2EC8}"/>
              </a:ext>
            </a:extLst>
          </p:cNvPr>
          <p:cNvSpPr/>
          <p:nvPr/>
        </p:nvSpPr>
        <p:spPr>
          <a:xfrm>
            <a:off x="94739" y="3659824"/>
            <a:ext cx="1394911" cy="359759"/>
          </a:xfrm>
          <a:prstGeom prst="rect">
            <a:avLst/>
          </a:prstGeom>
          <a:solidFill>
            <a:srgbClr val="DBE0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Биологические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факторы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BD2366BC-1539-FE59-B074-068269805116}"/>
              </a:ext>
            </a:extLst>
          </p:cNvPr>
          <p:cNvSpPr/>
          <p:nvPr/>
        </p:nvSpPr>
        <p:spPr>
          <a:xfrm>
            <a:off x="2536973" y="3660114"/>
            <a:ext cx="1361360" cy="359759"/>
          </a:xfrm>
          <a:prstGeom prst="rect">
            <a:avLst/>
          </a:prstGeom>
          <a:solidFill>
            <a:srgbClr val="DBE0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Физические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факторы</a:t>
            </a:r>
          </a:p>
        </p:txBody>
      </p:sp>
      <p:sp>
        <p:nvSpPr>
          <p:cNvPr id="259" name="Левая круглая скобка 258">
            <a:extLst>
              <a:ext uri="{FF2B5EF4-FFF2-40B4-BE49-F238E27FC236}">
                <a16:creationId xmlns:a16="http://schemas.microsoft.com/office/drawing/2014/main" id="{4DF184B3-BA60-CD5B-A056-386EC25DABD5}"/>
              </a:ext>
            </a:extLst>
          </p:cNvPr>
          <p:cNvSpPr/>
          <p:nvPr/>
        </p:nvSpPr>
        <p:spPr>
          <a:xfrm rot="10800000" flipV="1">
            <a:off x="1090382" y="5011814"/>
            <a:ext cx="169551" cy="1533007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0" name="Прямая соединительная линия 259">
            <a:extLst>
              <a:ext uri="{FF2B5EF4-FFF2-40B4-BE49-F238E27FC236}">
                <a16:creationId xmlns:a16="http://schemas.microsoft.com/office/drawing/2014/main" id="{189EE304-FC1B-C89F-9856-11F7544DF983}"/>
              </a:ext>
            </a:extLst>
          </p:cNvPr>
          <p:cNvCxnSpPr>
            <a:cxnSpLocks/>
          </p:cNvCxnSpPr>
          <p:nvPr/>
        </p:nvCxnSpPr>
        <p:spPr>
          <a:xfrm flipH="1">
            <a:off x="1260188" y="5572403"/>
            <a:ext cx="252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1" name="Прямоугольник 260">
            <a:extLst>
              <a:ext uri="{FF2B5EF4-FFF2-40B4-BE49-F238E27FC236}">
                <a16:creationId xmlns:a16="http://schemas.microsoft.com/office/drawing/2014/main" id="{1605B49B-1426-069B-5304-52562A45C527}"/>
              </a:ext>
            </a:extLst>
          </p:cNvPr>
          <p:cNvSpPr/>
          <p:nvPr/>
        </p:nvSpPr>
        <p:spPr>
          <a:xfrm>
            <a:off x="-1" y="5195234"/>
            <a:ext cx="1112255" cy="365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Скорость движения воздуха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Прямоугольник 263">
            <a:extLst>
              <a:ext uri="{FF2B5EF4-FFF2-40B4-BE49-F238E27FC236}">
                <a16:creationId xmlns:a16="http://schemas.microsoft.com/office/drawing/2014/main" id="{81CDA86F-5BA8-1402-FC37-7AE5E5E4118F}"/>
              </a:ext>
            </a:extLst>
          </p:cNvPr>
          <p:cNvSpPr/>
          <p:nvPr/>
        </p:nvSpPr>
        <p:spPr>
          <a:xfrm>
            <a:off x="-3046" y="5606271"/>
            <a:ext cx="1112254" cy="295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Интенсивность теплового излучения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Левая круглая скобка 268">
            <a:extLst>
              <a:ext uri="{FF2B5EF4-FFF2-40B4-BE49-F238E27FC236}">
                <a16:creationId xmlns:a16="http://schemas.microsoft.com/office/drawing/2014/main" id="{4D7B501E-9442-0E36-CE93-34CDE7499DCB}"/>
              </a:ext>
            </a:extLst>
          </p:cNvPr>
          <p:cNvSpPr/>
          <p:nvPr/>
        </p:nvSpPr>
        <p:spPr>
          <a:xfrm rot="16200000">
            <a:off x="1643962" y="4006223"/>
            <a:ext cx="127804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0" name="Прямая соединительная линия 269">
            <a:extLst>
              <a:ext uri="{FF2B5EF4-FFF2-40B4-BE49-F238E27FC236}">
                <a16:creationId xmlns:a16="http://schemas.microsoft.com/office/drawing/2014/main" id="{FA5666A9-C768-C224-610E-8E80E1014919}"/>
              </a:ext>
            </a:extLst>
          </p:cNvPr>
          <p:cNvCxnSpPr>
            <a:cxnSpLocks/>
          </p:cNvCxnSpPr>
          <p:nvPr/>
        </p:nvCxnSpPr>
        <p:spPr>
          <a:xfrm flipV="1">
            <a:off x="2703961" y="4385729"/>
            <a:ext cx="0" cy="71473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1" name="Левая круглая скобка 270">
            <a:extLst>
              <a:ext uri="{FF2B5EF4-FFF2-40B4-BE49-F238E27FC236}">
                <a16:creationId xmlns:a16="http://schemas.microsoft.com/office/drawing/2014/main" id="{D1F94D75-97B4-5C00-2F2D-824D5DDF87B6}"/>
              </a:ext>
            </a:extLst>
          </p:cNvPr>
          <p:cNvSpPr/>
          <p:nvPr/>
        </p:nvSpPr>
        <p:spPr>
          <a:xfrm rot="16200000">
            <a:off x="2651166" y="4014880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68BC0EAA-1ECF-59A7-7C66-E6FCF7CD75C2}"/>
              </a:ext>
            </a:extLst>
          </p:cNvPr>
          <p:cNvSpPr/>
          <p:nvPr/>
        </p:nvSpPr>
        <p:spPr>
          <a:xfrm>
            <a:off x="2252879" y="4630618"/>
            <a:ext cx="942384" cy="27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Охлаждающий микроклимат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3" name="Прямая соединительная линия 272">
            <a:extLst>
              <a:ext uri="{FF2B5EF4-FFF2-40B4-BE49-F238E27FC236}">
                <a16:creationId xmlns:a16="http://schemas.microsoft.com/office/drawing/2014/main" id="{AF152CA8-EE1F-E1E0-E167-88C508889F8A}"/>
              </a:ext>
            </a:extLst>
          </p:cNvPr>
          <p:cNvCxnSpPr>
            <a:cxnSpLocks/>
          </p:cNvCxnSpPr>
          <p:nvPr/>
        </p:nvCxnSpPr>
        <p:spPr>
          <a:xfrm flipV="1">
            <a:off x="3919973" y="4374007"/>
            <a:ext cx="0" cy="720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4" name="Левая круглая скобка 273">
            <a:extLst>
              <a:ext uri="{FF2B5EF4-FFF2-40B4-BE49-F238E27FC236}">
                <a16:creationId xmlns:a16="http://schemas.microsoft.com/office/drawing/2014/main" id="{349D4993-7755-713C-33DF-6236DAACA2B2}"/>
              </a:ext>
            </a:extLst>
          </p:cNvPr>
          <p:cNvSpPr/>
          <p:nvPr/>
        </p:nvSpPr>
        <p:spPr>
          <a:xfrm rot="16200000">
            <a:off x="3859655" y="4006223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id="{20454A6A-018A-89C2-CA5A-B45869F1BA8D}"/>
              </a:ext>
            </a:extLst>
          </p:cNvPr>
          <p:cNvSpPr/>
          <p:nvPr/>
        </p:nvSpPr>
        <p:spPr>
          <a:xfrm>
            <a:off x="3455066" y="4592441"/>
            <a:ext cx="826528" cy="331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Температура воздуха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6" name="Прямая соединительная линия 275">
            <a:extLst>
              <a:ext uri="{FF2B5EF4-FFF2-40B4-BE49-F238E27FC236}">
                <a16:creationId xmlns:a16="http://schemas.microsoft.com/office/drawing/2014/main" id="{92834B3F-F07C-7DDC-E7A6-F1D3F93E7F57}"/>
              </a:ext>
            </a:extLst>
          </p:cNvPr>
          <p:cNvCxnSpPr>
            <a:cxnSpLocks/>
          </p:cNvCxnSpPr>
          <p:nvPr/>
        </p:nvCxnSpPr>
        <p:spPr>
          <a:xfrm flipV="1">
            <a:off x="1727701" y="4374302"/>
            <a:ext cx="0" cy="71473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7" name="Прямоугольник 276">
            <a:extLst>
              <a:ext uri="{FF2B5EF4-FFF2-40B4-BE49-F238E27FC236}">
                <a16:creationId xmlns:a16="http://schemas.microsoft.com/office/drawing/2014/main" id="{B5BECC8D-3DA2-0AC9-8D1F-419171058032}"/>
              </a:ext>
            </a:extLst>
          </p:cNvPr>
          <p:cNvSpPr/>
          <p:nvPr/>
        </p:nvSpPr>
        <p:spPr>
          <a:xfrm>
            <a:off x="1287890" y="4615952"/>
            <a:ext cx="894664" cy="271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Нагревающий микроклимат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Прямоугольник 279">
            <a:extLst>
              <a:ext uri="{FF2B5EF4-FFF2-40B4-BE49-F238E27FC236}">
                <a16:creationId xmlns:a16="http://schemas.microsoft.com/office/drawing/2014/main" id="{9559B813-5897-3FB4-6041-6D6BF3588B55}"/>
              </a:ext>
            </a:extLst>
          </p:cNvPr>
          <p:cNvSpPr/>
          <p:nvPr/>
        </p:nvSpPr>
        <p:spPr>
          <a:xfrm>
            <a:off x="-7186" y="5946478"/>
            <a:ext cx="1112251" cy="365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Экспозиционная доза теплового излучения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Прямоугольник 284">
            <a:extLst>
              <a:ext uri="{FF2B5EF4-FFF2-40B4-BE49-F238E27FC236}">
                <a16:creationId xmlns:a16="http://schemas.microsoft.com/office/drawing/2014/main" id="{554558AA-B497-0826-207A-882B0D9BE744}"/>
              </a:ext>
            </a:extLst>
          </p:cNvPr>
          <p:cNvSpPr/>
          <p:nvPr/>
        </p:nvSpPr>
        <p:spPr>
          <a:xfrm>
            <a:off x="4678082" y="5234412"/>
            <a:ext cx="877426" cy="373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Энергия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эл-магнитного излучения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68886CE4-2A15-6D35-7585-B6D4ACB2EB17}"/>
              </a:ext>
            </a:extLst>
          </p:cNvPr>
          <p:cNvSpPr/>
          <p:nvPr/>
        </p:nvSpPr>
        <p:spPr>
          <a:xfrm>
            <a:off x="0" y="6368250"/>
            <a:ext cx="1108342" cy="295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Инфразвук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638F9A33-DB06-F650-0008-ABBAD6D46A9D}"/>
              </a:ext>
            </a:extLst>
          </p:cNvPr>
          <p:cNvSpPr txBox="1"/>
          <p:nvPr/>
        </p:nvSpPr>
        <p:spPr>
          <a:xfrm>
            <a:off x="3183786" y="5206690"/>
            <a:ext cx="111530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Производственный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шум</a:t>
            </a:r>
          </a:p>
        </p:txBody>
      </p:sp>
      <p:sp>
        <p:nvSpPr>
          <p:cNvPr id="296" name="Прямоугольник 295">
            <a:extLst>
              <a:ext uri="{FF2B5EF4-FFF2-40B4-BE49-F238E27FC236}">
                <a16:creationId xmlns:a16="http://schemas.microsoft.com/office/drawing/2014/main" id="{76EE9594-AA04-863D-A1A6-5023256E7AF4}"/>
              </a:ext>
            </a:extLst>
          </p:cNvPr>
          <p:cNvSpPr/>
          <p:nvPr/>
        </p:nvSpPr>
        <p:spPr>
          <a:xfrm>
            <a:off x="-3046" y="4857799"/>
            <a:ext cx="1115301" cy="295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Относительная влажность воздуха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Прямоугольник 296">
            <a:extLst>
              <a:ext uri="{FF2B5EF4-FFF2-40B4-BE49-F238E27FC236}">
                <a16:creationId xmlns:a16="http://schemas.microsoft.com/office/drawing/2014/main" id="{A283E6EC-2813-9103-5DFA-7DE2BE84AAD5}"/>
              </a:ext>
            </a:extLst>
          </p:cNvPr>
          <p:cNvSpPr/>
          <p:nvPr/>
        </p:nvSpPr>
        <p:spPr>
          <a:xfrm>
            <a:off x="3790062" y="6211227"/>
            <a:ext cx="1117287" cy="326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Энергия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ионизирующего излучения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0" name="Прямая соединительная линия 299">
            <a:extLst>
              <a:ext uri="{FF2B5EF4-FFF2-40B4-BE49-F238E27FC236}">
                <a16:creationId xmlns:a16="http://schemas.microsoft.com/office/drawing/2014/main" id="{B9D54663-61D1-75C9-A398-F25274F107CB}"/>
              </a:ext>
            </a:extLst>
          </p:cNvPr>
          <p:cNvCxnSpPr>
            <a:cxnSpLocks/>
          </p:cNvCxnSpPr>
          <p:nvPr/>
        </p:nvCxnSpPr>
        <p:spPr>
          <a:xfrm>
            <a:off x="1100651" y="5739916"/>
            <a:ext cx="17009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>
            <a:extLst>
              <a:ext uri="{FF2B5EF4-FFF2-40B4-BE49-F238E27FC236}">
                <a16:creationId xmlns:a16="http://schemas.microsoft.com/office/drawing/2014/main" id="{29F7CAC9-8806-D27B-FC38-9500B3B9870B}"/>
              </a:ext>
            </a:extLst>
          </p:cNvPr>
          <p:cNvCxnSpPr>
            <a:cxnSpLocks/>
          </p:cNvCxnSpPr>
          <p:nvPr/>
        </p:nvCxnSpPr>
        <p:spPr>
          <a:xfrm>
            <a:off x="1092180" y="6137858"/>
            <a:ext cx="17009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3" name="Левая круглая скобка 302">
            <a:extLst>
              <a:ext uri="{FF2B5EF4-FFF2-40B4-BE49-F238E27FC236}">
                <a16:creationId xmlns:a16="http://schemas.microsoft.com/office/drawing/2014/main" id="{48C0CA67-3584-6109-9A8D-A45BF3106DA0}"/>
              </a:ext>
            </a:extLst>
          </p:cNvPr>
          <p:cNvSpPr/>
          <p:nvPr/>
        </p:nvSpPr>
        <p:spPr>
          <a:xfrm rot="5400000" flipV="1">
            <a:off x="1977105" y="5534967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4" name="Прямая соединительная линия 303">
            <a:extLst>
              <a:ext uri="{FF2B5EF4-FFF2-40B4-BE49-F238E27FC236}">
                <a16:creationId xmlns:a16="http://schemas.microsoft.com/office/drawing/2014/main" id="{8B6B62ED-E2E7-A1B1-9E91-2B831AF09B51}"/>
              </a:ext>
            </a:extLst>
          </p:cNvPr>
          <p:cNvCxnSpPr>
            <a:cxnSpLocks/>
          </p:cNvCxnSpPr>
          <p:nvPr/>
        </p:nvCxnSpPr>
        <p:spPr>
          <a:xfrm flipV="1">
            <a:off x="2050627" y="5134967"/>
            <a:ext cx="0" cy="64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CC0ABEA1-B778-0422-6482-8DF35288B6B3}"/>
              </a:ext>
            </a:extLst>
          </p:cNvPr>
          <p:cNvSpPr txBox="1"/>
          <p:nvPr/>
        </p:nvSpPr>
        <p:spPr>
          <a:xfrm>
            <a:off x="1744650" y="5251995"/>
            <a:ext cx="63699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Световая среда </a:t>
            </a:r>
          </a:p>
        </p:txBody>
      </p:sp>
      <p:sp>
        <p:nvSpPr>
          <p:cNvPr id="305" name="Левая круглая скобка 304">
            <a:extLst>
              <a:ext uri="{FF2B5EF4-FFF2-40B4-BE49-F238E27FC236}">
                <a16:creationId xmlns:a16="http://schemas.microsoft.com/office/drawing/2014/main" id="{CD15A81B-01A2-189A-D73F-3AC6EBFB5B0B}"/>
              </a:ext>
            </a:extLst>
          </p:cNvPr>
          <p:cNvSpPr/>
          <p:nvPr/>
        </p:nvSpPr>
        <p:spPr>
          <a:xfrm rot="5400000" flipV="1">
            <a:off x="2776297" y="5752886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id="{C7B0E5DA-E688-7273-94D7-3062F5AEFD2D}"/>
              </a:ext>
            </a:extLst>
          </p:cNvPr>
          <p:cNvCxnSpPr>
            <a:cxnSpLocks/>
          </p:cNvCxnSpPr>
          <p:nvPr/>
        </p:nvCxnSpPr>
        <p:spPr>
          <a:xfrm flipV="1">
            <a:off x="2845002" y="5125882"/>
            <a:ext cx="0" cy="864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A39B78B3-172A-4794-E157-5E1438CD0294}"/>
              </a:ext>
            </a:extLst>
          </p:cNvPr>
          <p:cNvSpPr/>
          <p:nvPr/>
        </p:nvSpPr>
        <p:spPr>
          <a:xfrm>
            <a:off x="2385121" y="5615521"/>
            <a:ext cx="1115301" cy="295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Неионизирующие эл-магнитные поля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8" name="Прямая соединительная линия 307">
            <a:extLst>
              <a:ext uri="{FF2B5EF4-FFF2-40B4-BE49-F238E27FC236}">
                <a16:creationId xmlns:a16="http://schemas.microsoft.com/office/drawing/2014/main" id="{2B5B0426-3823-F35E-BA6D-BDA7B720493A}"/>
              </a:ext>
            </a:extLst>
          </p:cNvPr>
          <p:cNvCxnSpPr>
            <a:cxnSpLocks/>
          </p:cNvCxnSpPr>
          <p:nvPr/>
        </p:nvCxnSpPr>
        <p:spPr>
          <a:xfrm flipV="1">
            <a:off x="4833103" y="4382999"/>
            <a:ext cx="0" cy="720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9" name="Левая круглая скобка 308">
            <a:extLst>
              <a:ext uri="{FF2B5EF4-FFF2-40B4-BE49-F238E27FC236}">
                <a16:creationId xmlns:a16="http://schemas.microsoft.com/office/drawing/2014/main" id="{188430C7-312F-807D-FC4A-509B406C7842}"/>
              </a:ext>
            </a:extLst>
          </p:cNvPr>
          <p:cNvSpPr/>
          <p:nvPr/>
        </p:nvSpPr>
        <p:spPr>
          <a:xfrm rot="16200000">
            <a:off x="4772785" y="4015215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Прямоугольник 297">
            <a:extLst>
              <a:ext uri="{FF2B5EF4-FFF2-40B4-BE49-F238E27FC236}">
                <a16:creationId xmlns:a16="http://schemas.microsoft.com/office/drawing/2014/main" id="{DBA8DD15-2A47-5826-1F5F-828421085F0B}"/>
              </a:ext>
            </a:extLst>
          </p:cNvPr>
          <p:cNvSpPr/>
          <p:nvPr/>
        </p:nvSpPr>
        <p:spPr>
          <a:xfrm>
            <a:off x="4458685" y="4660992"/>
            <a:ext cx="772180" cy="196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Вибрация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Левая круглая скобка 311">
            <a:extLst>
              <a:ext uri="{FF2B5EF4-FFF2-40B4-BE49-F238E27FC236}">
                <a16:creationId xmlns:a16="http://schemas.microsoft.com/office/drawing/2014/main" id="{BFAEF993-5724-C42D-065F-8A258EDA4DCB}"/>
              </a:ext>
            </a:extLst>
          </p:cNvPr>
          <p:cNvSpPr/>
          <p:nvPr/>
        </p:nvSpPr>
        <p:spPr>
          <a:xfrm rot="5400000" flipV="1">
            <a:off x="3655725" y="5735547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Левая круглая скобка 312">
            <a:extLst>
              <a:ext uri="{FF2B5EF4-FFF2-40B4-BE49-F238E27FC236}">
                <a16:creationId xmlns:a16="http://schemas.microsoft.com/office/drawing/2014/main" id="{F35C90A5-6966-4789-ADB3-1F80813F44D5}"/>
              </a:ext>
            </a:extLst>
          </p:cNvPr>
          <p:cNvSpPr/>
          <p:nvPr/>
        </p:nvSpPr>
        <p:spPr>
          <a:xfrm rot="5400000" flipV="1">
            <a:off x="5043405" y="5744200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Левая круглая скобка 314">
            <a:extLst>
              <a:ext uri="{FF2B5EF4-FFF2-40B4-BE49-F238E27FC236}">
                <a16:creationId xmlns:a16="http://schemas.microsoft.com/office/drawing/2014/main" id="{513438CF-469B-6B23-7C62-A53503F9B75A}"/>
              </a:ext>
            </a:extLst>
          </p:cNvPr>
          <p:cNvSpPr/>
          <p:nvPr/>
        </p:nvSpPr>
        <p:spPr>
          <a:xfrm rot="5400000" flipV="1">
            <a:off x="4350901" y="6379566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6" name="Прямая соединительная линия 315">
            <a:extLst>
              <a:ext uri="{FF2B5EF4-FFF2-40B4-BE49-F238E27FC236}">
                <a16:creationId xmlns:a16="http://schemas.microsoft.com/office/drawing/2014/main" id="{836070CC-2979-9873-4E86-7B42C206256E}"/>
              </a:ext>
            </a:extLst>
          </p:cNvPr>
          <p:cNvCxnSpPr>
            <a:cxnSpLocks/>
          </p:cNvCxnSpPr>
          <p:nvPr/>
        </p:nvCxnSpPr>
        <p:spPr>
          <a:xfrm flipV="1">
            <a:off x="1632868" y="5128138"/>
            <a:ext cx="0" cy="1512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8" name="Левая круглая скобка 317">
            <a:extLst>
              <a:ext uri="{FF2B5EF4-FFF2-40B4-BE49-F238E27FC236}">
                <a16:creationId xmlns:a16="http://schemas.microsoft.com/office/drawing/2014/main" id="{EDF67393-7635-340F-A461-6415AD7E36C4}"/>
              </a:ext>
            </a:extLst>
          </p:cNvPr>
          <p:cNvSpPr/>
          <p:nvPr/>
        </p:nvSpPr>
        <p:spPr>
          <a:xfrm rot="5400000" flipV="1">
            <a:off x="1558411" y="6390475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6B50473E-467B-BDEC-3794-8AF5A23A825E}"/>
              </a:ext>
            </a:extLst>
          </p:cNvPr>
          <p:cNvSpPr/>
          <p:nvPr/>
        </p:nvSpPr>
        <p:spPr>
          <a:xfrm>
            <a:off x="1332014" y="6290543"/>
            <a:ext cx="743864" cy="2319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Ультразвук</a:t>
            </a:r>
          </a:p>
        </p:txBody>
      </p:sp>
      <p:sp>
        <p:nvSpPr>
          <p:cNvPr id="320" name="Прямоугольник 319">
            <a:extLst>
              <a:ext uri="{FF2B5EF4-FFF2-40B4-BE49-F238E27FC236}">
                <a16:creationId xmlns:a16="http://schemas.microsoft.com/office/drawing/2014/main" id="{82A80616-1B71-188D-5245-DFE1095EEBA3}"/>
              </a:ext>
            </a:extLst>
          </p:cNvPr>
          <p:cNvSpPr/>
          <p:nvPr/>
        </p:nvSpPr>
        <p:spPr>
          <a:xfrm>
            <a:off x="1114041" y="4167741"/>
            <a:ext cx="613280" cy="9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Ф.1.1.1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Прямоугольник 320">
            <a:extLst>
              <a:ext uri="{FF2B5EF4-FFF2-40B4-BE49-F238E27FC236}">
                <a16:creationId xmlns:a16="http://schemas.microsoft.com/office/drawing/2014/main" id="{45FB83A6-41A7-D3C1-8307-212048E318FC}"/>
              </a:ext>
            </a:extLst>
          </p:cNvPr>
          <p:cNvSpPr/>
          <p:nvPr/>
        </p:nvSpPr>
        <p:spPr>
          <a:xfrm>
            <a:off x="1712458" y="4161716"/>
            <a:ext cx="613280" cy="9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Ф.1.1.5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Прямоугольник 321">
            <a:extLst>
              <a:ext uri="{FF2B5EF4-FFF2-40B4-BE49-F238E27FC236}">
                <a16:creationId xmlns:a16="http://schemas.microsoft.com/office/drawing/2014/main" id="{65B1C438-99BF-D675-F67F-2D49C3D08245}"/>
              </a:ext>
            </a:extLst>
          </p:cNvPr>
          <p:cNvSpPr/>
          <p:nvPr/>
        </p:nvSpPr>
        <p:spPr>
          <a:xfrm>
            <a:off x="2208341" y="4179376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Ф.2.1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Прямоугольник 323">
            <a:extLst>
              <a:ext uri="{FF2B5EF4-FFF2-40B4-BE49-F238E27FC236}">
                <a16:creationId xmlns:a16="http://schemas.microsoft.com/office/drawing/2014/main" id="{593C819B-2E80-FA8C-5917-E8E4DDFE3B72}"/>
              </a:ext>
            </a:extLst>
          </p:cNvPr>
          <p:cNvSpPr/>
          <p:nvPr/>
        </p:nvSpPr>
        <p:spPr>
          <a:xfrm>
            <a:off x="2812344" y="4161733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Ф.2.5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Прямоугольник 324">
            <a:extLst>
              <a:ext uri="{FF2B5EF4-FFF2-40B4-BE49-F238E27FC236}">
                <a16:creationId xmlns:a16="http://schemas.microsoft.com/office/drawing/2014/main" id="{84D8E7B0-47EE-6BDE-A32C-63B5567C74E8}"/>
              </a:ext>
            </a:extLst>
          </p:cNvPr>
          <p:cNvSpPr/>
          <p:nvPr/>
        </p:nvSpPr>
        <p:spPr>
          <a:xfrm>
            <a:off x="3415299" y="4160867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Ф.3.1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Прямоугольник 325">
            <a:extLst>
              <a:ext uri="{FF2B5EF4-FFF2-40B4-BE49-F238E27FC236}">
                <a16:creationId xmlns:a16="http://schemas.microsoft.com/office/drawing/2014/main" id="{6DBF1FE4-FD35-44B1-EC6E-75B33FF3ED27}"/>
              </a:ext>
            </a:extLst>
          </p:cNvPr>
          <p:cNvSpPr/>
          <p:nvPr/>
        </p:nvSpPr>
        <p:spPr>
          <a:xfrm>
            <a:off x="4018254" y="4161631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Ф.3.4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Прямоугольник 326">
            <a:extLst>
              <a:ext uri="{FF2B5EF4-FFF2-40B4-BE49-F238E27FC236}">
                <a16:creationId xmlns:a16="http://schemas.microsoft.com/office/drawing/2014/main" id="{6BDAA1D7-93E7-F9D9-0E38-D5E578CC0931}"/>
              </a:ext>
            </a:extLst>
          </p:cNvPr>
          <p:cNvSpPr/>
          <p:nvPr/>
        </p:nvSpPr>
        <p:spPr>
          <a:xfrm>
            <a:off x="4344803" y="4179069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Ф.14.1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Прямоугольник 327">
            <a:extLst>
              <a:ext uri="{FF2B5EF4-FFF2-40B4-BE49-F238E27FC236}">
                <a16:creationId xmlns:a16="http://schemas.microsoft.com/office/drawing/2014/main" id="{B7603834-7BC8-609F-AB2D-126B06058C10}"/>
              </a:ext>
            </a:extLst>
          </p:cNvPr>
          <p:cNvSpPr/>
          <p:nvPr/>
        </p:nvSpPr>
        <p:spPr>
          <a:xfrm>
            <a:off x="4948806" y="4173150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Ф.14.2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Прямоугольник 328">
            <a:extLst>
              <a:ext uri="{FF2B5EF4-FFF2-40B4-BE49-F238E27FC236}">
                <a16:creationId xmlns:a16="http://schemas.microsoft.com/office/drawing/2014/main" id="{F07B719D-5E87-DD0C-E834-E0F1A15132D6}"/>
              </a:ext>
            </a:extLst>
          </p:cNvPr>
          <p:cNvSpPr/>
          <p:nvPr/>
        </p:nvSpPr>
        <p:spPr>
          <a:xfrm>
            <a:off x="1541167" y="5916584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Ф.15.1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Прямоугольник 329">
            <a:extLst>
              <a:ext uri="{FF2B5EF4-FFF2-40B4-BE49-F238E27FC236}">
                <a16:creationId xmlns:a16="http://schemas.microsoft.com/office/drawing/2014/main" id="{15FF1935-E893-B699-EA9A-8BFFE6AA38E2}"/>
              </a:ext>
            </a:extLst>
          </p:cNvPr>
          <p:cNvSpPr/>
          <p:nvPr/>
        </p:nvSpPr>
        <p:spPr>
          <a:xfrm>
            <a:off x="2115760" y="5901284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Ф.15.3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Прямоугольник 330">
            <a:extLst>
              <a:ext uri="{FF2B5EF4-FFF2-40B4-BE49-F238E27FC236}">
                <a16:creationId xmlns:a16="http://schemas.microsoft.com/office/drawing/2014/main" id="{1993DD79-5C8F-9CBF-D411-3DB61E8049C7}"/>
              </a:ext>
            </a:extLst>
          </p:cNvPr>
          <p:cNvSpPr/>
          <p:nvPr/>
        </p:nvSpPr>
        <p:spPr>
          <a:xfrm>
            <a:off x="2312886" y="6115180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Ф.8.1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Прямоугольник 331">
            <a:extLst>
              <a:ext uri="{FF2B5EF4-FFF2-40B4-BE49-F238E27FC236}">
                <a16:creationId xmlns:a16="http://schemas.microsoft.com/office/drawing/2014/main" id="{D1918FE0-2813-FCE6-9E0B-71F2757A3617}"/>
              </a:ext>
            </a:extLst>
          </p:cNvPr>
          <p:cNvSpPr/>
          <p:nvPr/>
        </p:nvSpPr>
        <p:spPr>
          <a:xfrm>
            <a:off x="2916889" y="6109261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Ф.8.8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Прямоугольник 332">
            <a:extLst>
              <a:ext uri="{FF2B5EF4-FFF2-40B4-BE49-F238E27FC236}">
                <a16:creationId xmlns:a16="http://schemas.microsoft.com/office/drawing/2014/main" id="{CADBF9AA-E3E4-BC2A-1701-014844C9DF0C}"/>
              </a:ext>
            </a:extLst>
          </p:cNvPr>
          <p:cNvSpPr/>
          <p:nvPr/>
        </p:nvSpPr>
        <p:spPr>
          <a:xfrm>
            <a:off x="3898333" y="6750138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Ф.10.1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Прямоугольник 333">
            <a:extLst>
              <a:ext uri="{FF2B5EF4-FFF2-40B4-BE49-F238E27FC236}">
                <a16:creationId xmlns:a16="http://schemas.microsoft.com/office/drawing/2014/main" id="{371E394E-E2B6-4549-64FC-67019EB36D10}"/>
              </a:ext>
            </a:extLst>
          </p:cNvPr>
          <p:cNvSpPr/>
          <p:nvPr/>
        </p:nvSpPr>
        <p:spPr>
          <a:xfrm>
            <a:off x="4502336" y="6744219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Ф.10.2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Прямоугольник 334">
            <a:extLst>
              <a:ext uri="{FF2B5EF4-FFF2-40B4-BE49-F238E27FC236}">
                <a16:creationId xmlns:a16="http://schemas.microsoft.com/office/drawing/2014/main" id="{C7FC7C27-6B06-38FF-C329-0BF335313D2E}"/>
              </a:ext>
            </a:extLst>
          </p:cNvPr>
          <p:cNvSpPr/>
          <p:nvPr/>
        </p:nvSpPr>
        <p:spPr>
          <a:xfrm>
            <a:off x="4594733" y="6100175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Ф.9.1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Прямоугольник 335">
            <a:extLst>
              <a:ext uri="{FF2B5EF4-FFF2-40B4-BE49-F238E27FC236}">
                <a16:creationId xmlns:a16="http://schemas.microsoft.com/office/drawing/2014/main" id="{DD5F4B1B-2D4A-3922-7994-10B3BC60BD7C}"/>
              </a:ext>
            </a:extLst>
          </p:cNvPr>
          <p:cNvSpPr/>
          <p:nvPr/>
        </p:nvSpPr>
        <p:spPr>
          <a:xfrm>
            <a:off x="5198736" y="6094256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Ф.9.3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Прямоугольник 336">
            <a:extLst>
              <a:ext uri="{FF2B5EF4-FFF2-40B4-BE49-F238E27FC236}">
                <a16:creationId xmlns:a16="http://schemas.microsoft.com/office/drawing/2014/main" id="{9FA7FE2A-F0B1-13B6-A2F7-F79DBD02D173}"/>
              </a:ext>
            </a:extLst>
          </p:cNvPr>
          <p:cNvSpPr/>
          <p:nvPr/>
        </p:nvSpPr>
        <p:spPr>
          <a:xfrm>
            <a:off x="3217514" y="6094123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Прямоугольник 337">
            <a:extLst>
              <a:ext uri="{FF2B5EF4-FFF2-40B4-BE49-F238E27FC236}">
                <a16:creationId xmlns:a16="http://schemas.microsoft.com/office/drawing/2014/main" id="{DCD663B8-D843-E33E-DEB2-16315110B59A}"/>
              </a:ext>
            </a:extLst>
          </p:cNvPr>
          <p:cNvSpPr/>
          <p:nvPr/>
        </p:nvSpPr>
        <p:spPr>
          <a:xfrm>
            <a:off x="3821517" y="6088204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Ф.11.2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Прямоугольник 338">
            <a:extLst>
              <a:ext uri="{FF2B5EF4-FFF2-40B4-BE49-F238E27FC236}">
                <a16:creationId xmlns:a16="http://schemas.microsoft.com/office/drawing/2014/main" id="{89D2FB05-8911-8F9C-F6E8-B0766E3ED870}"/>
              </a:ext>
            </a:extLst>
          </p:cNvPr>
          <p:cNvSpPr/>
          <p:nvPr/>
        </p:nvSpPr>
        <p:spPr>
          <a:xfrm>
            <a:off x="1080062" y="6767606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Ф.12.1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Прямоугольник 339">
            <a:extLst>
              <a:ext uri="{FF2B5EF4-FFF2-40B4-BE49-F238E27FC236}">
                <a16:creationId xmlns:a16="http://schemas.microsoft.com/office/drawing/2014/main" id="{5D2AE122-AFE6-0E21-BF26-8A642199E0D6}"/>
              </a:ext>
            </a:extLst>
          </p:cNvPr>
          <p:cNvSpPr/>
          <p:nvPr/>
        </p:nvSpPr>
        <p:spPr>
          <a:xfrm>
            <a:off x="1684065" y="6761687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Ф.12.2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Прямоугольник 343">
            <a:extLst>
              <a:ext uri="{FF2B5EF4-FFF2-40B4-BE49-F238E27FC236}">
                <a16:creationId xmlns:a16="http://schemas.microsoft.com/office/drawing/2014/main" id="{BBBDE764-3F23-603E-00BD-B2ECF1F939A9}"/>
              </a:ext>
            </a:extLst>
          </p:cNvPr>
          <p:cNvSpPr/>
          <p:nvPr/>
        </p:nvSpPr>
        <p:spPr>
          <a:xfrm>
            <a:off x="1130386" y="1727267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Х.2.1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Прямоугольник 344">
            <a:extLst>
              <a:ext uri="{FF2B5EF4-FFF2-40B4-BE49-F238E27FC236}">
                <a16:creationId xmlns:a16="http://schemas.microsoft.com/office/drawing/2014/main" id="{EB680A90-2DE6-4761-33F8-6A359CD2ED68}"/>
              </a:ext>
            </a:extLst>
          </p:cNvPr>
          <p:cNvSpPr/>
          <p:nvPr/>
        </p:nvSpPr>
        <p:spPr>
          <a:xfrm>
            <a:off x="1758335" y="1715686"/>
            <a:ext cx="369012" cy="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Х.2.2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Прямоугольник 347">
            <a:extLst>
              <a:ext uri="{FF2B5EF4-FFF2-40B4-BE49-F238E27FC236}">
                <a16:creationId xmlns:a16="http://schemas.microsoft.com/office/drawing/2014/main" id="{DB3EE3C8-D887-44B8-D46A-3934B96465A3}"/>
              </a:ext>
            </a:extLst>
          </p:cNvPr>
          <p:cNvSpPr/>
          <p:nvPr/>
        </p:nvSpPr>
        <p:spPr>
          <a:xfrm>
            <a:off x="3420724" y="981169"/>
            <a:ext cx="476307" cy="99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Х.5.1.1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Прямоугольник 348">
            <a:extLst>
              <a:ext uri="{FF2B5EF4-FFF2-40B4-BE49-F238E27FC236}">
                <a16:creationId xmlns:a16="http://schemas.microsoft.com/office/drawing/2014/main" id="{CDB19741-3356-AC09-2581-ABCB017427B6}"/>
              </a:ext>
            </a:extLst>
          </p:cNvPr>
          <p:cNvSpPr/>
          <p:nvPr/>
        </p:nvSpPr>
        <p:spPr>
          <a:xfrm>
            <a:off x="3980643" y="976992"/>
            <a:ext cx="491985" cy="83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</a:t>
            </a: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.5.1.46</a:t>
            </a:r>
          </a:p>
        </p:txBody>
      </p:sp>
      <p:sp>
        <p:nvSpPr>
          <p:cNvPr id="350" name="Прямоугольник 349">
            <a:extLst>
              <a:ext uri="{FF2B5EF4-FFF2-40B4-BE49-F238E27FC236}">
                <a16:creationId xmlns:a16="http://schemas.microsoft.com/office/drawing/2014/main" id="{64691D68-1A60-AC05-FE6E-B60E1CF38254}"/>
              </a:ext>
            </a:extLst>
          </p:cNvPr>
          <p:cNvSpPr/>
          <p:nvPr/>
        </p:nvSpPr>
        <p:spPr>
          <a:xfrm>
            <a:off x="4451537" y="968370"/>
            <a:ext cx="476307" cy="87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Х.5.2.1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Прямоугольник 350">
            <a:extLst>
              <a:ext uri="{FF2B5EF4-FFF2-40B4-BE49-F238E27FC236}">
                <a16:creationId xmlns:a16="http://schemas.microsoft.com/office/drawing/2014/main" id="{18650A86-CF23-4AD9-7492-F6186DAD92E0}"/>
              </a:ext>
            </a:extLst>
          </p:cNvPr>
          <p:cNvSpPr/>
          <p:nvPr/>
        </p:nvSpPr>
        <p:spPr>
          <a:xfrm>
            <a:off x="5016492" y="977992"/>
            <a:ext cx="576454" cy="102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Х.5.2.130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Прямоугольник 351">
            <a:extLst>
              <a:ext uri="{FF2B5EF4-FFF2-40B4-BE49-F238E27FC236}">
                <a16:creationId xmlns:a16="http://schemas.microsoft.com/office/drawing/2014/main" id="{5CEB8E4F-0FE2-54B7-4F3C-817B0803EE3C}"/>
              </a:ext>
            </a:extLst>
          </p:cNvPr>
          <p:cNvSpPr/>
          <p:nvPr/>
        </p:nvSpPr>
        <p:spPr>
          <a:xfrm>
            <a:off x="5324770" y="1744588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Х.6.1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Прямоугольник 352">
            <a:extLst>
              <a:ext uri="{FF2B5EF4-FFF2-40B4-BE49-F238E27FC236}">
                <a16:creationId xmlns:a16="http://schemas.microsoft.com/office/drawing/2014/main" id="{1707B2E3-B9DD-B90B-E7EF-361B7D0AC6BF}"/>
              </a:ext>
            </a:extLst>
          </p:cNvPr>
          <p:cNvSpPr/>
          <p:nvPr/>
        </p:nvSpPr>
        <p:spPr>
          <a:xfrm>
            <a:off x="5930789" y="1731242"/>
            <a:ext cx="453473" cy="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Х.6.20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Прямоугольник 353">
            <a:extLst>
              <a:ext uri="{FF2B5EF4-FFF2-40B4-BE49-F238E27FC236}">
                <a16:creationId xmlns:a16="http://schemas.microsoft.com/office/drawing/2014/main" id="{EB947D68-8449-2448-7022-83CD8271D3CB}"/>
              </a:ext>
            </a:extLst>
          </p:cNvPr>
          <p:cNvSpPr/>
          <p:nvPr/>
        </p:nvSpPr>
        <p:spPr>
          <a:xfrm>
            <a:off x="6519113" y="1732897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Х.7.1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Прямоугольник 354">
            <a:extLst>
              <a:ext uri="{FF2B5EF4-FFF2-40B4-BE49-F238E27FC236}">
                <a16:creationId xmlns:a16="http://schemas.microsoft.com/office/drawing/2014/main" id="{FA77D8BB-B937-B6E4-2E8E-61D127069271}"/>
              </a:ext>
            </a:extLst>
          </p:cNvPr>
          <p:cNvSpPr/>
          <p:nvPr/>
        </p:nvSpPr>
        <p:spPr>
          <a:xfrm>
            <a:off x="7125132" y="1719551"/>
            <a:ext cx="453473" cy="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Х.7.59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Прямоугольник 355">
            <a:extLst>
              <a:ext uri="{FF2B5EF4-FFF2-40B4-BE49-F238E27FC236}">
                <a16:creationId xmlns:a16="http://schemas.microsoft.com/office/drawing/2014/main" id="{0CCA3A23-118B-1367-9CE2-943125C55E61}"/>
              </a:ext>
            </a:extLst>
          </p:cNvPr>
          <p:cNvSpPr/>
          <p:nvPr/>
        </p:nvSpPr>
        <p:spPr>
          <a:xfrm>
            <a:off x="7221131" y="963328"/>
            <a:ext cx="486224" cy="6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Х.8.1.1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Прямоугольник 356">
            <a:extLst>
              <a:ext uri="{FF2B5EF4-FFF2-40B4-BE49-F238E27FC236}">
                <a16:creationId xmlns:a16="http://schemas.microsoft.com/office/drawing/2014/main" id="{CB4292C1-54E9-CA07-228B-27185FBBC788}"/>
              </a:ext>
            </a:extLst>
          </p:cNvPr>
          <p:cNvSpPr/>
          <p:nvPr/>
        </p:nvSpPr>
        <p:spPr>
          <a:xfrm>
            <a:off x="7830083" y="951663"/>
            <a:ext cx="486224" cy="120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Х.8.1.45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Прямоугольник 357">
            <a:extLst>
              <a:ext uri="{FF2B5EF4-FFF2-40B4-BE49-F238E27FC236}">
                <a16:creationId xmlns:a16="http://schemas.microsoft.com/office/drawing/2014/main" id="{838A91C4-4737-FF6C-77B9-8EC284B7B3B4}"/>
              </a:ext>
            </a:extLst>
          </p:cNvPr>
          <p:cNvSpPr/>
          <p:nvPr/>
        </p:nvSpPr>
        <p:spPr>
          <a:xfrm>
            <a:off x="8291741" y="954544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Х.2.1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Прямоугольник 358">
            <a:extLst>
              <a:ext uri="{FF2B5EF4-FFF2-40B4-BE49-F238E27FC236}">
                <a16:creationId xmlns:a16="http://schemas.microsoft.com/office/drawing/2014/main" id="{B5AC3176-1886-58D2-1EBA-EF7B35CDE361}"/>
              </a:ext>
            </a:extLst>
          </p:cNvPr>
          <p:cNvSpPr/>
          <p:nvPr/>
        </p:nvSpPr>
        <p:spPr>
          <a:xfrm>
            <a:off x="8897760" y="941198"/>
            <a:ext cx="453473" cy="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Х.2.146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Прямоугольник 359">
            <a:extLst>
              <a:ext uri="{FF2B5EF4-FFF2-40B4-BE49-F238E27FC236}">
                <a16:creationId xmlns:a16="http://schemas.microsoft.com/office/drawing/2014/main" id="{2D48206F-8FFF-050F-EE98-4AE27422D2E8}"/>
              </a:ext>
            </a:extLst>
          </p:cNvPr>
          <p:cNvSpPr/>
          <p:nvPr/>
        </p:nvSpPr>
        <p:spPr>
          <a:xfrm>
            <a:off x="8854879" y="1710096"/>
            <a:ext cx="453472" cy="7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Х.9.1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Прямоугольник 360">
            <a:extLst>
              <a:ext uri="{FF2B5EF4-FFF2-40B4-BE49-F238E27FC236}">
                <a16:creationId xmlns:a16="http://schemas.microsoft.com/office/drawing/2014/main" id="{4CC1C47A-C8CC-7DF2-1AE6-CBA0259B7E49}"/>
              </a:ext>
            </a:extLst>
          </p:cNvPr>
          <p:cNvSpPr/>
          <p:nvPr/>
        </p:nvSpPr>
        <p:spPr>
          <a:xfrm>
            <a:off x="9460898" y="1706274"/>
            <a:ext cx="453473" cy="9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Х.9.9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Прямоугольник 361">
            <a:extLst>
              <a:ext uri="{FF2B5EF4-FFF2-40B4-BE49-F238E27FC236}">
                <a16:creationId xmlns:a16="http://schemas.microsoft.com/office/drawing/2014/main" id="{60BE5362-3FF3-3113-F9D9-AD96C9D0F9A6}"/>
              </a:ext>
            </a:extLst>
          </p:cNvPr>
          <p:cNvSpPr/>
          <p:nvPr/>
        </p:nvSpPr>
        <p:spPr>
          <a:xfrm>
            <a:off x="11321777" y="957462"/>
            <a:ext cx="613280" cy="9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Х.11.2.1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Прямоугольник 362">
            <a:extLst>
              <a:ext uri="{FF2B5EF4-FFF2-40B4-BE49-F238E27FC236}">
                <a16:creationId xmlns:a16="http://schemas.microsoft.com/office/drawing/2014/main" id="{026E5D05-292D-BD59-672E-3D58359A3E2B}"/>
              </a:ext>
            </a:extLst>
          </p:cNvPr>
          <p:cNvSpPr/>
          <p:nvPr/>
        </p:nvSpPr>
        <p:spPr>
          <a:xfrm>
            <a:off x="11748212" y="950952"/>
            <a:ext cx="613280" cy="9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Х.11.2.3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4" name="Прямая соединительная линия 363">
            <a:extLst>
              <a:ext uri="{FF2B5EF4-FFF2-40B4-BE49-F238E27FC236}">
                <a16:creationId xmlns:a16="http://schemas.microsoft.com/office/drawing/2014/main" id="{F716FD03-0762-5551-B255-066FE611DBC6}"/>
              </a:ext>
            </a:extLst>
          </p:cNvPr>
          <p:cNvCxnSpPr>
            <a:cxnSpLocks/>
          </p:cNvCxnSpPr>
          <p:nvPr/>
        </p:nvCxnSpPr>
        <p:spPr>
          <a:xfrm flipV="1">
            <a:off x="10301054" y="1952457"/>
            <a:ext cx="0" cy="10080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5" name="Прямоугольник 364">
            <a:extLst>
              <a:ext uri="{FF2B5EF4-FFF2-40B4-BE49-F238E27FC236}">
                <a16:creationId xmlns:a16="http://schemas.microsoft.com/office/drawing/2014/main" id="{A2902DB2-F0AB-0BAE-DB10-19AA4BAAFAA1}"/>
              </a:ext>
            </a:extLst>
          </p:cNvPr>
          <p:cNvSpPr/>
          <p:nvPr/>
        </p:nvSpPr>
        <p:spPr>
          <a:xfrm>
            <a:off x="9884900" y="2319526"/>
            <a:ext cx="1004967" cy="368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Биологически высокоактивные вещества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Левая круглая скобка 365">
            <a:extLst>
              <a:ext uri="{FF2B5EF4-FFF2-40B4-BE49-F238E27FC236}">
                <a16:creationId xmlns:a16="http://schemas.microsoft.com/office/drawing/2014/main" id="{DDF6BBE1-C16F-E005-D7DE-9DA335ACCE00}"/>
              </a:ext>
            </a:extLst>
          </p:cNvPr>
          <p:cNvSpPr/>
          <p:nvPr/>
        </p:nvSpPr>
        <p:spPr>
          <a:xfrm rot="16200000">
            <a:off x="10230198" y="1572777"/>
            <a:ext cx="120635" cy="6120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Прямоугольник 366">
            <a:extLst>
              <a:ext uri="{FF2B5EF4-FFF2-40B4-BE49-F238E27FC236}">
                <a16:creationId xmlns:a16="http://schemas.microsoft.com/office/drawing/2014/main" id="{0D57DADF-3594-D6DE-0416-2C01E3FD813F}"/>
              </a:ext>
            </a:extLst>
          </p:cNvPr>
          <p:cNvSpPr/>
          <p:nvPr/>
        </p:nvSpPr>
        <p:spPr>
          <a:xfrm>
            <a:off x="9759058" y="1725165"/>
            <a:ext cx="549598" cy="6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Х.10.1.1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Прямоугольник 367">
            <a:extLst>
              <a:ext uri="{FF2B5EF4-FFF2-40B4-BE49-F238E27FC236}">
                <a16:creationId xmlns:a16="http://schemas.microsoft.com/office/drawing/2014/main" id="{00A79E43-5BAF-4B10-E661-B8A838DFA5FE}"/>
              </a:ext>
            </a:extLst>
          </p:cNvPr>
          <p:cNvSpPr/>
          <p:nvPr/>
        </p:nvSpPr>
        <p:spPr>
          <a:xfrm>
            <a:off x="10365077" y="1721342"/>
            <a:ext cx="553365" cy="103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Х.10.1.79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Прямоугольник 373">
            <a:extLst>
              <a:ext uri="{FF2B5EF4-FFF2-40B4-BE49-F238E27FC236}">
                <a16:creationId xmlns:a16="http://schemas.microsoft.com/office/drawing/2014/main" id="{A6E3F0CD-2D16-8102-6EAB-5154B7F0A873}"/>
              </a:ext>
            </a:extLst>
          </p:cNvPr>
          <p:cNvSpPr/>
          <p:nvPr/>
        </p:nvSpPr>
        <p:spPr>
          <a:xfrm>
            <a:off x="253245" y="4359225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Б.1.1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Прямоугольник 374">
            <a:extLst>
              <a:ext uri="{FF2B5EF4-FFF2-40B4-BE49-F238E27FC236}">
                <a16:creationId xmlns:a16="http://schemas.microsoft.com/office/drawing/2014/main" id="{B8CEBAA5-02A1-0CA4-3BFD-1EF225CA6AD5}"/>
              </a:ext>
            </a:extLst>
          </p:cNvPr>
          <p:cNvSpPr/>
          <p:nvPr/>
        </p:nvSpPr>
        <p:spPr>
          <a:xfrm>
            <a:off x="852634" y="4346856"/>
            <a:ext cx="406637" cy="12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Б.1.5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Прямоугольник 377">
            <a:extLst>
              <a:ext uri="{FF2B5EF4-FFF2-40B4-BE49-F238E27FC236}">
                <a16:creationId xmlns:a16="http://schemas.microsoft.com/office/drawing/2014/main" id="{B734DD36-E487-22C9-5716-06559A04455F}"/>
              </a:ext>
            </a:extLst>
          </p:cNvPr>
          <p:cNvSpPr/>
          <p:nvPr/>
        </p:nvSpPr>
        <p:spPr>
          <a:xfrm>
            <a:off x="5571807" y="4109088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Прямоугольник 378">
            <a:extLst>
              <a:ext uri="{FF2B5EF4-FFF2-40B4-BE49-F238E27FC236}">
                <a16:creationId xmlns:a16="http://schemas.microsoft.com/office/drawing/2014/main" id="{8EA7FCCA-3EB1-7AC5-5CAD-7E583A10DA9A}"/>
              </a:ext>
            </a:extLst>
          </p:cNvPr>
          <p:cNvSpPr/>
          <p:nvPr/>
        </p:nvSpPr>
        <p:spPr>
          <a:xfrm>
            <a:off x="6199756" y="4097507"/>
            <a:ext cx="369012" cy="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М.4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Прямоугольник 379">
            <a:extLst>
              <a:ext uri="{FF2B5EF4-FFF2-40B4-BE49-F238E27FC236}">
                <a16:creationId xmlns:a16="http://schemas.microsoft.com/office/drawing/2014/main" id="{D70DD44B-FA12-20E8-592C-6D0BCB488F2E}"/>
              </a:ext>
            </a:extLst>
          </p:cNvPr>
          <p:cNvSpPr/>
          <p:nvPr/>
        </p:nvSpPr>
        <p:spPr>
          <a:xfrm>
            <a:off x="6505786" y="4134405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Прямоугольник 380">
            <a:extLst>
              <a:ext uri="{FF2B5EF4-FFF2-40B4-BE49-F238E27FC236}">
                <a16:creationId xmlns:a16="http://schemas.microsoft.com/office/drawing/2014/main" id="{06923FA3-7ABA-CBB0-F8DB-D4E54DC72C80}"/>
              </a:ext>
            </a:extLst>
          </p:cNvPr>
          <p:cNvSpPr/>
          <p:nvPr/>
        </p:nvSpPr>
        <p:spPr>
          <a:xfrm>
            <a:off x="7086713" y="4128273"/>
            <a:ext cx="475043" cy="10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К.12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Прямоугольник 381">
            <a:extLst>
              <a:ext uri="{FF2B5EF4-FFF2-40B4-BE49-F238E27FC236}">
                <a16:creationId xmlns:a16="http://schemas.microsoft.com/office/drawing/2014/main" id="{9806353D-92B6-2F27-35E6-46FD07968D3F}"/>
              </a:ext>
            </a:extLst>
          </p:cNvPr>
          <p:cNvSpPr/>
          <p:nvPr/>
        </p:nvSpPr>
        <p:spPr>
          <a:xfrm>
            <a:off x="7928141" y="4143335"/>
            <a:ext cx="403256" cy="79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Прямоугольник 382">
            <a:extLst>
              <a:ext uri="{FF2B5EF4-FFF2-40B4-BE49-F238E27FC236}">
                <a16:creationId xmlns:a16="http://schemas.microsoft.com/office/drawing/2014/main" id="{29590ED4-D12E-1249-80DE-F96596FD8D69}"/>
              </a:ext>
            </a:extLst>
          </p:cNvPr>
          <p:cNvSpPr/>
          <p:nvPr/>
        </p:nvSpPr>
        <p:spPr>
          <a:xfrm>
            <a:off x="8566310" y="4130922"/>
            <a:ext cx="369012" cy="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СТ.6</a:t>
            </a:r>
          </a:p>
        </p:txBody>
      </p:sp>
      <p:sp>
        <p:nvSpPr>
          <p:cNvPr id="384" name="Прямоугольник 383">
            <a:extLst>
              <a:ext uri="{FF2B5EF4-FFF2-40B4-BE49-F238E27FC236}">
                <a16:creationId xmlns:a16="http://schemas.microsoft.com/office/drawing/2014/main" id="{3F9F45E2-8E2E-4D77-8801-AEFB39A6D926}"/>
              </a:ext>
            </a:extLst>
          </p:cNvPr>
          <p:cNvSpPr/>
          <p:nvPr/>
        </p:nvSpPr>
        <p:spPr>
          <a:xfrm>
            <a:off x="5688908" y="5894400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Э.1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Прямоугольник 384">
            <a:extLst>
              <a:ext uri="{FF2B5EF4-FFF2-40B4-BE49-F238E27FC236}">
                <a16:creationId xmlns:a16="http://schemas.microsoft.com/office/drawing/2014/main" id="{D56E057A-86CA-C30B-0245-54CB4AFA1B20}"/>
              </a:ext>
            </a:extLst>
          </p:cNvPr>
          <p:cNvSpPr/>
          <p:nvPr/>
        </p:nvSpPr>
        <p:spPr>
          <a:xfrm>
            <a:off x="6292911" y="5888481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Э.5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Прямоугольник 385">
            <a:extLst>
              <a:ext uri="{FF2B5EF4-FFF2-40B4-BE49-F238E27FC236}">
                <a16:creationId xmlns:a16="http://schemas.microsoft.com/office/drawing/2014/main" id="{6CF4F16E-6744-E2CC-3D47-28A55050977F}"/>
              </a:ext>
            </a:extLst>
          </p:cNvPr>
          <p:cNvSpPr/>
          <p:nvPr/>
        </p:nvSpPr>
        <p:spPr>
          <a:xfrm>
            <a:off x="6605517" y="5875877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Д.1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Прямоугольник 386">
            <a:extLst>
              <a:ext uri="{FF2B5EF4-FFF2-40B4-BE49-F238E27FC236}">
                <a16:creationId xmlns:a16="http://schemas.microsoft.com/office/drawing/2014/main" id="{C3E4AE3C-D2FB-D425-95F9-0FFBE9DDA7A7}"/>
              </a:ext>
            </a:extLst>
          </p:cNvPr>
          <p:cNvSpPr/>
          <p:nvPr/>
        </p:nvSpPr>
        <p:spPr>
          <a:xfrm>
            <a:off x="7191934" y="5875820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Д.5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Прямоугольник 387">
            <a:extLst>
              <a:ext uri="{FF2B5EF4-FFF2-40B4-BE49-F238E27FC236}">
                <a16:creationId xmlns:a16="http://schemas.microsoft.com/office/drawing/2014/main" id="{A9B067EE-065C-C7F0-16F1-E51202A36EDE}"/>
              </a:ext>
            </a:extLst>
          </p:cNvPr>
          <p:cNvSpPr/>
          <p:nvPr/>
        </p:nvSpPr>
        <p:spPr>
          <a:xfrm>
            <a:off x="7383493" y="5877185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ПЖ.1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Прямоугольник 388">
            <a:extLst>
              <a:ext uri="{FF2B5EF4-FFF2-40B4-BE49-F238E27FC236}">
                <a16:creationId xmlns:a16="http://schemas.microsoft.com/office/drawing/2014/main" id="{84EA6338-BFA1-0529-8F4C-F70991A0682E}"/>
              </a:ext>
            </a:extLst>
          </p:cNvPr>
          <p:cNvSpPr/>
          <p:nvPr/>
        </p:nvSpPr>
        <p:spPr>
          <a:xfrm>
            <a:off x="7987496" y="5871266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ПЖ.6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Прямоугольник 389">
            <a:extLst>
              <a:ext uri="{FF2B5EF4-FFF2-40B4-BE49-F238E27FC236}">
                <a16:creationId xmlns:a16="http://schemas.microsoft.com/office/drawing/2014/main" id="{4C9B62F4-2EB2-65E3-48E1-851E81E6CA4B}"/>
              </a:ext>
            </a:extLst>
          </p:cNvPr>
          <p:cNvSpPr/>
          <p:nvPr/>
        </p:nvSpPr>
        <p:spPr>
          <a:xfrm>
            <a:off x="8325513" y="5887735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Прямоугольник 390">
            <a:extLst>
              <a:ext uri="{FF2B5EF4-FFF2-40B4-BE49-F238E27FC236}">
                <a16:creationId xmlns:a16="http://schemas.microsoft.com/office/drawing/2014/main" id="{6092A1F2-7D37-F303-370E-76043EB4A0D0}"/>
              </a:ext>
            </a:extLst>
          </p:cNvPr>
          <p:cNvSpPr/>
          <p:nvPr/>
        </p:nvSpPr>
        <p:spPr>
          <a:xfrm>
            <a:off x="8929516" y="5881816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В.3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Прямоугольник 391">
            <a:extLst>
              <a:ext uri="{FF2B5EF4-FFF2-40B4-BE49-F238E27FC236}">
                <a16:creationId xmlns:a16="http://schemas.microsoft.com/office/drawing/2014/main" id="{2794BAF3-E0CD-A2F3-AAA4-725DAF3F01C7}"/>
              </a:ext>
            </a:extLst>
          </p:cNvPr>
          <p:cNvSpPr/>
          <p:nvPr/>
        </p:nvSpPr>
        <p:spPr>
          <a:xfrm>
            <a:off x="9378822" y="5222134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Т.1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Прямоугольник 392">
            <a:extLst>
              <a:ext uri="{FF2B5EF4-FFF2-40B4-BE49-F238E27FC236}">
                <a16:creationId xmlns:a16="http://schemas.microsoft.com/office/drawing/2014/main" id="{9F6EAA17-32CA-B168-85BE-ABD042AA9BFB}"/>
              </a:ext>
            </a:extLst>
          </p:cNvPr>
          <p:cNvSpPr/>
          <p:nvPr/>
        </p:nvSpPr>
        <p:spPr>
          <a:xfrm>
            <a:off x="9982825" y="5216215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Т.7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Прямоугольник 393">
            <a:extLst>
              <a:ext uri="{FF2B5EF4-FFF2-40B4-BE49-F238E27FC236}">
                <a16:creationId xmlns:a16="http://schemas.microsoft.com/office/drawing/2014/main" id="{00606CD9-606B-A813-6D10-C09732C22F54}"/>
              </a:ext>
            </a:extLst>
          </p:cNvPr>
          <p:cNvSpPr/>
          <p:nvPr/>
        </p:nvSpPr>
        <p:spPr>
          <a:xfrm>
            <a:off x="10333673" y="5578322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Н.1.1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Прямоугольник 394">
            <a:extLst>
              <a:ext uri="{FF2B5EF4-FFF2-40B4-BE49-F238E27FC236}">
                <a16:creationId xmlns:a16="http://schemas.microsoft.com/office/drawing/2014/main" id="{BBD23F53-C94A-809D-D14D-CEDEFE9761A5}"/>
              </a:ext>
            </a:extLst>
          </p:cNvPr>
          <p:cNvSpPr/>
          <p:nvPr/>
        </p:nvSpPr>
        <p:spPr>
          <a:xfrm>
            <a:off x="10937676" y="5572403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Н.4.8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Прямоугольник 395">
            <a:extLst>
              <a:ext uri="{FF2B5EF4-FFF2-40B4-BE49-F238E27FC236}">
                <a16:creationId xmlns:a16="http://schemas.microsoft.com/office/drawing/2014/main" id="{5073EFFB-34BC-505C-C800-ED699BF3188E}"/>
              </a:ext>
            </a:extLst>
          </p:cNvPr>
          <p:cNvSpPr/>
          <p:nvPr/>
        </p:nvSpPr>
        <p:spPr>
          <a:xfrm>
            <a:off x="11207205" y="5226987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ПС.1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Прямоугольник 396">
            <a:extLst>
              <a:ext uri="{FF2B5EF4-FFF2-40B4-BE49-F238E27FC236}">
                <a16:creationId xmlns:a16="http://schemas.microsoft.com/office/drawing/2014/main" id="{66ABD953-78CB-192D-49DF-485902175932}"/>
              </a:ext>
            </a:extLst>
          </p:cNvPr>
          <p:cNvSpPr/>
          <p:nvPr/>
        </p:nvSpPr>
        <p:spPr>
          <a:xfrm>
            <a:off x="11811208" y="5221068"/>
            <a:ext cx="426260" cy="10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ПС.11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5A290AE8-E65C-C91C-7165-3F0FEE87AF08}"/>
              </a:ext>
            </a:extLst>
          </p:cNvPr>
          <p:cNvSpPr/>
          <p:nvPr/>
        </p:nvSpPr>
        <p:spPr>
          <a:xfrm>
            <a:off x="11079275" y="4611332"/>
            <a:ext cx="1112725" cy="223950"/>
          </a:xfrm>
          <a:prstGeom prst="rect">
            <a:avLst/>
          </a:prstGeom>
          <a:solidFill>
            <a:srgbClr val="DDD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Психосоциальные факторы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9" name="Группа 34">
            <a:extLst>
              <a:ext uri="{FF2B5EF4-FFF2-40B4-BE49-F238E27FC236}">
                <a16:creationId xmlns:a16="http://schemas.microsoft.com/office/drawing/2014/main" id="{16E50B7A-3E10-4A7B-B442-B73D11F01985}"/>
              </a:ext>
            </a:extLst>
          </p:cNvPr>
          <p:cNvGrpSpPr>
            <a:grpSpLocks/>
          </p:cNvGrpSpPr>
          <p:nvPr/>
        </p:nvGrpSpPr>
        <p:grpSpPr bwMode="auto">
          <a:xfrm>
            <a:off x="-4165" y="502639"/>
            <a:ext cx="12192000" cy="50002"/>
            <a:chOff x="0" y="661986"/>
            <a:chExt cx="12192000" cy="45720"/>
          </a:xfrm>
        </p:grpSpPr>
        <p:sp>
          <p:nvSpPr>
            <p:cNvPr id="200" name="Прямоугольник 199">
              <a:extLst>
                <a:ext uri="{FF2B5EF4-FFF2-40B4-BE49-F238E27FC236}">
                  <a16:creationId xmlns:a16="http://schemas.microsoft.com/office/drawing/2014/main" id="{F42F706B-D6D0-477D-9068-96694F920233}"/>
                </a:ext>
              </a:extLst>
            </p:cNvPr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Прямоугольник 200">
              <a:extLst>
                <a:ext uri="{FF2B5EF4-FFF2-40B4-BE49-F238E27FC236}">
                  <a16:creationId xmlns:a16="http://schemas.microsoft.com/office/drawing/2014/main" id="{0AFBEDD0-86D4-4CD5-BCEB-4BD7AAA3FE7A}"/>
                </a:ext>
              </a:extLst>
            </p:cNvPr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33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EEE03D-5041-4404-AD7C-4EF55702F96B}"/>
              </a:ext>
            </a:extLst>
          </p:cNvPr>
          <p:cNvSpPr/>
          <p:nvPr/>
        </p:nvSpPr>
        <p:spPr>
          <a:xfrm>
            <a:off x="5608669" y="6163018"/>
            <a:ext cx="6574622" cy="693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Классификатор дополнен наименованиями веществ в соответствии с: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методическими рекомендациями «Гигиенические критерии оценки и классификация условий труда по показателям вредности и опасности факторов производственной среды, тяжести и напряженности трудового процесса»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 2.2.4/2.1.8.566-96 Физические факторы производственной среды.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Введены опасные факторы и виды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366063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DCB06F9-44B8-44F1-A575-2CA04B05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444137"/>
            <a:ext cx="11360800" cy="5647696"/>
          </a:xfrm>
        </p:spPr>
        <p:txBody>
          <a:bodyPr>
            <a:normAutofit fontScale="92500" lnSpcReduction="20000"/>
          </a:bodyPr>
          <a:lstStyle/>
          <a:p>
            <a:pPr marL="152396" indent="0" algn="ctr">
              <a:buNone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Разработан учебный модуль</a:t>
            </a:r>
            <a:endParaRPr lang="ru-KZ" sz="1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52396" indent="0" algn="ctr">
              <a:buNone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«Оценка и классификация условий труда </a:t>
            </a:r>
            <a:endParaRPr lang="ru-KZ" sz="1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52396" indent="0" algn="ctr">
              <a:buNone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по показателям производственной среды и трудового процесса»</a:t>
            </a:r>
            <a:endParaRPr lang="ru-KZ" sz="1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52396" indent="0" algn="just">
              <a:buNone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KZ" sz="1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50813" indent="388938" algn="just">
              <a:buNone/>
            </a:pPr>
            <a:r>
              <a:rPr lang="ru-KZ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Цель учебного модуля:</a:t>
            </a:r>
            <a:r>
              <a:rPr lang="ru-KZ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сформировать у обучающихся научно обоснованное понимание принципов, подходов и инструментов оценки и управления профессиональными рисками, а также компетенции в классификации условий труда на основе показателей производственной среды и трудового процесса с учетом действующего законодательства и международных стандартов в области охраны труда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0813" indent="388938" algn="just">
              <a:buNone/>
            </a:pPr>
            <a:r>
              <a:rPr lang="ru-KZ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Задачи учебного модуля: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22860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Ознакомить обучающихся с нормативно-правовой базой Республики Казахстан и международными требованиями (ISO 31000, ISO 45001, ГОСТ 12100, ГОСТ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11226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др.) в области оценки условий труда и управления профессиональными рисками.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27051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Изучить классификатор вредных и опасных факторов (КВОФ), а также методы гигиенической оценки условий труда.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Научить проводить идентификацию рисков и опасностей, а также определять показатели индивидуального и интегрального профессионального риска (ИПР </a:t>
            </a:r>
            <a:r>
              <a:rPr lang="ru-KZ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ПОиПЗ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ИПР ПТ).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Освоить методики формирования корректирующих и предупреждающих мер на основе результатов оценки рисков и данных о происшествиях.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22860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Развить навыки применения динамической оценки рисков в особых условиях труда (высотные, подземные работы, а также работы на открытом воздухе).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Сформировать представление о принципах интеграции системы управления профессиональными рисками (далее-СУР) в общую систему управления организацией и устойчивого развития.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270510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ru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Подготовить обучающихся к практическому применению полученных знаний на производстве. 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4" name="Google Shape;196;p28">
            <a:extLst>
              <a:ext uri="{FF2B5EF4-FFF2-40B4-BE49-F238E27FC236}">
                <a16:creationId xmlns:a16="http://schemas.microsoft.com/office/drawing/2014/main" id="{E3F621BC-46D5-49E7-A193-1DF27EE2AE1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34" y="133767"/>
            <a:ext cx="963167" cy="16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E9EB14BA-1C42-4974-B507-2EA40A29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425" y="-10766"/>
            <a:ext cx="790575" cy="369332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4287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87F6B4B-5073-42BB-A7C9-7356ED451047}"/>
              </a:ext>
            </a:extLst>
          </p:cNvPr>
          <p:cNvSpPr/>
          <p:nvPr/>
        </p:nvSpPr>
        <p:spPr>
          <a:xfrm>
            <a:off x="4078423" y="1054767"/>
            <a:ext cx="7503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ru-RU" sz="2000" dirty="0">
                <a:latin typeface="Tahoma"/>
                <a:cs typeface="Tahoma"/>
              </a:rPr>
              <a:t>Крайне острой проблемой остается высокий уровень производственного травматизма. Правительству до конца года необходимо принять Концепцию безопасного труда до 2030 года </a:t>
            </a:r>
          </a:p>
        </p:txBody>
      </p:sp>
      <p:sp>
        <p:nvSpPr>
          <p:cNvPr id="107" name="자유형: 도형 13">
            <a:extLst>
              <a:ext uri="{FF2B5EF4-FFF2-40B4-BE49-F238E27FC236}">
                <a16:creationId xmlns:a16="http://schemas.microsoft.com/office/drawing/2014/main" id="{C2D34CCB-777E-43FD-9A74-2CF65FE8CF49}"/>
              </a:ext>
            </a:extLst>
          </p:cNvPr>
          <p:cNvSpPr/>
          <p:nvPr/>
        </p:nvSpPr>
        <p:spPr>
          <a:xfrm>
            <a:off x="4091103" y="1003096"/>
            <a:ext cx="178003" cy="143846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sz="2700" kern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77" y="750767"/>
            <a:ext cx="220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87F6B4B-5073-42BB-A7C9-7356ED451047}"/>
              </a:ext>
            </a:extLst>
          </p:cNvPr>
          <p:cNvSpPr/>
          <p:nvPr/>
        </p:nvSpPr>
        <p:spPr>
          <a:xfrm>
            <a:off x="7086600" y="2251248"/>
            <a:ext cx="39388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(Послание Главы государства от 1 сентября 2023 года)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7793" y="3412947"/>
            <a:ext cx="381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ahoma"/>
                <a:cs typeface="Tahoma"/>
                <a:sym typeface="Arial"/>
              </a:rPr>
              <a:t>28 декабря 2023 года Правительством РК утверждена Концепция безопасного труда РК на 2024-2030 годы</a:t>
            </a:r>
            <a:r>
              <a:rPr lang="ru-RU" sz="2000" dirty="0">
                <a:latin typeface="Tahoma"/>
                <a:cs typeface="Tahoma"/>
                <a:sym typeface="Arial"/>
              </a:rPr>
              <a:t>, направленная на предупреждение и исключение профессиональных рисков на рабочих местах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7D97E51-D238-42F7-B582-182995CDEA99}"/>
              </a:ext>
            </a:extLst>
          </p:cNvPr>
          <p:cNvSpPr/>
          <p:nvPr/>
        </p:nvSpPr>
        <p:spPr>
          <a:xfrm>
            <a:off x="4724400" y="3254786"/>
            <a:ext cx="6858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b="1" dirty="0">
                <a:latin typeface="Tahoma"/>
                <a:cs typeface="Tahoma"/>
              </a:rPr>
              <a:t>Принципы политики</a:t>
            </a:r>
            <a:r>
              <a:rPr lang="ru-RU" sz="1900" dirty="0">
                <a:latin typeface="Tahoma"/>
                <a:cs typeface="Tahoma"/>
              </a:rPr>
              <a:t> обеспечения безопасного труда: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ahoma"/>
                <a:cs typeface="Tahoma"/>
                <a:sym typeface="Arial" pitchFamily="34" charset="0"/>
              </a:rPr>
              <a:t>системное и постоянное </a:t>
            </a:r>
            <a:r>
              <a:rPr lang="ru-RU" sz="1900" b="1" dirty="0">
                <a:solidFill>
                  <a:srgbClr val="002060"/>
                </a:solidFill>
                <a:latin typeface="Tahoma"/>
                <a:cs typeface="Tahoma"/>
                <a:sym typeface="Arial" pitchFamily="34" charset="0"/>
              </a:rPr>
              <a:t>улучшение</a:t>
            </a:r>
            <a:r>
              <a:rPr lang="ru-RU" sz="1900" dirty="0">
                <a:latin typeface="Tahoma"/>
                <a:cs typeface="Tahoma"/>
                <a:sym typeface="Arial" pitchFamily="34" charset="0"/>
              </a:rPr>
              <a:t> условий труда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solidFill>
                  <a:srgbClr val="002060"/>
                </a:solidFill>
                <a:latin typeface="Tahoma"/>
                <a:cs typeface="Tahoma"/>
              </a:rPr>
              <a:t>превентивность </a:t>
            </a:r>
            <a:r>
              <a:rPr lang="ru-RU" sz="1900" dirty="0">
                <a:latin typeface="Tahoma"/>
                <a:cs typeface="Tahoma"/>
              </a:rPr>
              <a:t>и сбалансированность на основе международных норм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ahoma"/>
                <a:cs typeface="Tahoma"/>
              </a:rPr>
              <a:t>ответственность и </a:t>
            </a:r>
            <a:r>
              <a:rPr lang="ru-RU" sz="1900" b="1" dirty="0">
                <a:solidFill>
                  <a:srgbClr val="002060"/>
                </a:solidFill>
                <a:latin typeface="Tahoma"/>
                <a:cs typeface="Tahoma"/>
              </a:rPr>
              <a:t>вовлеченность</a:t>
            </a:r>
            <a:r>
              <a:rPr lang="ru-RU" sz="1900" dirty="0">
                <a:latin typeface="Tahoma"/>
                <a:cs typeface="Tahoma"/>
              </a:rPr>
              <a:t> на основе социального партнерства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ahoma"/>
                <a:cs typeface="Tahoma"/>
              </a:rPr>
              <a:t>объективность и осведомленность на основе </a:t>
            </a:r>
            <a:r>
              <a:rPr lang="ru-RU" sz="1900" b="1" dirty="0">
                <a:solidFill>
                  <a:srgbClr val="002060"/>
                </a:solidFill>
                <a:latin typeface="Tahoma"/>
                <a:cs typeface="Tahoma"/>
              </a:rPr>
              <a:t>полного охвата</a:t>
            </a:r>
            <a:r>
              <a:rPr lang="ru-RU" sz="1900" dirty="0">
                <a:latin typeface="Tahoma"/>
                <a:cs typeface="Tahoma"/>
              </a:rPr>
              <a:t> достоверной информацией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ahoma"/>
                <a:cs typeface="Tahoma"/>
              </a:rPr>
              <a:t>объективность исходных данных об </a:t>
            </a:r>
            <a:r>
              <a:rPr lang="ru-RU" sz="1900" b="1" dirty="0">
                <a:solidFill>
                  <a:srgbClr val="002060"/>
                </a:solidFill>
                <a:latin typeface="Tahoma"/>
                <a:cs typeface="Tahoma"/>
              </a:rPr>
              <a:t>условиях труда и профессиональных рисках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43" y="933730"/>
            <a:ext cx="2545955" cy="2137695"/>
          </a:xfrm>
          <a:prstGeom prst="rect">
            <a:avLst/>
          </a:prstGeom>
        </p:spPr>
      </p:pic>
      <p:grpSp>
        <p:nvGrpSpPr>
          <p:cNvPr id="31" name="object 13"/>
          <p:cNvGrpSpPr/>
          <p:nvPr/>
        </p:nvGrpSpPr>
        <p:grpSpPr>
          <a:xfrm>
            <a:off x="4263999" y="3537133"/>
            <a:ext cx="213997" cy="2613949"/>
            <a:chOff x="3443985" y="1656333"/>
            <a:chExt cx="266065" cy="4706620"/>
          </a:xfrm>
        </p:grpSpPr>
        <p:sp>
          <p:nvSpPr>
            <p:cNvPr id="36" name="object 14"/>
            <p:cNvSpPr/>
            <p:nvPr/>
          </p:nvSpPr>
          <p:spPr>
            <a:xfrm>
              <a:off x="3450335" y="1662683"/>
              <a:ext cx="253365" cy="4693920"/>
            </a:xfrm>
            <a:custGeom>
              <a:avLst/>
              <a:gdLst/>
              <a:ahLst/>
              <a:cxnLst/>
              <a:rect l="l" t="t" r="r" b="b"/>
              <a:pathLst>
                <a:path w="253364" h="4693920">
                  <a:moveTo>
                    <a:pt x="0" y="0"/>
                  </a:moveTo>
                  <a:lnTo>
                    <a:pt x="0" y="4693920"/>
                  </a:lnTo>
                  <a:lnTo>
                    <a:pt x="252984" y="2346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/>
            <p:cNvSpPr/>
            <p:nvPr/>
          </p:nvSpPr>
          <p:spPr>
            <a:xfrm>
              <a:off x="3450335" y="1662683"/>
              <a:ext cx="253365" cy="4693920"/>
            </a:xfrm>
            <a:custGeom>
              <a:avLst/>
              <a:gdLst/>
              <a:ahLst/>
              <a:cxnLst/>
              <a:rect l="l" t="t" r="r" b="b"/>
              <a:pathLst>
                <a:path w="253364" h="4693920">
                  <a:moveTo>
                    <a:pt x="0" y="0"/>
                  </a:moveTo>
                  <a:lnTo>
                    <a:pt x="252984" y="2346960"/>
                  </a:lnTo>
                  <a:lnTo>
                    <a:pt x="0" y="46939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01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1A219-C06D-9D7F-D03B-F71FF5D52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E17E72-0FE5-13FA-7954-CFE4CB72DB56}"/>
              </a:ext>
            </a:extLst>
          </p:cNvPr>
          <p:cNvSpPr txBox="1"/>
          <p:nvPr/>
        </p:nvSpPr>
        <p:spPr>
          <a:xfrm>
            <a:off x="1838325" y="18197"/>
            <a:ext cx="989984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Республиканский научно-исследовательский институт по охране труда Министерства труда и социальной защиты населения Республики Казахстан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24646A-8F42-F7C8-DA4C-6CB75E651EF9}"/>
              </a:ext>
            </a:extLst>
          </p:cNvPr>
          <p:cNvSpPr/>
          <p:nvPr/>
        </p:nvSpPr>
        <p:spPr>
          <a:xfrm>
            <a:off x="0" y="2614246"/>
            <a:ext cx="12192000" cy="1594339"/>
          </a:xfrm>
          <a:prstGeom prst="rect">
            <a:avLst/>
          </a:prstGeom>
          <a:solidFill>
            <a:srgbClr val="E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srgbClr val="293A5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Трансформация государственного механизма социальных гарантий в отношении лиц, занятых во вредных условиях труда в современном контексте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AFFEA-A9A5-F697-8D59-7A07836E5642}"/>
              </a:ext>
            </a:extLst>
          </p:cNvPr>
          <p:cNvSpPr txBox="1"/>
          <p:nvPr/>
        </p:nvSpPr>
        <p:spPr>
          <a:xfrm>
            <a:off x="3518444" y="2124000"/>
            <a:ext cx="515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НАУЧНО-ТЕХНИЧЕСКАЯ ПРОГРАММА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22211-781B-5396-FBC7-8575A744777C}"/>
              </a:ext>
            </a:extLst>
          </p:cNvPr>
          <p:cNvSpPr txBox="1"/>
          <p:nvPr/>
        </p:nvSpPr>
        <p:spPr>
          <a:xfrm>
            <a:off x="398584" y="5380892"/>
            <a:ext cx="714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Руководитель НТП</a:t>
            </a:r>
          </a:p>
          <a:p>
            <a:pPr lvl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кандидат юридических наук, ассоциированный профессор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Бекмагамбетов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</a:rPr>
              <a:t> А.Б.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DE4E3B-CD53-2735-F549-97B409585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197"/>
            <a:ext cx="1771650" cy="3814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010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476" y="80731"/>
            <a:ext cx="1222649" cy="264697"/>
          </a:xfrm>
          <a:custGeom>
            <a:avLst/>
            <a:gdLst/>
            <a:ahLst/>
            <a:cxnLst/>
            <a:rect l="l" t="t" r="r" b="b"/>
            <a:pathLst>
              <a:path w="1833974" h="397046">
                <a:moveTo>
                  <a:pt x="0" y="0"/>
                </a:moveTo>
                <a:lnTo>
                  <a:pt x="1833974" y="0"/>
                </a:lnTo>
                <a:lnTo>
                  <a:pt x="1833974" y="397046"/>
                </a:lnTo>
                <a:lnTo>
                  <a:pt x="0" y="397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1782320" y="2464644"/>
            <a:ext cx="1235649" cy="541737"/>
            <a:chOff x="0" y="0"/>
            <a:chExt cx="488158" cy="2140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158" cy="214019"/>
            </a:xfrm>
            <a:custGeom>
              <a:avLst/>
              <a:gdLst/>
              <a:ahLst/>
              <a:cxnLst/>
              <a:rect l="l" t="t" r="r" b="b"/>
              <a:pathLst>
                <a:path w="488158" h="214019">
                  <a:moveTo>
                    <a:pt x="284958" y="0"/>
                  </a:moveTo>
                  <a:lnTo>
                    <a:pt x="0" y="0"/>
                  </a:lnTo>
                  <a:lnTo>
                    <a:pt x="0" y="214019"/>
                  </a:lnTo>
                  <a:lnTo>
                    <a:pt x="284958" y="214019"/>
                  </a:lnTo>
                  <a:lnTo>
                    <a:pt x="488158" y="107010"/>
                  </a:lnTo>
                  <a:lnTo>
                    <a:pt x="284958" y="0"/>
                  </a:lnTo>
                  <a:close/>
                </a:path>
              </a:pathLst>
            </a:custGeom>
            <a:solidFill>
              <a:srgbClr val="047B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3858" cy="2616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7375" y="2117687"/>
            <a:ext cx="2493638" cy="870427"/>
            <a:chOff x="0" y="0"/>
            <a:chExt cx="985141" cy="3438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5141" cy="343872"/>
            </a:xfrm>
            <a:custGeom>
              <a:avLst/>
              <a:gdLst/>
              <a:ahLst/>
              <a:cxnLst/>
              <a:rect l="l" t="t" r="r" b="b"/>
              <a:pathLst>
                <a:path w="985141" h="343872">
                  <a:moveTo>
                    <a:pt x="0" y="0"/>
                  </a:moveTo>
                  <a:lnTo>
                    <a:pt x="985141" y="0"/>
                  </a:lnTo>
                  <a:lnTo>
                    <a:pt x="985141" y="343872"/>
                  </a:lnTo>
                  <a:lnTo>
                    <a:pt x="0" y="34387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47B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85141" cy="3819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27335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Отрасль</a:t>
              </a:r>
            </a:p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27335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экономической деятельности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2278046" y="3700293"/>
            <a:ext cx="1235649" cy="541737"/>
            <a:chOff x="0" y="0"/>
            <a:chExt cx="488158" cy="214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8158" cy="214019"/>
            </a:xfrm>
            <a:custGeom>
              <a:avLst/>
              <a:gdLst/>
              <a:ahLst/>
              <a:cxnLst/>
              <a:rect l="l" t="t" r="r" b="b"/>
              <a:pathLst>
                <a:path w="488158" h="214019">
                  <a:moveTo>
                    <a:pt x="284958" y="0"/>
                  </a:moveTo>
                  <a:lnTo>
                    <a:pt x="0" y="0"/>
                  </a:lnTo>
                  <a:lnTo>
                    <a:pt x="0" y="214019"/>
                  </a:lnTo>
                  <a:lnTo>
                    <a:pt x="284958" y="214019"/>
                  </a:lnTo>
                  <a:lnTo>
                    <a:pt x="488158" y="107010"/>
                  </a:lnTo>
                  <a:lnTo>
                    <a:pt x="284958" y="0"/>
                  </a:lnTo>
                  <a:close/>
                </a:path>
              </a:pathLst>
            </a:custGeom>
            <a:solidFill>
              <a:srgbClr val="047B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73858" cy="2616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800" y="3353336"/>
            <a:ext cx="2493638" cy="870427"/>
            <a:chOff x="0" y="0"/>
            <a:chExt cx="985141" cy="3438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5141" cy="343872"/>
            </a:xfrm>
            <a:custGeom>
              <a:avLst/>
              <a:gdLst/>
              <a:ahLst/>
              <a:cxnLst/>
              <a:rect l="l" t="t" r="r" b="b"/>
              <a:pathLst>
                <a:path w="985141" h="343872">
                  <a:moveTo>
                    <a:pt x="0" y="0"/>
                  </a:moveTo>
                  <a:lnTo>
                    <a:pt x="985141" y="0"/>
                  </a:lnTo>
                  <a:lnTo>
                    <a:pt x="985141" y="343872"/>
                  </a:lnTo>
                  <a:lnTo>
                    <a:pt x="0" y="34387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47BAD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85141" cy="3819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27335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Производства, цеха, профессии и должности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7008" y="4588985"/>
            <a:ext cx="2493638" cy="870427"/>
            <a:chOff x="0" y="0"/>
            <a:chExt cx="985141" cy="3438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5141" cy="343872"/>
            </a:xfrm>
            <a:custGeom>
              <a:avLst/>
              <a:gdLst/>
              <a:ahLst/>
              <a:cxnLst/>
              <a:rect l="l" t="t" r="r" b="b"/>
              <a:pathLst>
                <a:path w="985141" h="343872">
                  <a:moveTo>
                    <a:pt x="0" y="0"/>
                  </a:moveTo>
                  <a:lnTo>
                    <a:pt x="985141" y="0"/>
                  </a:lnTo>
                  <a:lnTo>
                    <a:pt x="985141" y="343872"/>
                  </a:lnTo>
                  <a:lnTo>
                    <a:pt x="0" y="343872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47BAD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85141" cy="3819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r>
                <a:rPr lang="en-US" sz="1333" b="1">
                  <a:solidFill>
                    <a:srgbClr val="27335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Вид и объем социальной гарантии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020937" y="1330543"/>
            <a:ext cx="5829269" cy="4597075"/>
            <a:chOff x="0" y="0"/>
            <a:chExt cx="2302921" cy="18161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02921" cy="1816128"/>
            </a:xfrm>
            <a:custGeom>
              <a:avLst/>
              <a:gdLst/>
              <a:ahLst/>
              <a:cxnLst/>
              <a:rect l="l" t="t" r="r" b="b"/>
              <a:pathLst>
                <a:path w="2302921" h="1816128">
                  <a:moveTo>
                    <a:pt x="0" y="0"/>
                  </a:moveTo>
                  <a:lnTo>
                    <a:pt x="2302921" y="0"/>
                  </a:lnTo>
                  <a:lnTo>
                    <a:pt x="2302921" y="1816128"/>
                  </a:lnTo>
                  <a:lnTo>
                    <a:pt x="0" y="181612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273357"/>
              </a:solidFill>
              <a:prstDash val="sysDot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302921" cy="18637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just">
                <a:lnSpc>
                  <a:spcPts val="2613"/>
                </a:lnSpc>
              </a:pPr>
              <a:r>
                <a:rPr lang="en-US" sz="1867" b="1">
                  <a:solidFill>
                    <a:srgbClr val="273357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Недостатки: </a:t>
              </a:r>
            </a:p>
            <a:p>
              <a:pPr algn="just">
                <a:lnSpc>
                  <a:spcPts val="1680"/>
                </a:lnSpc>
              </a:pPr>
              <a:endParaRPr lang="en-US" sz="1867" b="1">
                <a:solidFill>
                  <a:srgbClr val="273357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just">
                <a:lnSpc>
                  <a:spcPts val="1680"/>
                </a:lnSpc>
              </a:pP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Некачественная процедура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 проведения аттестации производственных объектов по условиям труда, </a:t>
              </a: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не отражающая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 фактические условия труда и </a:t>
              </a: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не учитывающая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 риски и дифференциацию для каждого рабочего места;</a:t>
              </a:r>
            </a:p>
            <a:p>
              <a:pPr algn="just">
                <a:lnSpc>
                  <a:spcPts val="747"/>
                </a:lnSpc>
              </a:pPr>
              <a:endParaRPr lang="en-US" sz="1200">
                <a:solidFill>
                  <a:srgbClr val="27335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1680"/>
                </a:lnSpc>
              </a:pP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Различия 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в наименовании профессии </a:t>
              </a: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Списка и Единого тарифно-квалификационного справочник;</a:t>
              </a:r>
            </a:p>
            <a:p>
              <a:pPr algn="just">
                <a:lnSpc>
                  <a:spcPts val="747"/>
                </a:lnSpc>
              </a:pPr>
              <a:endParaRPr lang="en-US" sz="1200" b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just">
                <a:lnSpc>
                  <a:spcPts val="1680"/>
                </a:lnSpc>
              </a:pP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Несоответствие 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наименования разделов </a:t>
              </a: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Списка с отраслями экономической деятельности ОКЭД; </a:t>
              </a:r>
            </a:p>
            <a:p>
              <a:pPr algn="just">
                <a:lnSpc>
                  <a:spcPts val="747"/>
                </a:lnSpc>
              </a:pPr>
              <a:endParaRPr lang="en-US" sz="1200" b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just">
                <a:lnSpc>
                  <a:spcPts val="1680"/>
                </a:lnSpc>
              </a:pP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Дублирование профессии 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в Списке без уточнения отраслевой характеристики выполняемых работ;</a:t>
              </a:r>
            </a:p>
            <a:p>
              <a:pPr algn="just">
                <a:lnSpc>
                  <a:spcPts val="747"/>
                </a:lnSpc>
              </a:pPr>
              <a:endParaRPr lang="en-US" sz="1200">
                <a:solidFill>
                  <a:srgbClr val="27335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1680"/>
                </a:lnSpc>
              </a:pP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Отсутствие качественных и достоверных данных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 по численности занятости во ВОУТ, что </a:t>
              </a: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усложняет 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процедуру определения контингента имеющих право на получение и оценки фактических затрат; </a:t>
              </a:r>
            </a:p>
            <a:p>
              <a:pPr algn="just">
                <a:lnSpc>
                  <a:spcPts val="747"/>
                </a:lnSpc>
              </a:pPr>
              <a:endParaRPr lang="en-US" sz="1200">
                <a:solidFill>
                  <a:srgbClr val="27335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1680"/>
                </a:lnSpc>
              </a:pP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Компенсаторный характер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 предоставления соцгарантий несет б</a:t>
              </a: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ольшую финансовую нагрузку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 на работодателя и </a:t>
              </a:r>
              <a:r>
                <a:rPr lang="en-US" sz="1200" b="1">
                  <a:solidFill>
                    <a:srgbClr val="2733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не стимулирует</a:t>
              </a:r>
              <a:r>
                <a:rPr lang="en-US" sz="1200">
                  <a:solidFill>
                    <a:srgbClr val="273357"/>
                  </a:solidFill>
                  <a:latin typeface="Open Sans"/>
                  <a:ea typeface="Open Sans"/>
                  <a:cs typeface="Open Sans"/>
                  <a:sym typeface="Open Sans"/>
                </a:rPr>
                <a:t> его к устранению негативного воздействия вредных и опасных производственных факторов и улучшению условий труда.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29385" y="174979"/>
            <a:ext cx="10220821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Действующая модель предоставления социальных гарантий при работе во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вредных и (или) опасных условиях труда в Казахстане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7375" y="1086024"/>
            <a:ext cx="5372496" cy="1012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7"/>
              </a:lnSpc>
              <a:spcBef>
                <a:spcPct val="0"/>
              </a:spcBef>
            </a:pPr>
            <a:r>
              <a:rPr lang="en-US" sz="1133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Социальные гарантии</a:t>
            </a:r>
            <a:r>
              <a:rPr lang="en-US" sz="1133">
                <a:solidFill>
                  <a:srgbClr val="273357"/>
                </a:solidFill>
                <a:latin typeface="Open Sans"/>
                <a:ea typeface="Open Sans"/>
                <a:cs typeface="Open Sans"/>
                <a:sym typeface="Open Sans"/>
              </a:rPr>
              <a:t> (дополнительный отпуск, сокращенный рабочий день, повышенный размер оплаты труда, обязательные профессиональные взносы и пр.) предоставляются на основе </a:t>
            </a:r>
            <a:r>
              <a:rPr lang="en-US" sz="1133">
                <a:solidFill>
                  <a:srgbClr val="047BAD"/>
                </a:solidFill>
                <a:latin typeface="Open Sans"/>
                <a:ea typeface="Open Sans"/>
                <a:cs typeface="Open Sans"/>
                <a:sym typeface="Open Sans"/>
              </a:rPr>
              <a:t>списочного подхода</a:t>
            </a:r>
            <a:r>
              <a:rPr lang="en-US" sz="1133">
                <a:solidFill>
                  <a:srgbClr val="273357"/>
                </a:solidFill>
                <a:latin typeface="Open Sans"/>
                <a:ea typeface="Open Sans"/>
                <a:cs typeface="Open Sans"/>
                <a:sym typeface="Open Sans"/>
              </a:rPr>
              <a:t> с подтверждением результатами </a:t>
            </a:r>
            <a:r>
              <a:rPr lang="en-US" sz="1133">
                <a:solidFill>
                  <a:srgbClr val="047BAD"/>
                </a:solidFill>
                <a:latin typeface="Open Sans"/>
                <a:ea typeface="Open Sans"/>
                <a:cs typeface="Open Sans"/>
                <a:sym typeface="Open Sans"/>
              </a:rPr>
              <a:t>аттестации производственных объектов по условиям труда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7375" y="5529261"/>
            <a:ext cx="5372496" cy="80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7"/>
              </a:lnSpc>
              <a:spcBef>
                <a:spcPct val="0"/>
              </a:spcBef>
            </a:pPr>
            <a:r>
              <a:rPr lang="en-US" sz="11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 случае </a:t>
            </a:r>
            <a:r>
              <a:rPr lang="en-US" sz="1133">
                <a:solidFill>
                  <a:srgbClr val="047BAD"/>
                </a:solidFill>
                <a:latin typeface="Open Sans"/>
                <a:ea typeface="Open Sans"/>
                <a:cs typeface="Open Sans"/>
                <a:sym typeface="Open Sans"/>
              </a:rPr>
              <a:t>непроведения аттестации производственных объектов</a:t>
            </a:r>
            <a:r>
              <a:rPr lang="en-US" sz="11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по условиям труда, а также по рабочим местам, которые не подлежат аттестации социальные гарантий согласно Списка производств, цехов, профессии и должностей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6692333" y="1671842"/>
            <a:ext cx="4316109" cy="4427705"/>
            <a:chOff x="0" y="0"/>
            <a:chExt cx="883399" cy="9062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3399" cy="906240"/>
            </a:xfrm>
            <a:custGeom>
              <a:avLst/>
              <a:gdLst/>
              <a:ahLst/>
              <a:cxnLst/>
              <a:rect l="l" t="t" r="r" b="b"/>
              <a:pathLst>
                <a:path w="883399" h="906240">
                  <a:moveTo>
                    <a:pt x="441699" y="0"/>
                  </a:moveTo>
                  <a:cubicBezTo>
                    <a:pt x="197756" y="0"/>
                    <a:pt x="0" y="202869"/>
                    <a:pt x="0" y="453120"/>
                  </a:cubicBezTo>
                  <a:cubicBezTo>
                    <a:pt x="0" y="703371"/>
                    <a:pt x="197756" y="906240"/>
                    <a:pt x="441699" y="906240"/>
                  </a:cubicBezTo>
                  <a:cubicBezTo>
                    <a:pt x="685643" y="906240"/>
                    <a:pt x="883399" y="703371"/>
                    <a:pt x="883399" y="453120"/>
                  </a:cubicBezTo>
                  <a:cubicBezTo>
                    <a:pt x="883399" y="202869"/>
                    <a:pt x="685643" y="0"/>
                    <a:pt x="44169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47BAD"/>
              </a:solidFill>
              <a:prstDash val="sysDot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2819" y="37335"/>
              <a:ext cx="717762" cy="7839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 rot="-2387686">
            <a:off x="7814170" y="2849477"/>
            <a:ext cx="2072435" cy="2072435"/>
            <a:chOff x="0" y="0"/>
            <a:chExt cx="812800" cy="812800"/>
          </a:xfrm>
        </p:grpSpPr>
        <p:sp>
          <p:nvSpPr>
            <p:cNvPr id="7" name="Freeform 7" descr="18 198 работников, заняты во вредных и (или)  опасных условиях труда 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 rot="-2387686">
            <a:off x="6926767" y="1168305"/>
            <a:ext cx="1479131" cy="2057400"/>
            <a:chOff x="0" y="0"/>
            <a:chExt cx="2958262" cy="4114800"/>
          </a:xfrm>
        </p:grpSpPr>
        <p:grpSp>
          <p:nvGrpSpPr>
            <p:cNvPr id="10" name="Group 10"/>
            <p:cNvGrpSpPr/>
            <p:nvPr/>
          </p:nvGrpSpPr>
          <p:grpSpPr>
            <a:xfrm rot="5400000">
              <a:off x="-578269" y="1028700"/>
              <a:ext cx="4114800" cy="2057400"/>
              <a:chOff x="0" y="0"/>
              <a:chExt cx="81280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C1FF72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397409"/>
              <a:ext cx="2958262" cy="295826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FF72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 rot="2401380">
            <a:off x="9233234" y="1143275"/>
            <a:ext cx="1479131" cy="2057400"/>
            <a:chOff x="0" y="0"/>
            <a:chExt cx="2958262" cy="4114800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-578269" y="1028700"/>
              <a:ext cx="4114800" cy="2057400"/>
              <a:chOff x="0" y="0"/>
              <a:chExt cx="81280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5D9CD5"/>
              </a:solidFill>
              <a:ln w="38100" cap="sq">
                <a:solidFill>
                  <a:srgbClr val="5D9CD5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397409"/>
              <a:ext cx="2958262" cy="29582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5D9CD5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 rot="-5400000">
            <a:off x="6057239" y="2804221"/>
            <a:ext cx="1479131" cy="2057400"/>
            <a:chOff x="0" y="0"/>
            <a:chExt cx="2958262" cy="4114800"/>
          </a:xfrm>
        </p:grpSpPr>
        <p:grpSp>
          <p:nvGrpSpPr>
            <p:cNvPr id="24" name="Group 24"/>
            <p:cNvGrpSpPr/>
            <p:nvPr/>
          </p:nvGrpSpPr>
          <p:grpSpPr>
            <a:xfrm rot="5400000">
              <a:off x="-578269" y="1028700"/>
              <a:ext cx="4114800" cy="2057400"/>
              <a:chOff x="0" y="0"/>
              <a:chExt cx="812800" cy="4064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27335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397409"/>
              <a:ext cx="2958262" cy="295826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73357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 rot="-8416148">
            <a:off x="6884529" y="4553747"/>
            <a:ext cx="1479131" cy="2057400"/>
            <a:chOff x="0" y="0"/>
            <a:chExt cx="2958262" cy="4114800"/>
          </a:xfrm>
        </p:grpSpPr>
        <p:grpSp>
          <p:nvGrpSpPr>
            <p:cNvPr id="31" name="Group 31"/>
            <p:cNvGrpSpPr/>
            <p:nvPr/>
          </p:nvGrpSpPr>
          <p:grpSpPr>
            <a:xfrm rot="5400000">
              <a:off x="-578269" y="1028700"/>
              <a:ext cx="4114800" cy="2057400"/>
              <a:chOff x="0" y="0"/>
              <a:chExt cx="812800" cy="406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397409"/>
              <a:ext cx="2958262" cy="295826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FF5757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 rot="5400000">
            <a:off x="10166684" y="2804221"/>
            <a:ext cx="1479131" cy="2057400"/>
            <a:chOff x="0" y="0"/>
            <a:chExt cx="2958262" cy="4114800"/>
          </a:xfrm>
        </p:grpSpPr>
        <p:grpSp>
          <p:nvGrpSpPr>
            <p:cNvPr id="38" name="Group 38"/>
            <p:cNvGrpSpPr/>
            <p:nvPr/>
          </p:nvGrpSpPr>
          <p:grpSpPr>
            <a:xfrm rot="5400000">
              <a:off x="-578269" y="1028700"/>
              <a:ext cx="4114800" cy="2057400"/>
              <a:chOff x="0" y="0"/>
              <a:chExt cx="812800" cy="4064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ED7D3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97409"/>
              <a:ext cx="2958262" cy="2958262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ED7D32"/>
                </a:solidFill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</p:grpSp>
      <p:grpSp>
        <p:nvGrpSpPr>
          <p:cNvPr id="44" name="Group 44"/>
          <p:cNvGrpSpPr/>
          <p:nvPr/>
        </p:nvGrpSpPr>
        <p:grpSpPr>
          <a:xfrm rot="8397364">
            <a:off x="9332487" y="4528851"/>
            <a:ext cx="1479131" cy="2057400"/>
            <a:chOff x="0" y="0"/>
            <a:chExt cx="2958262" cy="4114800"/>
          </a:xfrm>
        </p:grpSpPr>
        <p:grpSp>
          <p:nvGrpSpPr>
            <p:cNvPr id="45" name="Group 45"/>
            <p:cNvGrpSpPr/>
            <p:nvPr/>
          </p:nvGrpSpPr>
          <p:grpSpPr>
            <a:xfrm rot="5400000">
              <a:off x="-578269" y="1028700"/>
              <a:ext cx="4114800" cy="2057400"/>
              <a:chOff x="0" y="0"/>
              <a:chExt cx="812800" cy="4064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609600" y="406400"/>
                    </a:lnTo>
                    <a:lnTo>
                      <a:pt x="812800" y="2032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6985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0" y="397409"/>
              <a:ext cx="2958262" cy="2958262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A5A5A5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</p:grpSp>
      <p:sp>
        <p:nvSpPr>
          <p:cNvPr id="51" name="Freeform 51"/>
          <p:cNvSpPr/>
          <p:nvPr/>
        </p:nvSpPr>
        <p:spPr>
          <a:xfrm>
            <a:off x="2405917" y="3832921"/>
            <a:ext cx="2837777" cy="1087649"/>
          </a:xfrm>
          <a:custGeom>
            <a:avLst/>
            <a:gdLst/>
            <a:ahLst/>
            <a:cxnLst/>
            <a:rect l="l" t="t" r="r" b="b"/>
            <a:pathLst>
              <a:path w="4256665" h="1631474">
                <a:moveTo>
                  <a:pt x="0" y="0"/>
                </a:moveTo>
                <a:lnTo>
                  <a:pt x="4256665" y="0"/>
                </a:lnTo>
                <a:lnTo>
                  <a:pt x="4256665" y="1631474"/>
                </a:lnTo>
                <a:lnTo>
                  <a:pt x="0" y="163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0" y="36281"/>
            <a:ext cx="11910920" cy="789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Анализ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практики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предоставления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социальных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гарантий</a:t>
            </a:r>
            <a:endParaRPr lang="en-US" sz="2266" b="1" dirty="0">
              <a:solidFill>
                <a:srgbClr val="2B3C5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предприятиях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РК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основе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списочного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66" b="1" dirty="0" err="1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подхода</a:t>
            </a:r>
            <a:r>
              <a:rPr lang="en-US" sz="2266" b="1" dirty="0">
                <a:solidFill>
                  <a:srgbClr val="2B3C5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10231" y="5116948"/>
            <a:ext cx="5552460" cy="141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2B3C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Получены данные о гарантиях и льготах от 19 предприятий Республики Казахстан с общей численностью  </a:t>
            </a:r>
            <a:r>
              <a:rPr lang="en-US" sz="2000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24 434</a:t>
            </a:r>
            <a:r>
              <a:rPr lang="en-US" sz="2000" b="1">
                <a:solidFill>
                  <a:srgbClr val="2B3C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работника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555774" y="3361260"/>
            <a:ext cx="2605697" cy="492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4667">
                <a:solidFill>
                  <a:srgbClr val="047BAD"/>
                </a:solidFill>
                <a:latin typeface="Gladiola"/>
                <a:ea typeface="Gladiola"/>
                <a:cs typeface="Gladiola"/>
                <a:sym typeface="Gladiola"/>
              </a:rPr>
              <a:t>из них: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886874" y="3612645"/>
            <a:ext cx="1927027" cy="78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18 198 работников (74%)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заняты во вредных и (или)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опасных условиях труда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61612" y="1689540"/>
            <a:ext cx="1273175" cy="67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15 445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работников (85%) 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получают дополнительные</a:t>
            </a:r>
          </a:p>
          <a:p>
            <a:pPr algn="ctr">
              <a:lnSpc>
                <a:spcPts val="1027"/>
              </a:lnSpc>
              <a:spcBef>
                <a:spcPct val="0"/>
              </a:spcBef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отпуска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576378" y="3473511"/>
            <a:ext cx="854273" cy="67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14 043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работника (77%) 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получают доплату</a:t>
            </a:r>
          </a:p>
          <a:p>
            <a:pPr algn="ctr">
              <a:lnSpc>
                <a:spcPts val="1027"/>
              </a:lnSpc>
              <a:spcBef>
                <a:spcPct val="0"/>
              </a:spcBef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 зарплате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652403" y="5236029"/>
            <a:ext cx="993676" cy="8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12 745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работникам (70%) 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на ИПС в ЕНПФ</a:t>
            </a:r>
          </a:p>
          <a:p>
            <a:pPr algn="ctr">
              <a:lnSpc>
                <a:spcPts val="1027"/>
              </a:lnSpc>
              <a:spcBef>
                <a:spcPct val="0"/>
              </a:spcBef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перечисляются ОППВ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921427" y="5236029"/>
            <a:ext cx="1278335" cy="8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b="1" dirty="0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11 253</a:t>
            </a:r>
          </a:p>
          <a:p>
            <a:pPr algn="ctr">
              <a:lnSpc>
                <a:spcPts val="1027"/>
              </a:lnSpc>
            </a:pPr>
            <a:r>
              <a:rPr lang="en-US" sz="7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работникам</a:t>
            </a:r>
            <a:r>
              <a:rPr lang="en-US" sz="7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(62%) </a:t>
            </a:r>
          </a:p>
          <a:p>
            <a:pPr algn="ctr">
              <a:lnSpc>
                <a:spcPts val="1027"/>
              </a:lnSpc>
            </a:pPr>
            <a:r>
              <a:rPr lang="en-US" sz="7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выдается</a:t>
            </a:r>
            <a:r>
              <a:rPr lang="en-US" sz="7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молоко</a:t>
            </a:r>
            <a:endParaRPr lang="en-US" sz="73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1027"/>
              </a:lnSpc>
            </a:pPr>
            <a:r>
              <a:rPr lang="en-US" sz="7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или</a:t>
            </a:r>
            <a:r>
              <a:rPr lang="en-US" sz="7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равноценные</a:t>
            </a:r>
            <a:r>
              <a:rPr lang="en-US" sz="7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пищевые</a:t>
            </a:r>
            <a:endParaRPr lang="en-US" sz="73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1027"/>
              </a:lnSpc>
              <a:spcBef>
                <a:spcPct val="0"/>
              </a:spcBef>
            </a:pPr>
            <a:r>
              <a:rPr lang="en-US" sz="7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продукты</a:t>
            </a:r>
            <a:endParaRPr lang="en-US" sz="73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6261100" y="3410011"/>
            <a:ext cx="884635" cy="8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8 463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работникам (47%) 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выдается лечебно-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профилактическое</a:t>
            </a:r>
          </a:p>
          <a:p>
            <a:pPr algn="ctr">
              <a:lnSpc>
                <a:spcPts val="1027"/>
              </a:lnSpc>
              <a:spcBef>
                <a:spcPct val="0"/>
              </a:spcBef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питания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068321" y="1689540"/>
            <a:ext cx="984547" cy="8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b="1">
                <a:solidFill>
                  <a:srgbClr val="047B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3 909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работников (21%) 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имеют сокращенную</a:t>
            </a:r>
          </a:p>
          <a:p>
            <a:pPr algn="ctr">
              <a:lnSpc>
                <a:spcPts val="1027"/>
              </a:lnSpc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продолжительность</a:t>
            </a:r>
          </a:p>
          <a:p>
            <a:pPr algn="ctr">
              <a:lnSpc>
                <a:spcPts val="1027"/>
              </a:lnSpc>
              <a:spcBef>
                <a:spcPct val="0"/>
              </a:spcBef>
            </a:pPr>
            <a:r>
              <a:rPr lang="en-US" sz="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рабочего времени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05220" y="1943675"/>
            <a:ext cx="11672031" cy="4464552"/>
          </a:xfrm>
          <a:custGeom>
            <a:avLst/>
            <a:gdLst/>
            <a:ahLst/>
            <a:cxnLst/>
            <a:rect l="l" t="t" r="r" b="b"/>
            <a:pathLst>
              <a:path w="17508046" h="6696828">
                <a:moveTo>
                  <a:pt x="0" y="0"/>
                </a:moveTo>
                <a:lnTo>
                  <a:pt x="17508047" y="0"/>
                </a:lnTo>
                <a:lnTo>
                  <a:pt x="17508047" y="6696828"/>
                </a:lnTo>
                <a:lnTo>
                  <a:pt x="0" y="66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" y="387350"/>
            <a:ext cx="11328400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Алгоритм новой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модели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предоставления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гарантий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работе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</a:t>
            </a:r>
            <a:endParaRPr lang="en-US" sz="2000" b="1" dirty="0">
              <a:solidFill>
                <a:srgbClr val="2733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вредных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и (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или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опасных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условиях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труда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Республике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Казахстан</a:t>
            </a:r>
            <a:endParaRPr lang="en-US" sz="2000" b="1" dirty="0">
              <a:solidFill>
                <a:srgbClr val="2733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36347" y="952736"/>
            <a:ext cx="11607399" cy="5905264"/>
          </a:xfrm>
          <a:custGeom>
            <a:avLst/>
            <a:gdLst/>
            <a:ahLst/>
            <a:cxnLst/>
            <a:rect l="l" t="t" r="r" b="b"/>
            <a:pathLst>
              <a:path w="17411098" h="8857896">
                <a:moveTo>
                  <a:pt x="0" y="0"/>
                </a:moveTo>
                <a:lnTo>
                  <a:pt x="17411098" y="0"/>
                </a:lnTo>
                <a:lnTo>
                  <a:pt x="17411098" y="8857896"/>
                </a:lnTo>
                <a:lnTo>
                  <a:pt x="0" y="88578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4" name="TextBox 4"/>
          <p:cNvSpPr txBox="1"/>
          <p:nvPr/>
        </p:nvSpPr>
        <p:spPr>
          <a:xfrm>
            <a:off x="1676401" y="42631"/>
            <a:ext cx="9279499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ов</a:t>
            </a:r>
            <a:r>
              <a:rPr lang="ru-RU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ая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модел</a:t>
            </a:r>
            <a:r>
              <a:rPr lang="ru-RU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ь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предоставления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гарантий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при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работе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</a:t>
            </a:r>
            <a:endParaRPr lang="en-US" sz="2000" b="1" dirty="0">
              <a:solidFill>
                <a:srgbClr val="2733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вредных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и (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или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опасных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условиях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труда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Республике</a:t>
            </a:r>
            <a:r>
              <a:rPr lang="en-US" sz="2000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Казахстан</a:t>
            </a:r>
            <a:endParaRPr lang="en-US" sz="2000" b="1" dirty="0">
              <a:solidFill>
                <a:srgbClr val="2733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02850" y="685800"/>
            <a:ext cx="11236701" cy="6124002"/>
          </a:xfrm>
          <a:custGeom>
            <a:avLst/>
            <a:gdLst/>
            <a:ahLst/>
            <a:cxnLst/>
            <a:rect l="l" t="t" r="r" b="b"/>
            <a:pathLst>
              <a:path w="16855051" h="9186003">
                <a:moveTo>
                  <a:pt x="0" y="0"/>
                </a:moveTo>
                <a:lnTo>
                  <a:pt x="16855051" y="0"/>
                </a:lnTo>
                <a:lnTo>
                  <a:pt x="16855051" y="9186003"/>
                </a:lnTo>
                <a:lnTo>
                  <a:pt x="0" y="918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" y="95662"/>
            <a:ext cx="11810999" cy="52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  <a:spcBef>
                <a:spcPct val="0"/>
              </a:spcBef>
            </a:pPr>
            <a:r>
              <a:rPr lang="en-US" sz="1533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МАТРИЦА МЕТОДИКИ РАСПРЕДЕЛЕНИЯ ВИДОВ И ОБЪЕМОВ СОЦИАЛЬНЫХ ГАРАНТИЙ</a:t>
            </a:r>
          </a:p>
          <a:p>
            <a:pPr algn="ctr">
              <a:lnSpc>
                <a:spcPts val="2147"/>
              </a:lnSpc>
              <a:spcBef>
                <a:spcPct val="0"/>
              </a:spcBef>
            </a:pPr>
            <a:r>
              <a:rPr lang="en-US" sz="1533" b="1" dirty="0">
                <a:solidFill>
                  <a:srgbClr val="2733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 ЗАВИСИМОСТИ ОТ ВОПФ и СТЕПЕНИ ПРОФРИСКА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476" y="80731"/>
            <a:ext cx="1222649" cy="264697"/>
          </a:xfrm>
          <a:custGeom>
            <a:avLst/>
            <a:gdLst/>
            <a:ahLst/>
            <a:cxnLst/>
            <a:rect l="l" t="t" r="r" b="b"/>
            <a:pathLst>
              <a:path w="1833974" h="397046">
                <a:moveTo>
                  <a:pt x="0" y="0"/>
                </a:moveTo>
                <a:lnTo>
                  <a:pt x="1833974" y="0"/>
                </a:lnTo>
                <a:lnTo>
                  <a:pt x="1833974" y="397046"/>
                </a:lnTo>
                <a:lnTo>
                  <a:pt x="0" y="397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0936" y="480797"/>
            <a:ext cx="4339955" cy="6199936"/>
          </a:xfrm>
          <a:custGeom>
            <a:avLst/>
            <a:gdLst/>
            <a:ahLst/>
            <a:cxnLst/>
            <a:rect l="l" t="t" r="r" b="b"/>
            <a:pathLst>
              <a:path w="6509933" h="9299904">
                <a:moveTo>
                  <a:pt x="0" y="0"/>
                </a:moveTo>
                <a:lnTo>
                  <a:pt x="6509933" y="0"/>
                </a:lnTo>
                <a:lnTo>
                  <a:pt x="6509933" y="9299904"/>
                </a:lnTo>
                <a:lnTo>
                  <a:pt x="0" y="9299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517944" y="530022"/>
          <a:ext cx="5988256" cy="6941011"/>
        </p:xfrm>
        <a:graphic>
          <a:graphicData uri="http://schemas.openxmlformats.org/drawingml/2006/table">
            <a:tbl>
              <a:tblPr/>
              <a:tblGrid>
                <a:gridCol w="74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Глава I.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ДЕЙСТВУЮЩАЯ НАЦИОНАЛЬНАЯ МОДЕЛЬ НАЗНАЧЕНИЯ И ПРЕДОСТАВЛЕНИЯ СОЦИАЛЬНЫХ ГАРАНТИЙ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1.1.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Социальные гарантии в системе минимальных социальных стандартов Республики Казахстан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1.2.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Понятие, виды социальных гарантий, основания их предоставления по трудовому законодательству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51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1.3.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Социальные гарантии работникам: международные трудовые стандарты и зарубежный опыт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Глава II.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СОЦИАЛЬНЫЕ ГАРАНТИИ В КОНТЕКСТЕ ЭКОНОМИЧЕСКОГО СТИМУЛИРОВАНИЯ РАБОТОДАТЕЛЕЙ К УЛУЧШЕНИЮ УСЛОВИЙ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Корреляция оценки условий труда и предоставления компенсаций в рамках действующего регуляторного механизма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Анализ экономической эффективности предоставления социальных льгот и гарантий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2.3.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Обзор лучших корпоративных политик и практик по социальной защите работников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Глава III.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ПОДХОДЫ НАЦИОНАЛЬНОЙ ПОЛИТИКИ В ОБЛАСТИ СОЦИАЛЬНЫХ ГАРАНТИЙ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3.1.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Обзорная характеристика риск-ориентированной методики назначения и предоставления социальных гарантий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Особенности человекоцентричного проактивного механизма назначения и предоставления социальных гарантий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5416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3.3.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Перспективы совершенствования национального законодательства в области социальных гарантий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42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79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Список использованных источников  </a:t>
                      </a:r>
                      <a:endParaRPr lang="en-US" sz="700"/>
                    </a:p>
                  </a:txBody>
                  <a:tcPr marL="101600" marR="101600" marT="101600" marB="1016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7971876" y="267014"/>
            <a:ext cx="1324525" cy="224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b="1" dirty="0" err="1">
                <a:solidFill>
                  <a:srgbClr val="2733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Содержание</a:t>
            </a:r>
            <a:endParaRPr lang="en-US" sz="1333" b="1" dirty="0">
              <a:solidFill>
                <a:srgbClr val="27335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C3789-EC7B-9AF2-3384-3E9D00310D89}"/>
              </a:ext>
            </a:extLst>
          </p:cNvPr>
          <p:cNvSpPr txBox="1"/>
          <p:nvPr/>
        </p:nvSpPr>
        <p:spPr>
          <a:xfrm>
            <a:off x="2971800" y="1674252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методики оценки 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профриска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особых условиях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труда (подземные работы, на открытом воздухе, работы на высоте)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kumimoji="0" lang="ru-RU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етодики</a:t>
            </a:r>
            <a:r>
              <a:rPr kumimoji="0" lang="ru-RU" altLang="ru-RU" sz="1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интегральной оценки 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 риска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мобильного приложения 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интегральной оценки профессиональных рисков (автоматизация процедуры оценки условий труда);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выбора СИЗ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81385" y="170517"/>
            <a:ext cx="1185821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90" dirty="0">
                <a:solidFill>
                  <a:srgbClr val="B8530F"/>
                </a:solidFill>
                <a:latin typeface="Segoe UI Semibold"/>
                <a:cs typeface="Segoe UI Semibold"/>
              </a:rPr>
              <a:t>Мероприятия по пилотной апробации научно-обоснованных механизмов Концепции </a:t>
            </a:r>
          </a:p>
        </p:txBody>
      </p:sp>
      <p:sp>
        <p:nvSpPr>
          <p:cNvPr id="8" name="object 70"/>
          <p:cNvSpPr/>
          <p:nvPr/>
        </p:nvSpPr>
        <p:spPr>
          <a:xfrm>
            <a:off x="-12107" y="177331"/>
            <a:ext cx="58355" cy="511908"/>
          </a:xfrm>
          <a:custGeom>
            <a:avLst/>
            <a:gdLst/>
            <a:ahLst/>
            <a:cxnLst/>
            <a:rect l="l" t="t" r="r" b="b"/>
            <a:pathLst>
              <a:path w="71755" h="788035">
                <a:moveTo>
                  <a:pt x="71628" y="0"/>
                </a:moveTo>
                <a:lnTo>
                  <a:pt x="0" y="0"/>
                </a:lnTo>
                <a:lnTo>
                  <a:pt x="0" y="787908"/>
                </a:lnTo>
                <a:lnTo>
                  <a:pt x="71628" y="787908"/>
                </a:lnTo>
                <a:lnTo>
                  <a:pt x="71628" y="0"/>
                </a:lnTo>
                <a:close/>
              </a:path>
            </a:pathLst>
          </a:custGeom>
          <a:solidFill>
            <a:srgbClr val="B85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Группа 8"/>
          <p:cNvGrpSpPr/>
          <p:nvPr/>
        </p:nvGrpSpPr>
        <p:grpSpPr>
          <a:xfrm>
            <a:off x="210532" y="6565712"/>
            <a:ext cx="2977262" cy="178306"/>
            <a:chOff x="231647" y="6620254"/>
            <a:chExt cx="2977262" cy="178306"/>
          </a:xfrm>
        </p:grpSpPr>
        <p:sp>
          <p:nvSpPr>
            <p:cNvPr id="10" name="object 48"/>
            <p:cNvSpPr txBox="1"/>
            <p:nvPr/>
          </p:nvSpPr>
          <p:spPr>
            <a:xfrm>
              <a:off x="415544" y="6648094"/>
              <a:ext cx="2793365" cy="1320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spc="-10" dirty="0">
                  <a:solidFill>
                    <a:srgbClr val="7E7E7E"/>
                  </a:solidFill>
                  <a:latin typeface="Segoe UI"/>
                  <a:cs typeface="Segoe UI"/>
                </a:rPr>
                <a:t>МИНИСТЕРСТВО</a:t>
              </a:r>
              <a:r>
                <a:rPr sz="700" spc="50" dirty="0">
                  <a:solidFill>
                    <a:srgbClr val="7E7E7E"/>
                  </a:solidFill>
                  <a:latin typeface="Segoe UI"/>
                  <a:cs typeface="Segoe UI"/>
                </a:rPr>
                <a:t> </a:t>
              </a:r>
              <a:r>
                <a:rPr sz="700" spc="-10" dirty="0">
                  <a:solidFill>
                    <a:srgbClr val="7E7E7E"/>
                  </a:solidFill>
                  <a:latin typeface="Segoe UI"/>
                  <a:cs typeface="Segoe UI"/>
                </a:rPr>
                <a:t>ТРУДА</a:t>
              </a:r>
              <a:r>
                <a:rPr sz="700" spc="10" dirty="0">
                  <a:solidFill>
                    <a:srgbClr val="7E7E7E"/>
                  </a:solidFill>
                  <a:latin typeface="Segoe UI"/>
                  <a:cs typeface="Segoe UI"/>
                </a:rPr>
                <a:t> </a:t>
              </a:r>
              <a:r>
                <a:rPr sz="700" spc="-5" dirty="0">
                  <a:solidFill>
                    <a:srgbClr val="7E7E7E"/>
                  </a:solidFill>
                  <a:latin typeface="Segoe UI"/>
                  <a:cs typeface="Segoe UI"/>
                </a:rPr>
                <a:t>И</a:t>
              </a:r>
              <a:r>
                <a:rPr sz="700" spc="10" dirty="0">
                  <a:solidFill>
                    <a:srgbClr val="7E7E7E"/>
                  </a:solidFill>
                  <a:latin typeface="Segoe UI"/>
                  <a:cs typeface="Segoe UI"/>
                </a:rPr>
                <a:t> </a:t>
              </a:r>
              <a:r>
                <a:rPr sz="700" spc="-10" dirty="0">
                  <a:solidFill>
                    <a:srgbClr val="7E7E7E"/>
                  </a:solidFill>
                  <a:latin typeface="Segoe UI"/>
                  <a:cs typeface="Segoe UI"/>
                </a:rPr>
                <a:t>СОЦИАЛЬНОЙ</a:t>
              </a:r>
              <a:r>
                <a:rPr sz="700" spc="45" dirty="0">
                  <a:solidFill>
                    <a:srgbClr val="7E7E7E"/>
                  </a:solidFill>
                  <a:latin typeface="Segoe UI"/>
                  <a:cs typeface="Segoe UI"/>
                </a:rPr>
                <a:t> </a:t>
              </a:r>
              <a:r>
                <a:rPr sz="700" spc="-10" dirty="0">
                  <a:solidFill>
                    <a:srgbClr val="7E7E7E"/>
                  </a:solidFill>
                  <a:latin typeface="Segoe UI"/>
                  <a:cs typeface="Segoe UI"/>
                </a:rPr>
                <a:t>ЗАЩИТЫ</a:t>
              </a:r>
              <a:r>
                <a:rPr sz="700" spc="15" dirty="0">
                  <a:solidFill>
                    <a:srgbClr val="7E7E7E"/>
                  </a:solidFill>
                  <a:latin typeface="Segoe UI"/>
                  <a:cs typeface="Segoe UI"/>
                </a:rPr>
                <a:t> </a:t>
              </a:r>
              <a:r>
                <a:rPr sz="700" spc="-10" dirty="0">
                  <a:solidFill>
                    <a:srgbClr val="7E7E7E"/>
                  </a:solidFill>
                  <a:latin typeface="Segoe UI"/>
                  <a:cs typeface="Segoe UI"/>
                </a:rPr>
                <a:t>НАСЕЛЕНИЯ</a:t>
              </a:r>
              <a:r>
                <a:rPr sz="700" spc="45" dirty="0">
                  <a:solidFill>
                    <a:srgbClr val="7E7E7E"/>
                  </a:solidFill>
                  <a:latin typeface="Segoe UI"/>
                  <a:cs typeface="Segoe UI"/>
                </a:rPr>
                <a:t> </a:t>
              </a:r>
              <a:r>
                <a:rPr sz="700" spc="-10" dirty="0">
                  <a:solidFill>
                    <a:srgbClr val="7E7E7E"/>
                  </a:solidFill>
                  <a:latin typeface="Segoe UI"/>
                  <a:cs typeface="Segoe UI"/>
                </a:rPr>
                <a:t>РК</a:t>
              </a:r>
              <a:endParaRPr sz="700" dirty="0">
                <a:latin typeface="Segoe UI"/>
                <a:cs typeface="Segoe UI"/>
              </a:endParaRPr>
            </a:p>
          </p:txBody>
        </p:sp>
        <p:pic>
          <p:nvPicPr>
            <p:cNvPr id="11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" y="6620254"/>
              <a:ext cx="173736" cy="178306"/>
            </a:xfrm>
            <a:prstGeom prst="rect">
              <a:avLst/>
            </a:prstGeom>
          </p:spPr>
        </p:pic>
      </p:grpSp>
      <p:graphicFrame>
        <p:nvGraphicFramePr>
          <p:cNvPr id="12" name="Схема 11"/>
          <p:cNvGraphicFramePr/>
          <p:nvPr/>
        </p:nvGraphicFramePr>
        <p:xfrm>
          <a:off x="210532" y="719667"/>
          <a:ext cx="11524268" cy="65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0532" y="1674252"/>
            <a:ext cx="27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spc="-35" dirty="0">
                <a:solidFill>
                  <a:srgbClr val="002060"/>
                </a:solidFill>
                <a:latin typeface="Arial"/>
                <a:cs typeface="Arial"/>
              </a:rPr>
              <a:t>По направлению 1 КБТ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89386" y="3080238"/>
            <a:ext cx="891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модели двухкомпонентного страхового тарифа 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ОСНС и методики определения поправочного коэффициента к страховому тарифу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 методики определения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видов и объемов гарантий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занятым во вредных условиях труда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0532" y="3114746"/>
            <a:ext cx="27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spc="-35" dirty="0">
                <a:solidFill>
                  <a:srgbClr val="002060"/>
                </a:solidFill>
                <a:latin typeface="Arial"/>
                <a:cs typeface="Arial"/>
              </a:rPr>
              <a:t>По направлению 2 КБТ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71800" y="3971586"/>
            <a:ext cx="91822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 механизмов разграничения процедуры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обучения и проверки знаний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онлайн-регистрации организаций обучения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типовых учебных программ </a:t>
            </a:r>
            <a:r>
              <a:rPr lang="ru-RU" altLang="ru-RU" sz="1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(для первых руководителей и уполномоченных лиц, руководителей и специалистов службы ОТ, председателей производственных советов и руководителей рабочих групп по направлениям ОТ, руководителей и специалистов, специализированных аттестующих организаций, повышения квалификации ГИТ, лекторов по ОТ организаций обучения и корпоративных учебных центров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Экспертное участие в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актуализации профессионального стандарта «Безопасность и охрана труда»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4745" y="3993695"/>
            <a:ext cx="27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spc="-35" dirty="0">
                <a:solidFill>
                  <a:srgbClr val="002060"/>
                </a:solidFill>
                <a:latin typeface="Arial"/>
                <a:cs typeface="Arial"/>
              </a:rPr>
              <a:t>По направлению 3 КБТ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0532" y="5285565"/>
            <a:ext cx="27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spc="-35" dirty="0">
                <a:solidFill>
                  <a:srgbClr val="002060"/>
                </a:solidFill>
                <a:latin typeface="Arial"/>
                <a:cs typeface="Arial"/>
              </a:rPr>
              <a:t>По направлению 4 КБТ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71800" y="5310414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 алгоритма выбора предприятий для проверки в рамках госконтроля на основе данных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карты предприятий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(механизм </a:t>
            </a:r>
            <a:r>
              <a:rPr lang="ru-RU" altLang="ru-RU" sz="10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госмониторинга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условий труда)</a:t>
            </a:r>
          </a:p>
        </p:txBody>
      </p:sp>
    </p:spTree>
    <p:extLst>
      <p:ext uri="{BB962C8B-B14F-4D97-AF65-F5344CB8AC3E}">
        <p14:creationId xmlns:p14="http://schemas.microsoft.com/office/powerpoint/2010/main" val="18823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493B474-8061-47C5-BFFE-A699985D8D8F}"/>
              </a:ext>
            </a:extLst>
          </p:cNvPr>
          <p:cNvSpPr txBox="1">
            <a:spLocks/>
          </p:cNvSpPr>
          <p:nvPr/>
        </p:nvSpPr>
        <p:spPr bwMode="auto">
          <a:xfrm>
            <a:off x="554615" y="-16136"/>
            <a:ext cx="112807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8"/>
              </a:spcBef>
              <a:buNone/>
            </a:pP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ОРГАНИЗАЦИЯ ПИЛОТНОЙ АПРОБАЦИИ МЕРОПРИЯТИЙ, НАПРАВЛЕННЫХ НА СОВЕРШЕНСТВОВАНИЕ ПОДХОДОВ К ОРГАНИЗАЦИИ БЕЗОПАСНОГО ТРУДА</a:t>
            </a:r>
            <a:endParaRPr lang="ru-RU" alt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4804C92-8634-422F-8331-FEA8F172C7E2}"/>
              </a:ext>
            </a:extLst>
          </p:cNvPr>
          <p:cNvCxnSpPr>
            <a:cxnSpLocks/>
          </p:cNvCxnSpPr>
          <p:nvPr/>
        </p:nvCxnSpPr>
        <p:spPr>
          <a:xfrm>
            <a:off x="569088" y="704620"/>
            <a:ext cx="11395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3778" y="776973"/>
          <a:ext cx="11962109" cy="5736155"/>
        </p:xfrm>
        <a:graphic>
          <a:graphicData uri="http://schemas.openxmlformats.org/drawingml/2006/table">
            <a:tbl>
              <a:tblPr firstRow="1" firstCol="1" bandRow="1"/>
              <a:tblGrid>
                <a:gridCol w="36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8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Организация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Регион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Мероприятия, направленные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на совершенствование подходов к организации безопасного труда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Экотон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 - Астана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Актюбинская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механизма расчета интегральной оценки профессионального риска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модели двухкомпонентного страхового тарифа ОСНС и методики определения поправочного коэффициента к страховому тарифу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Экотон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Батыс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Актюбинская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методики выбора СИЗ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Экотон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»-Алга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Актюбинская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методики определения видов и объемов гарантий, занятым во вредных условиях труда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Экотон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 –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Кандыагаш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Актюбинская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методики выбора СИЗ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типовых учебных программ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Каражанбасмунай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Мангыстауская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методики интегральной оценки профессионального риска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Атырауский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нефтеперерабатывающий завод»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Атырауская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модели двухкомпонентного страхового тарифа ОСНС и методики определения поправочного коэффициента к страховому тарифу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3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Бакырчикское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горнодобывающее предприятие»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Область Абай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механизма расчета интегральной оценки профессионального риска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модели двухкомпонентного страхового тарифа ОСНС и методики определения поправочного коэффициента к страховому тарифу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методики выбора СИЗ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Эмбамунайгаз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Атырауская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механизма расчета интегральной оценки профессионального риска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методики выбора СИЗ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АО «Стекольная Компания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Саф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Алматинская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область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механизма расчета интегральной оценки профессионального риска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Апробация методики выбора СИЗ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17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2">
            <a:extLst>
              <a:ext uri="{FF2B5EF4-FFF2-40B4-BE49-F238E27FC236}">
                <a16:creationId xmlns:a16="http://schemas.microsoft.com/office/drawing/2014/main" id="{C1A3C94D-55B2-4D1A-FD9F-204B3890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" y="99517"/>
            <a:ext cx="1217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spc="-90" dirty="0">
                <a:latin typeface="Segoe UI Semibold"/>
                <a:cs typeface="Segoe UI Semibold"/>
              </a:rPr>
              <a:t>Кейсы по пилотной апробации прикладных научных разработок на предприятиях </a:t>
            </a:r>
          </a:p>
        </p:txBody>
      </p:sp>
      <p:sp>
        <p:nvSpPr>
          <p:cNvPr id="6180" name="TextBox 2">
            <a:extLst>
              <a:ext uri="{FF2B5EF4-FFF2-40B4-BE49-F238E27FC236}">
                <a16:creationId xmlns:a16="http://schemas.microsoft.com/office/drawing/2014/main" id="{FDE31743-11E2-78C3-6871-B073829F2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6" y="5535088"/>
            <a:ext cx="528637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3E226F"/>
                </a:solidFill>
              </a:rPr>
              <a:t>Результаты апробации: </a:t>
            </a:r>
            <a:r>
              <a:rPr lang="ru-RU" altLang="ru-RU" sz="1300" dirty="0"/>
              <a:t>Разработанные методика и Перечень СИЗ в зависимости от вредных производственных факторов и степени их воздействия прошли апробацию на 2-х «пилотных» предприятиях. Получены акты и авторское свидетельство № 39353 от «2» октября 2023 года.</a:t>
            </a:r>
          </a:p>
        </p:txBody>
      </p:sp>
      <p:sp>
        <p:nvSpPr>
          <p:cNvPr id="6181" name="Прямоугольник 68">
            <a:extLst>
              <a:ext uri="{FF2B5EF4-FFF2-40B4-BE49-F238E27FC236}">
                <a16:creationId xmlns:a16="http://schemas.microsoft.com/office/drawing/2014/main" id="{10FC3043-1CBB-4284-6CBB-261924C4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206" y="5148262"/>
            <a:ext cx="22399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0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 целях автоматизации процесса выбора СИЗ </a:t>
            </a:r>
          </a:p>
        </p:txBody>
      </p:sp>
      <p:sp>
        <p:nvSpPr>
          <p:cNvPr id="6182" name="TextBox 69">
            <a:extLst>
              <a:ext uri="{FF2B5EF4-FFF2-40B4-BE49-F238E27FC236}">
                <a16:creationId xmlns:a16="http://schemas.microsoft.com/office/drawing/2014/main" id="{E334CA48-B908-37A8-816F-6C1E97A2C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512888"/>
            <a:ext cx="20415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Century Gothic" panose="020B0502020202020204" pitchFamily="34" charset="0"/>
              </a:rPr>
              <a:t>ТОО «</a:t>
            </a:r>
            <a:r>
              <a:rPr lang="ru-RU" altLang="ru-RU" sz="1100" b="1" dirty="0" err="1">
                <a:latin typeface="Century Gothic" panose="020B0502020202020204" pitchFamily="34" charset="0"/>
              </a:rPr>
              <a:t>Гидросталь</a:t>
            </a:r>
            <a:r>
              <a:rPr lang="ru-RU" altLang="ru-RU" sz="1100" b="1" dirty="0">
                <a:latin typeface="Century Gothic" panose="020B0502020202020204" pitchFamily="34" charset="0"/>
              </a:rPr>
              <a:t>»</a:t>
            </a:r>
            <a:endParaRPr lang="en-US" altLang="ru-RU" sz="11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Производство </a:t>
            </a:r>
            <a:r>
              <a:rPr lang="kk-KZ" altLang="ru-RU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легких металлических конструкций</a:t>
            </a:r>
            <a:endParaRPr lang="ru-RU" altLang="ru-RU" sz="11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Численность работников 296 чел.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АУП</a:t>
            </a:r>
            <a:r>
              <a:rPr lang="ru-RU" altLang="ru-RU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 – 28 работников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Основной персонал </a:t>
            </a:r>
            <a:r>
              <a:rPr lang="ru-RU" altLang="ru-RU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– 57 работника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Вспомогательный персонал </a:t>
            </a:r>
            <a:r>
              <a:rPr lang="ru-RU" altLang="ru-RU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– 211 работника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41D46963-BA83-39C9-13F0-59075ECEC20D}"/>
              </a:ext>
            </a:extLst>
          </p:cNvPr>
          <p:cNvCxnSpPr/>
          <p:nvPr/>
        </p:nvCxnSpPr>
        <p:spPr>
          <a:xfrm>
            <a:off x="2155825" y="923925"/>
            <a:ext cx="39688" cy="4668838"/>
          </a:xfrm>
          <a:prstGeom prst="line">
            <a:avLst/>
          </a:prstGeom>
          <a:ln>
            <a:solidFill>
              <a:srgbClr val="33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8" name="TextBox 75">
            <a:extLst>
              <a:ext uri="{FF2B5EF4-FFF2-40B4-BE49-F238E27FC236}">
                <a16:creationId xmlns:a16="http://schemas.microsoft.com/office/drawing/2014/main" id="{040FCBD7-3AF0-FFD8-700E-AA0465A3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4121149"/>
            <a:ext cx="2020887" cy="2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ТОО «</a:t>
            </a:r>
            <a:r>
              <a:rPr lang="en-US" altLang="ru-RU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ENKI</a:t>
            </a:r>
            <a:r>
              <a:rPr lang="ru-RU" altLang="ru-RU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</a:t>
            </a:r>
            <a:endParaRPr lang="en-US" altLang="ru-RU" sz="1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Производство строительных материалов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i="1" dirty="0">
                <a:solidFill>
                  <a:srgbClr val="000000"/>
                </a:solidFill>
                <a:latin typeface="Century Gothic" panose="020B0502020202020204" pitchFamily="34" charset="0"/>
              </a:rPr>
              <a:t>Численность работников 242 чел.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Обеспечено СИЗ – 190 работников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АУП</a:t>
            </a:r>
            <a:r>
              <a:rPr lang="ru-RU" altLang="ru-RU" sz="1050" i="1" dirty="0">
                <a:solidFill>
                  <a:srgbClr val="000000"/>
                </a:solidFill>
                <a:latin typeface="Century Gothic" panose="020B0502020202020204" pitchFamily="34" charset="0"/>
              </a:rPr>
              <a:t> – 36 работников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Основной персонал </a:t>
            </a:r>
            <a:r>
              <a:rPr lang="ru-RU" altLang="ru-RU" sz="1050" i="1" dirty="0">
                <a:solidFill>
                  <a:srgbClr val="000000"/>
                </a:solidFill>
                <a:latin typeface="Century Gothic" panose="020B0502020202020204" pitchFamily="34" charset="0"/>
              </a:rPr>
              <a:t>– 62 работника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Вспомогательный персонал </a:t>
            </a:r>
            <a:r>
              <a:rPr lang="ru-RU" altLang="ru-RU" sz="1050" i="1" dirty="0">
                <a:solidFill>
                  <a:srgbClr val="000000"/>
                </a:solidFill>
                <a:latin typeface="Century Gothic" panose="020B0502020202020204" pitchFamily="34" charset="0"/>
              </a:rPr>
              <a:t>– 144 работника</a:t>
            </a:r>
            <a:endParaRPr lang="kk-KZ" altLang="ru-RU" sz="105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4977B53-D484-BC81-F3AF-A685F3A82183}"/>
              </a:ext>
            </a:extLst>
          </p:cNvPr>
          <p:cNvSpPr/>
          <p:nvPr/>
        </p:nvSpPr>
        <p:spPr>
          <a:xfrm>
            <a:off x="2264568" y="5521325"/>
            <a:ext cx="5332412" cy="3175"/>
          </a:xfrm>
          <a:prstGeom prst="line">
            <a:avLst/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91" name="TextBox 8">
            <a:extLst>
              <a:ext uri="{FF2B5EF4-FFF2-40B4-BE49-F238E27FC236}">
                <a16:creationId xmlns:a16="http://schemas.microsoft.com/office/drawing/2014/main" id="{99EF27C6-E807-D913-C28D-B993166E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7713"/>
            <a:ext cx="247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3E226F"/>
                </a:solidFill>
              </a:rPr>
              <a:t>ПИЛОТНЫЕ ПРЕДПРИЯТИЯ</a:t>
            </a:r>
            <a:endParaRPr lang="ru-RU" altLang="ru-RU" sz="1400" i="1"/>
          </a:p>
        </p:txBody>
      </p:sp>
      <p:pic>
        <p:nvPicPr>
          <p:cNvPr id="6192" name="Рисунок 10">
            <a:extLst>
              <a:ext uri="{FF2B5EF4-FFF2-40B4-BE49-F238E27FC236}">
                <a16:creationId xmlns:a16="http://schemas.microsoft.com/office/drawing/2014/main" id="{F958D515-EDD0-204E-FBC8-593DFBA0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2261" r="3391" b="23563"/>
          <a:stretch>
            <a:fillRect/>
          </a:stretch>
        </p:blipFill>
        <p:spPr bwMode="auto">
          <a:xfrm>
            <a:off x="9953625" y="979488"/>
            <a:ext cx="211613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Рисунок 11">
            <a:extLst>
              <a:ext uri="{FF2B5EF4-FFF2-40B4-BE49-F238E27FC236}">
                <a16:creationId xmlns:a16="http://schemas.microsoft.com/office/drawing/2014/main" id="{ABDA57E1-4CA5-6BD0-E41E-B11CF6F68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4781" r="2782" b="19550"/>
          <a:stretch>
            <a:fillRect/>
          </a:stretch>
        </p:blipFill>
        <p:spPr bwMode="auto">
          <a:xfrm>
            <a:off x="9994900" y="3736975"/>
            <a:ext cx="20335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C02AB46D-3664-A645-1C96-0F8F4B0F7BC3}"/>
              </a:ext>
            </a:extLst>
          </p:cNvPr>
          <p:cNvSpPr/>
          <p:nvPr/>
        </p:nvSpPr>
        <p:spPr>
          <a:xfrm>
            <a:off x="9966325" y="854075"/>
            <a:ext cx="2120900" cy="2725738"/>
          </a:xfrm>
          <a:prstGeom prst="roundRect">
            <a:avLst>
              <a:gd name="adj" fmla="val 1573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52EF16B0-3C6E-C6D1-B6F0-DE142D306A8E}"/>
              </a:ext>
            </a:extLst>
          </p:cNvPr>
          <p:cNvSpPr/>
          <p:nvPr/>
        </p:nvSpPr>
        <p:spPr>
          <a:xfrm>
            <a:off x="9961563" y="3632200"/>
            <a:ext cx="2117725" cy="2689225"/>
          </a:xfrm>
          <a:prstGeom prst="roundRect">
            <a:avLst>
              <a:gd name="adj" fmla="val 1573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A5560101-6776-3FF8-AA54-5CF31E515206}"/>
              </a:ext>
            </a:extLst>
          </p:cNvPr>
          <p:cNvSpPr/>
          <p:nvPr/>
        </p:nvSpPr>
        <p:spPr>
          <a:xfrm>
            <a:off x="68263" y="3632200"/>
            <a:ext cx="1993900" cy="2689224"/>
          </a:xfrm>
          <a:prstGeom prst="roundRect">
            <a:avLst>
              <a:gd name="adj" fmla="val 1573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F3D438B6-0E50-21A1-C7DA-A60B1E612F8A}"/>
              </a:ext>
            </a:extLst>
          </p:cNvPr>
          <p:cNvSpPr/>
          <p:nvPr/>
        </p:nvSpPr>
        <p:spPr>
          <a:xfrm>
            <a:off x="98425" y="1222374"/>
            <a:ext cx="1958975" cy="2350451"/>
          </a:xfrm>
          <a:prstGeom prst="roundRect">
            <a:avLst>
              <a:gd name="adj" fmla="val 1573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98" name="TextBox 22">
            <a:extLst>
              <a:ext uri="{FF2B5EF4-FFF2-40B4-BE49-F238E27FC236}">
                <a16:creationId xmlns:a16="http://schemas.microsoft.com/office/drawing/2014/main" id="{2A25E4D5-FEEB-C252-6856-CC68ED8E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1023938"/>
            <a:ext cx="466725" cy="4889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96000" tIns="96000" rIns="96000" bIns="96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199" name="TextBox 22">
            <a:extLst>
              <a:ext uri="{FF2B5EF4-FFF2-40B4-BE49-F238E27FC236}">
                <a16:creationId xmlns:a16="http://schemas.microsoft.com/office/drawing/2014/main" id="{8E5CB428-74FA-B846-9394-31952B69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89" y="3561555"/>
            <a:ext cx="447675" cy="4889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96000" tIns="96000" rIns="96000" bIns="96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8" name="Левая фигурная скобка 77">
            <a:extLst>
              <a:ext uri="{FF2B5EF4-FFF2-40B4-BE49-F238E27FC236}">
                <a16:creationId xmlns:a16="http://schemas.microsoft.com/office/drawing/2014/main" id="{0A817FFD-FA09-4A4D-7682-AFAE5FBBDE5B}"/>
              </a:ext>
            </a:extLst>
          </p:cNvPr>
          <p:cNvSpPr/>
          <p:nvPr/>
        </p:nvSpPr>
        <p:spPr>
          <a:xfrm>
            <a:off x="9677400" y="2586038"/>
            <a:ext cx="273050" cy="1863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>
            <a:off x="8853488" y="1811708"/>
            <a:ext cx="725488" cy="14793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7C0580A1-5C3A-2DCF-7588-E96E605CF5AF}"/>
              </a:ext>
            </a:extLst>
          </p:cNvPr>
          <p:cNvCxnSpPr/>
          <p:nvPr/>
        </p:nvCxnSpPr>
        <p:spPr>
          <a:xfrm flipH="1">
            <a:off x="9580563" y="660400"/>
            <a:ext cx="34925" cy="5661025"/>
          </a:xfrm>
          <a:prstGeom prst="line">
            <a:avLst/>
          </a:prstGeom>
          <a:ln>
            <a:solidFill>
              <a:srgbClr val="33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трелка вниз 58">
            <a:extLst>
              <a:ext uri="{FF2B5EF4-FFF2-40B4-BE49-F238E27FC236}">
                <a16:creationId xmlns:a16="http://schemas.microsoft.com/office/drawing/2014/main" id="{7B58BC19-3FFB-75F1-68D0-C337DE4C7560}"/>
              </a:ext>
            </a:extLst>
          </p:cNvPr>
          <p:cNvSpPr/>
          <p:nvPr/>
        </p:nvSpPr>
        <p:spPr>
          <a:xfrm>
            <a:off x="954088" y="1030288"/>
            <a:ext cx="295275" cy="12858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05" name="Прямоугольник 80">
            <a:extLst>
              <a:ext uri="{FF2B5EF4-FFF2-40B4-BE49-F238E27FC236}">
                <a16:creationId xmlns:a16="http://schemas.microsoft.com/office/drawing/2014/main" id="{55DD87E5-F0C7-1C8F-E057-12FB2FB8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475" y="595313"/>
            <a:ext cx="1698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u="sng">
                <a:solidFill>
                  <a:srgbClr val="3E226F"/>
                </a:solidFill>
              </a:rPr>
              <a:t>Результаты апробации</a:t>
            </a:r>
            <a:r>
              <a:rPr lang="ru-RU" altLang="ru-RU" sz="1200" b="1">
                <a:solidFill>
                  <a:srgbClr val="3E226F"/>
                </a:solidFill>
              </a:rPr>
              <a:t> </a:t>
            </a:r>
            <a:endParaRPr lang="ru-RU" altLang="ru-RU" sz="1200"/>
          </a:p>
        </p:txBody>
      </p:sp>
      <p:pic>
        <p:nvPicPr>
          <p:cNvPr id="6206" name="Рисунок 7">
            <a:extLst>
              <a:ext uri="{FF2B5EF4-FFF2-40B4-BE49-F238E27FC236}">
                <a16:creationId xmlns:a16="http://schemas.microsoft.com/office/drawing/2014/main" id="{1742E071-7FEF-BDCD-5EBD-E78A1E236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6" y="3943350"/>
            <a:ext cx="186055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Стрелка вниз 81">
            <a:extLst>
              <a:ext uri="{FF2B5EF4-FFF2-40B4-BE49-F238E27FC236}">
                <a16:creationId xmlns:a16="http://schemas.microsoft.com/office/drawing/2014/main" id="{B3781CF3-E2C8-E795-1D7B-A96A320821F1}"/>
              </a:ext>
            </a:extLst>
          </p:cNvPr>
          <p:cNvSpPr/>
          <p:nvPr/>
        </p:nvSpPr>
        <p:spPr>
          <a:xfrm>
            <a:off x="8439150" y="3613150"/>
            <a:ext cx="414338" cy="2619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TextBox 22">
            <a:extLst>
              <a:ext uri="{FF2B5EF4-FFF2-40B4-BE49-F238E27FC236}">
                <a16:creationId xmlns:a16="http://schemas.microsoft.com/office/drawing/2014/main" id="{2A25E4D5-FEEB-C252-6856-CC68ED8E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340" y="844550"/>
            <a:ext cx="466725" cy="4889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96000" tIns="96000" rIns="96000" bIns="96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9" name="TextBox 22">
            <a:extLst>
              <a:ext uri="{FF2B5EF4-FFF2-40B4-BE49-F238E27FC236}">
                <a16:creationId xmlns:a16="http://schemas.microsoft.com/office/drawing/2014/main" id="{8E5CB428-74FA-B846-9394-31952B69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1906" y="3572826"/>
            <a:ext cx="447675" cy="4889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96000" tIns="96000" rIns="96000" bIns="96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171" name="TextBox 47">
            <a:extLst>
              <a:ext uri="{FF2B5EF4-FFF2-40B4-BE49-F238E27FC236}">
                <a16:creationId xmlns:a16="http://schemas.microsoft.com/office/drawing/2014/main" id="{772054F5-543B-9519-1C30-F25D81BD6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1" y="3530600"/>
            <a:ext cx="538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2" name="TextBox 46">
            <a:extLst>
              <a:ext uri="{FF2B5EF4-FFF2-40B4-BE49-F238E27FC236}">
                <a16:creationId xmlns:a16="http://schemas.microsoft.com/office/drawing/2014/main" id="{3EEB14FD-9FB0-5733-8ACD-987852D94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14" y="3498055"/>
            <a:ext cx="481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C291334-4210-5B13-F7AD-058EFC4C88F8}"/>
              </a:ext>
            </a:extLst>
          </p:cNvPr>
          <p:cNvGraphicFramePr/>
          <p:nvPr/>
        </p:nvGraphicFramePr>
        <p:xfrm>
          <a:off x="2395538" y="787402"/>
          <a:ext cx="7204074" cy="376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rot="5400000">
            <a:off x="2389025" y="2921436"/>
            <a:ext cx="1425897" cy="481411"/>
          </a:xfrm>
          <a:prstGeom prst="bentUpArrow">
            <a:avLst>
              <a:gd name="adj1" fmla="val 12574"/>
              <a:gd name="adj2" fmla="val 25000"/>
              <a:gd name="adj3" fmla="val 3742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4510681" y="2449192"/>
            <a:ext cx="189908" cy="695645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808056" y="2470099"/>
            <a:ext cx="188386" cy="69564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7178985" y="2449192"/>
            <a:ext cx="189908" cy="695645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70"/>
          <p:cNvSpPr/>
          <p:nvPr/>
        </p:nvSpPr>
        <p:spPr>
          <a:xfrm>
            <a:off x="-3778" y="117964"/>
            <a:ext cx="58355" cy="511908"/>
          </a:xfrm>
          <a:custGeom>
            <a:avLst/>
            <a:gdLst/>
            <a:ahLst/>
            <a:cxnLst/>
            <a:rect l="l" t="t" r="r" b="b"/>
            <a:pathLst>
              <a:path w="71755" h="788035">
                <a:moveTo>
                  <a:pt x="71628" y="0"/>
                </a:moveTo>
                <a:lnTo>
                  <a:pt x="0" y="0"/>
                </a:lnTo>
                <a:lnTo>
                  <a:pt x="0" y="787908"/>
                </a:lnTo>
                <a:lnTo>
                  <a:pt x="71628" y="787908"/>
                </a:lnTo>
                <a:lnTo>
                  <a:pt x="71628" y="0"/>
                </a:lnTo>
                <a:close/>
              </a:path>
            </a:pathLst>
          </a:custGeom>
          <a:solidFill>
            <a:srgbClr val="B8530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76A83E48-5669-B92B-D465-BDE7073667CB}"/>
              </a:ext>
            </a:extLst>
          </p:cNvPr>
          <p:cNvSpPr/>
          <p:nvPr/>
        </p:nvSpPr>
        <p:spPr>
          <a:xfrm rot="16200000">
            <a:off x="4690337" y="1819483"/>
            <a:ext cx="735640" cy="3627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85DF390-67D5-DCA0-1334-2C7B5DC9BE54}"/>
              </a:ext>
            </a:extLst>
          </p:cNvPr>
          <p:cNvSpPr/>
          <p:nvPr/>
        </p:nvSpPr>
        <p:spPr>
          <a:xfrm>
            <a:off x="5227530" y="1633020"/>
            <a:ext cx="4418173" cy="3319980"/>
          </a:xfrm>
          <a:prstGeom prst="rect">
            <a:avLst/>
          </a:prstGeom>
          <a:solidFill>
            <a:schemeClr val="accent1">
              <a:lumMod val="20000"/>
              <a:lumOff val="8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bject 41">
            <a:extLst>
              <a:ext uri="{FF2B5EF4-FFF2-40B4-BE49-F238E27FC236}">
                <a16:creationId xmlns:a16="http://schemas.microsoft.com/office/drawing/2014/main" id="{51EA44E7-89CC-475E-618C-F95C49F2C0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5944" y="1372588"/>
            <a:ext cx="147158" cy="1205484"/>
          </a:xfrm>
          <a:prstGeom prst="rect">
            <a:avLst/>
          </a:prstGeom>
        </p:spPr>
      </p:pic>
      <p:pic>
        <p:nvPicPr>
          <p:cNvPr id="6" name="object 42">
            <a:extLst>
              <a:ext uri="{FF2B5EF4-FFF2-40B4-BE49-F238E27FC236}">
                <a16:creationId xmlns:a16="http://schemas.microsoft.com/office/drawing/2014/main" id="{13DB97FC-9F8D-62D9-E761-53B3016BD0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196" y="2300704"/>
            <a:ext cx="147158" cy="1205484"/>
          </a:xfrm>
          <a:prstGeom prst="rect">
            <a:avLst/>
          </a:prstGeom>
        </p:spPr>
      </p:pic>
      <p:pic>
        <p:nvPicPr>
          <p:cNvPr id="7" name="object 43">
            <a:extLst>
              <a:ext uri="{FF2B5EF4-FFF2-40B4-BE49-F238E27FC236}">
                <a16:creationId xmlns:a16="http://schemas.microsoft.com/office/drawing/2014/main" id="{23F605A6-4204-066A-949A-B09EF2AA46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823" y="2698468"/>
            <a:ext cx="646176" cy="381000"/>
          </a:xfrm>
          <a:prstGeom prst="rect">
            <a:avLst/>
          </a:prstGeom>
        </p:spPr>
      </p:pic>
      <p:pic>
        <p:nvPicPr>
          <p:cNvPr id="8" name="object 44">
            <a:extLst>
              <a:ext uri="{FF2B5EF4-FFF2-40B4-BE49-F238E27FC236}">
                <a16:creationId xmlns:a16="http://schemas.microsoft.com/office/drawing/2014/main" id="{2B3CA608-9FE5-E34F-B6CE-8E0CDD4183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355" y="2625317"/>
            <a:ext cx="903731" cy="813815"/>
          </a:xfrm>
          <a:prstGeom prst="rect">
            <a:avLst/>
          </a:prstGeom>
        </p:spPr>
      </p:pic>
      <p:pic>
        <p:nvPicPr>
          <p:cNvPr id="9" name="object 45">
            <a:extLst>
              <a:ext uri="{FF2B5EF4-FFF2-40B4-BE49-F238E27FC236}">
                <a16:creationId xmlns:a16="http://schemas.microsoft.com/office/drawing/2014/main" id="{5BCF2E7D-02AB-2E9E-3AE0-D6E9F21CC0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447" y="2625317"/>
            <a:ext cx="905255" cy="516636"/>
          </a:xfrm>
          <a:prstGeom prst="rect">
            <a:avLst/>
          </a:prstGeom>
        </p:spPr>
      </p:pic>
      <p:pic>
        <p:nvPicPr>
          <p:cNvPr id="10" name="object 46">
            <a:extLst>
              <a:ext uri="{FF2B5EF4-FFF2-40B4-BE49-F238E27FC236}">
                <a16:creationId xmlns:a16="http://schemas.microsoft.com/office/drawing/2014/main" id="{969786F3-33A9-47B1-5F7C-67307972734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6683" y="1777972"/>
            <a:ext cx="646176" cy="381000"/>
          </a:xfrm>
          <a:prstGeom prst="rect">
            <a:avLst/>
          </a:prstGeom>
        </p:spPr>
      </p:pic>
      <p:pic>
        <p:nvPicPr>
          <p:cNvPr id="11" name="object 47">
            <a:extLst>
              <a:ext uri="{FF2B5EF4-FFF2-40B4-BE49-F238E27FC236}">
                <a16:creationId xmlns:a16="http://schemas.microsoft.com/office/drawing/2014/main" id="{B495910F-23F0-46A9-0C93-0DB14EAEA3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15" y="1697200"/>
            <a:ext cx="903731" cy="813815"/>
          </a:xfrm>
          <a:prstGeom prst="rect">
            <a:avLst/>
          </a:prstGeom>
        </p:spPr>
      </p:pic>
      <p:pic>
        <p:nvPicPr>
          <p:cNvPr id="12" name="object 48">
            <a:extLst>
              <a:ext uri="{FF2B5EF4-FFF2-40B4-BE49-F238E27FC236}">
                <a16:creationId xmlns:a16="http://schemas.microsoft.com/office/drawing/2014/main" id="{1CB497A9-0010-C113-C49C-EBDBC5B69F8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31" y="1704820"/>
            <a:ext cx="905255" cy="518160"/>
          </a:xfrm>
          <a:prstGeom prst="rect">
            <a:avLst/>
          </a:prstGeom>
        </p:spPr>
      </p:pic>
      <p:pic>
        <p:nvPicPr>
          <p:cNvPr id="20" name="object 56">
            <a:extLst>
              <a:ext uri="{FF2B5EF4-FFF2-40B4-BE49-F238E27FC236}">
                <a16:creationId xmlns:a16="http://schemas.microsoft.com/office/drawing/2014/main" id="{95283B9A-0197-9C4A-07C9-2A3400DA03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40" y="4185892"/>
            <a:ext cx="147158" cy="1203960"/>
          </a:xfrm>
          <a:prstGeom prst="rect">
            <a:avLst/>
          </a:prstGeom>
        </p:spPr>
      </p:pic>
      <p:pic>
        <p:nvPicPr>
          <p:cNvPr id="21" name="object 57">
            <a:extLst>
              <a:ext uri="{FF2B5EF4-FFF2-40B4-BE49-F238E27FC236}">
                <a16:creationId xmlns:a16="http://schemas.microsoft.com/office/drawing/2014/main" id="{9DB12015-A95D-D871-CB46-BE36ED38155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7015" y="4583656"/>
            <a:ext cx="644651" cy="381000"/>
          </a:xfrm>
          <a:prstGeom prst="rect">
            <a:avLst/>
          </a:prstGeom>
        </p:spPr>
      </p:pic>
      <p:pic>
        <p:nvPicPr>
          <p:cNvPr id="22" name="object 58">
            <a:extLst>
              <a:ext uri="{FF2B5EF4-FFF2-40B4-BE49-F238E27FC236}">
                <a16:creationId xmlns:a16="http://schemas.microsoft.com/office/drawing/2014/main" id="{BE246A44-E3FE-86C8-2561-D6AF4BA920E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499" y="4508980"/>
            <a:ext cx="903731" cy="813816"/>
          </a:xfrm>
          <a:prstGeom prst="rect">
            <a:avLst/>
          </a:prstGeom>
        </p:spPr>
      </p:pic>
      <p:pic>
        <p:nvPicPr>
          <p:cNvPr id="23" name="object 59">
            <a:extLst>
              <a:ext uri="{FF2B5EF4-FFF2-40B4-BE49-F238E27FC236}">
                <a16:creationId xmlns:a16="http://schemas.microsoft.com/office/drawing/2014/main" id="{36034DB7-FA56-2F37-9669-8DA59CC54B0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639" y="4508980"/>
            <a:ext cx="905255" cy="516636"/>
          </a:xfrm>
          <a:prstGeom prst="rect">
            <a:avLst/>
          </a:prstGeom>
        </p:spPr>
      </p:pic>
      <p:pic>
        <p:nvPicPr>
          <p:cNvPr id="24" name="object 60">
            <a:extLst>
              <a:ext uri="{FF2B5EF4-FFF2-40B4-BE49-F238E27FC236}">
                <a16:creationId xmlns:a16="http://schemas.microsoft.com/office/drawing/2014/main" id="{8BBCBDDA-3CE3-5977-5717-CEEA75F204E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8875" y="3632681"/>
            <a:ext cx="643127" cy="382524"/>
          </a:xfrm>
          <a:prstGeom prst="rect">
            <a:avLst/>
          </a:prstGeom>
        </p:spPr>
      </p:pic>
      <p:pic>
        <p:nvPicPr>
          <p:cNvPr id="25" name="object 61">
            <a:extLst>
              <a:ext uri="{FF2B5EF4-FFF2-40B4-BE49-F238E27FC236}">
                <a16:creationId xmlns:a16="http://schemas.microsoft.com/office/drawing/2014/main" id="{9A6F3B20-61D3-38A8-0D23-8560A3933F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59" y="3561053"/>
            <a:ext cx="903731" cy="813815"/>
          </a:xfrm>
          <a:prstGeom prst="rect">
            <a:avLst/>
          </a:prstGeom>
        </p:spPr>
      </p:pic>
      <p:pic>
        <p:nvPicPr>
          <p:cNvPr id="26" name="object 62">
            <a:extLst>
              <a:ext uri="{FF2B5EF4-FFF2-40B4-BE49-F238E27FC236}">
                <a16:creationId xmlns:a16="http://schemas.microsoft.com/office/drawing/2014/main" id="{6F089028-2D60-41E2-A61A-24612BF9B213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975" y="3561053"/>
            <a:ext cx="906780" cy="515112"/>
          </a:xfrm>
          <a:prstGeom prst="rect">
            <a:avLst/>
          </a:prstGeom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484D558B-738B-B414-3F52-2E536245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30" y="2671379"/>
            <a:ext cx="3758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СТИМУЛИРОВАНИЕ МЕР ПО СНИЖЕНИЮ ПРОФЕССИОНАЛЬНОГО РИСКА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E1A3E5-1B6E-DE78-0385-5590E5402588}"/>
              </a:ext>
            </a:extLst>
          </p:cNvPr>
          <p:cNvSpPr txBox="1"/>
          <p:nvPr/>
        </p:nvSpPr>
        <p:spPr>
          <a:xfrm>
            <a:off x="1161104" y="1640744"/>
            <a:ext cx="3483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НАЦИОНАЛЬНОЙ СИСТЕМЫ УПРАВЛЕНИЯ ОХРАНОЙ ТРУДА НА ОСНОВЕ РИСК-ОРИЕНТИРОВАННОГО ПОДХОДА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550369-A1C0-A9C0-0E7D-62AE83649AE2}"/>
              </a:ext>
            </a:extLst>
          </p:cNvPr>
          <p:cNvSpPr txBox="1"/>
          <p:nvPr/>
        </p:nvSpPr>
        <p:spPr>
          <a:xfrm>
            <a:off x="1359978" y="4557039"/>
            <a:ext cx="3600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КОНТРОЛЯ И МОНИТОРИНГА В СФЕРЕ ОХРАНЫ ТРУДА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1BEB77-9550-5949-DD89-F907B3CC3683}"/>
              </a:ext>
            </a:extLst>
          </p:cNvPr>
          <p:cNvSpPr txBox="1"/>
          <p:nvPr/>
        </p:nvSpPr>
        <p:spPr>
          <a:xfrm>
            <a:off x="1100422" y="3460249"/>
            <a:ext cx="3515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ПРОФЕССИОНАЛЬНЫХ КОМПЕТЕНЦИЙ И НАУЧНОГО ПОТЕНЦИАЛА В СФЕРЕ ОХРАНЫ ТРУДА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722A74-B1DC-D3D1-7B93-EDF2E8C6DDD0}"/>
              </a:ext>
            </a:extLst>
          </p:cNvPr>
          <p:cNvSpPr txBox="1"/>
          <p:nvPr/>
        </p:nvSpPr>
        <p:spPr>
          <a:xfrm>
            <a:off x="5218084" y="1721345"/>
            <a:ext cx="447347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«Будет внедрена модель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</a:rPr>
              <a:t>интегральной ОПР</a:t>
            </a:r>
            <a:r>
              <a:rPr lang="ru-RU" sz="12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sz="1200" b="0" i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включающей данные о выполнении требований трудового законодательства, результатах оценки индивидуального профессионального риска, показателях ПТ и ПЗ…»</a:t>
            </a:r>
          </a:p>
          <a:p>
            <a:endParaRPr lang="ru-RU" sz="1200" i="1" dirty="0"/>
          </a:p>
          <a:p>
            <a:r>
              <a:rPr lang="ru-RU" sz="1200" i="1" dirty="0">
                <a:solidFill>
                  <a:srgbClr val="000000"/>
                </a:solidFill>
                <a:latin typeface="Courier New" panose="02070309020205020404" pitchFamily="49" charset="0"/>
              </a:rPr>
              <a:t>«Внедрение риск-ориентированного подхода предусматривает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</a:rPr>
              <a:t>исключение процедуры аттестации производственных объектов…</a:t>
            </a:r>
            <a:r>
              <a:rPr lang="ru-RU" sz="1200" i="1" dirty="0">
                <a:solidFill>
                  <a:srgbClr val="000000"/>
                </a:solidFill>
                <a:latin typeface="Courier New" panose="02070309020205020404" pitchFamily="49" charset="0"/>
              </a:rPr>
              <a:t>» </a:t>
            </a:r>
          </a:p>
          <a:p>
            <a:endParaRPr lang="ru-RU" sz="1200" i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Courier New" panose="02070309020205020404" pitchFamily="49" charset="0"/>
              </a:rPr>
              <a:t> В цифровой карте предприятий будут отображаться результаты по интегральной оценке и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</a:rPr>
              <a:t>распределению предприятий по степени риска…» </a:t>
            </a:r>
          </a:p>
          <a:p>
            <a:endParaRPr lang="ru-RU" sz="1200" i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Courier New" panose="02070309020205020404" pitchFamily="49" charset="0"/>
              </a:rPr>
              <a:t>«Это потребует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</a:rPr>
              <a:t>интеграции государственных информационных систем </a:t>
            </a:r>
            <a:r>
              <a:rPr lang="ru-RU" sz="1200" i="1" dirty="0">
                <a:solidFill>
                  <a:srgbClr val="000000"/>
                </a:solidFill>
                <a:latin typeface="Courier New" panose="02070309020205020404" pitchFamily="49" charset="0"/>
              </a:rPr>
              <a:t>мониторинга условий труда и профессиональных рисков…»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3DE2E5-A91F-09CB-2D0F-FBA903063F92}"/>
              </a:ext>
            </a:extLst>
          </p:cNvPr>
          <p:cNvSpPr txBox="1"/>
          <p:nvPr/>
        </p:nvSpPr>
        <p:spPr>
          <a:xfrm>
            <a:off x="-28131" y="1066800"/>
            <a:ext cx="2907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НАПРАВЛЕНИЯ РАЗВИТИЯ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СФЕРЫ ОХРАНЫ ТРУДА</a:t>
            </a: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4" name="object 76">
            <a:extLst>
              <a:ext uri="{FF2B5EF4-FFF2-40B4-BE49-F238E27FC236}">
                <a16:creationId xmlns:a16="http://schemas.microsoft.com/office/drawing/2014/main" id="{BB8B81ED-5C2B-F002-427F-AEBB689110F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400" y="63736"/>
            <a:ext cx="5487871" cy="687323"/>
          </a:xfrm>
          <a:prstGeom prst="rect">
            <a:avLst/>
          </a:prstGeom>
        </p:spPr>
      </p:pic>
      <p:sp>
        <p:nvSpPr>
          <p:cNvPr id="49" name="object 81">
            <a:extLst>
              <a:ext uri="{FF2B5EF4-FFF2-40B4-BE49-F238E27FC236}">
                <a16:creationId xmlns:a16="http://schemas.microsoft.com/office/drawing/2014/main" id="{2782247C-1EA3-47B4-21AE-DE967A39CA41}"/>
              </a:ext>
            </a:extLst>
          </p:cNvPr>
          <p:cNvSpPr txBox="1">
            <a:spLocks/>
          </p:cNvSpPr>
          <p:nvPr/>
        </p:nvSpPr>
        <p:spPr>
          <a:xfrm>
            <a:off x="444427" y="107941"/>
            <a:ext cx="9285890" cy="57964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ru-RU" sz="1800" kern="0" spc="120" dirty="0">
                <a:solidFill>
                  <a:srgbClr val="002060"/>
                </a:solidFill>
              </a:rPr>
              <a:t>КОНЦЕПЦИЯ БЕЗОПАСНОГО ТРУДА В РЕСПУБЛИКЕ КАЗАХСТАН </a:t>
            </a:r>
          </a:p>
          <a:p>
            <a:pPr marL="12700" algn="l">
              <a:spcBef>
                <a:spcPts val="100"/>
              </a:spcBef>
            </a:pPr>
            <a:r>
              <a:rPr lang="ru-RU" sz="1800" kern="0" spc="120" dirty="0">
                <a:solidFill>
                  <a:srgbClr val="002060"/>
                </a:solidFill>
              </a:rPr>
              <a:t>на 2024-2030 годы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EE74E0-0E13-4DD6-29F8-3B414B04728C}"/>
              </a:ext>
            </a:extLst>
          </p:cNvPr>
          <p:cNvSpPr txBox="1"/>
          <p:nvPr/>
        </p:nvSpPr>
        <p:spPr>
          <a:xfrm>
            <a:off x="871220" y="717988"/>
            <a:ext cx="979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1200" dirty="0">
                <a:solidFill>
                  <a:srgbClr val="002060"/>
                </a:solidFill>
                <a:latin typeface="Verdana"/>
              </a:rPr>
              <a:t>утверждена Постановлением Правительства Республики Казахстан от 28 декабря 2023 года № 1182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841D29-3FD6-FE42-216C-2CDACF248C16}"/>
              </a:ext>
            </a:extLst>
          </p:cNvPr>
          <p:cNvSpPr txBox="1"/>
          <p:nvPr/>
        </p:nvSpPr>
        <p:spPr>
          <a:xfrm>
            <a:off x="281340" y="5669075"/>
            <a:ext cx="4824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Целевой индикатор</a:t>
            </a:r>
          </a:p>
          <a:p>
            <a:r>
              <a:rPr lang="ru-RU" sz="1600" spc="-110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Охват оценкой профессионального риска действующих активных юридических лиц, %</a:t>
            </a:r>
          </a:p>
          <a:p>
            <a:endParaRPr lang="ru-RU" dirty="0"/>
          </a:p>
        </p:txBody>
      </p:sp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id="{98344BAA-7B8D-9906-5CE1-D1EAB26A8C63}"/>
              </a:ext>
            </a:extLst>
          </p:cNvPr>
          <p:cNvGraphicFramePr/>
          <p:nvPr/>
        </p:nvGraphicFramePr>
        <p:xfrm>
          <a:off x="5341094" y="5255954"/>
          <a:ext cx="5416979" cy="153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64" name="object 36">
            <a:extLst>
              <a:ext uri="{FF2B5EF4-FFF2-40B4-BE49-F238E27FC236}">
                <a16:creationId xmlns:a16="http://schemas.microsoft.com/office/drawing/2014/main" id="{A2A36F5F-00A4-9B5C-FBB6-41C776CF160F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822578" y="1676400"/>
            <a:ext cx="792480" cy="431115"/>
          </a:xfrm>
          <a:prstGeom prst="rect">
            <a:avLst/>
          </a:prstGeom>
        </p:spPr>
      </p:pic>
      <p:pic>
        <p:nvPicPr>
          <p:cNvPr id="66" name="object 38">
            <a:extLst>
              <a:ext uri="{FF2B5EF4-FFF2-40B4-BE49-F238E27FC236}">
                <a16:creationId xmlns:a16="http://schemas.microsoft.com/office/drawing/2014/main" id="{183AD265-A3E6-5AD5-1B15-3D3CD6CE5524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849600" y="4145012"/>
            <a:ext cx="807618" cy="42808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4FDAFBE-E8A8-A381-AC44-585204099795}"/>
              </a:ext>
            </a:extLst>
          </p:cNvPr>
          <p:cNvSpPr txBox="1"/>
          <p:nvPr/>
        </p:nvSpPr>
        <p:spPr>
          <a:xfrm>
            <a:off x="10628303" y="1679649"/>
            <a:ext cx="80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10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ОПР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4FB757-956C-841F-11A1-3024191BC8D3}"/>
              </a:ext>
            </a:extLst>
          </p:cNvPr>
          <p:cNvSpPr txBox="1"/>
          <p:nvPr/>
        </p:nvSpPr>
        <p:spPr>
          <a:xfrm>
            <a:off x="10705440" y="2400113"/>
            <a:ext cx="1061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10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ОПР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EE02FF-8864-F2B1-95FD-0287FA1AB800}"/>
              </a:ext>
            </a:extLst>
          </p:cNvPr>
          <p:cNvSpPr txBox="1"/>
          <p:nvPr/>
        </p:nvSpPr>
        <p:spPr>
          <a:xfrm>
            <a:off x="10698244" y="4161507"/>
            <a:ext cx="2027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10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ОПР </a:t>
            </a:r>
            <a:r>
              <a:rPr lang="ru-RU" sz="1100" spc="-110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(+ АПО)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F8280D-C240-6B3E-E9B7-F019F3E08AC1}"/>
              </a:ext>
            </a:extLst>
          </p:cNvPr>
          <p:cNvSpPr txBox="1"/>
          <p:nvPr/>
        </p:nvSpPr>
        <p:spPr>
          <a:xfrm>
            <a:off x="5094843" y="6581551"/>
            <a:ext cx="596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7B92A"/>
                </a:solidFill>
              </a:rPr>
              <a:t>2025     	   2026	       2027	         2028	             2029	                2030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E6E0EA8-3519-3B38-B40A-18225A3A7D39}"/>
              </a:ext>
            </a:extLst>
          </p:cNvPr>
          <p:cNvSpPr txBox="1"/>
          <p:nvPr/>
        </p:nvSpPr>
        <p:spPr>
          <a:xfrm>
            <a:off x="10758073" y="5244748"/>
            <a:ext cx="14478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507874"/>
                </a:solidFill>
              </a:rPr>
              <a:t>Количество действующих активных юридических лиц, тыс. </a:t>
            </a:r>
          </a:p>
          <a:p>
            <a:pPr algn="ctr"/>
            <a:r>
              <a:rPr lang="ru-RU" sz="900" dirty="0">
                <a:solidFill>
                  <a:srgbClr val="FF0000"/>
                </a:solidFill>
              </a:rPr>
              <a:t>*96% малые и микропредприятия с перспективой внедрения  упрощенной оценки</a:t>
            </a:r>
          </a:p>
        </p:txBody>
      </p:sp>
      <p:cxnSp>
        <p:nvCxnSpPr>
          <p:cNvPr id="76" name="Соединитель: уступ 75">
            <a:extLst>
              <a:ext uri="{FF2B5EF4-FFF2-40B4-BE49-F238E27FC236}">
                <a16:creationId xmlns:a16="http://schemas.microsoft.com/office/drawing/2014/main" id="{92FC3BF8-FC86-EAF5-EA75-5BA8EFB253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515601" y="6102034"/>
            <a:ext cx="1676401" cy="348266"/>
          </a:xfrm>
          <a:prstGeom prst="bentConnector3">
            <a:avLst>
              <a:gd name="adj1" fmla="val 805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A4A10BF-41E7-258C-E8F5-C0673FA1E4F2}"/>
              </a:ext>
            </a:extLst>
          </p:cNvPr>
          <p:cNvSpPr txBox="1"/>
          <p:nvPr/>
        </p:nvSpPr>
        <p:spPr>
          <a:xfrm>
            <a:off x="10698244" y="2923584"/>
            <a:ext cx="1061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10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ОПР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1E66A9B-618F-2149-FBF9-F1ADD7AEF778}"/>
              </a:ext>
            </a:extLst>
          </p:cNvPr>
          <p:cNvSpPr txBox="1"/>
          <p:nvPr/>
        </p:nvSpPr>
        <p:spPr>
          <a:xfrm>
            <a:off x="10705440" y="3513268"/>
            <a:ext cx="1061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10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ОПР</a:t>
            </a:r>
          </a:p>
        </p:txBody>
      </p:sp>
      <p:pic>
        <p:nvPicPr>
          <p:cNvPr id="1028" name="Picture 4" descr="Флаг">
            <a:extLst>
              <a:ext uri="{FF2B5EF4-FFF2-40B4-BE49-F238E27FC236}">
                <a16:creationId xmlns:a16="http://schemas.microsoft.com/office/drawing/2014/main" id="{6DFC3BE8-0905-6797-7AC4-3FED4841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00" y="2389953"/>
            <a:ext cx="823870" cy="4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лаг">
            <a:extLst>
              <a:ext uri="{FF2B5EF4-FFF2-40B4-BE49-F238E27FC236}">
                <a16:creationId xmlns:a16="http://schemas.microsoft.com/office/drawing/2014/main" id="{169CA672-BB32-9055-2D7A-6BB175EC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03" y="2967229"/>
            <a:ext cx="762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">
            <a:extLst>
              <a:ext uri="{FF2B5EF4-FFF2-40B4-BE49-F238E27FC236}">
                <a16:creationId xmlns:a16="http://schemas.microsoft.com/office/drawing/2014/main" id="{67F7E282-5BD7-363D-BA53-A1C256D3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617" y="3455303"/>
            <a:ext cx="762000" cy="50958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98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D473BEA6-591B-5D91-DBBC-16247723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1" y="51113"/>
            <a:ext cx="12140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spc="-90" dirty="0">
                <a:latin typeface="Segoe UI Semibold"/>
                <a:cs typeface="Segoe UI Semibold"/>
              </a:rPr>
              <a:t>Прикладные разработки по определению перечня </a:t>
            </a:r>
            <a:r>
              <a:rPr lang="ru-RU" altLang="ru-RU" sz="2000" spc="-90" dirty="0" err="1">
                <a:latin typeface="Segoe UI Semibold"/>
                <a:cs typeface="Segoe UI Semibold"/>
              </a:rPr>
              <a:t>рискориентированных</a:t>
            </a:r>
            <a:r>
              <a:rPr lang="ru-RU" altLang="ru-RU" sz="2000" spc="-90" dirty="0">
                <a:latin typeface="Segoe UI Semibold"/>
                <a:cs typeface="Segoe UI Semibold"/>
              </a:rPr>
              <a:t> профессиональных компетенций 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A229814-9383-35F8-15B5-E0E61DEEC5E2}"/>
              </a:ext>
            </a:extLst>
          </p:cNvPr>
          <p:cNvGrpSpPr/>
          <p:nvPr/>
        </p:nvGrpSpPr>
        <p:grpSpPr>
          <a:xfrm>
            <a:off x="221010" y="1425176"/>
            <a:ext cx="11778661" cy="3817518"/>
            <a:chOff x="92261" y="1755526"/>
            <a:chExt cx="11778661" cy="3817518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E6E813C9-CA83-E784-06FB-FC5CE079D18F}"/>
                </a:ext>
              </a:extLst>
            </p:cNvPr>
            <p:cNvSpPr/>
            <p:nvPr/>
          </p:nvSpPr>
          <p:spPr>
            <a:xfrm>
              <a:off x="138824" y="3433192"/>
              <a:ext cx="1447354" cy="736434"/>
            </a:xfrm>
            <a:prstGeom prst="roundRect">
              <a:avLst/>
            </a:prstGeom>
            <a:solidFill>
              <a:srgbClr val="7371B3"/>
            </a:solidFill>
            <a:ln>
              <a:solidFill>
                <a:srgbClr val="3C43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Вредные и опасные производственные факторы и риски</a:t>
              </a:r>
              <a:endParaRPr lang="ru-KZ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id="{7DB73228-B0F2-4A28-BAD1-757DE8816DFE}"/>
                </a:ext>
              </a:extLst>
            </p:cNvPr>
            <p:cNvSpPr/>
            <p:nvPr/>
          </p:nvSpPr>
          <p:spPr>
            <a:xfrm>
              <a:off x="109432" y="3322618"/>
              <a:ext cx="194704" cy="20484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KZ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27D47B79-CFC4-EDE0-DA9B-2A1585789268}"/>
                </a:ext>
              </a:extLst>
            </p:cNvPr>
            <p:cNvSpPr/>
            <p:nvPr/>
          </p:nvSpPr>
          <p:spPr>
            <a:xfrm>
              <a:off x="284305" y="1783470"/>
              <a:ext cx="5560455" cy="321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Служба </a:t>
              </a:r>
              <a:r>
                <a:rPr lang="ru-RU" sz="11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БиОТ</a:t>
              </a:r>
              <a:r>
                <a:rPr lang="ru-RU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(специалист, Учебно-курсовой комбинат)анализирует каждое рабочее место по трем основным составляющим:</a:t>
              </a:r>
              <a:endParaRPr lang="ru-KZ" sz="11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430A193D-6258-B6A2-A371-108AC345BCC3}"/>
                </a:ext>
              </a:extLst>
            </p:cNvPr>
            <p:cNvSpPr/>
            <p:nvPr/>
          </p:nvSpPr>
          <p:spPr>
            <a:xfrm>
              <a:off x="1617806" y="3704166"/>
              <a:ext cx="244981" cy="17594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4470A665-2671-C891-1A8B-DFBF0060F2DF}"/>
                </a:ext>
              </a:extLst>
            </p:cNvPr>
            <p:cNvSpPr/>
            <p:nvPr/>
          </p:nvSpPr>
          <p:spPr>
            <a:xfrm>
              <a:off x="2322351" y="3413840"/>
              <a:ext cx="3208381" cy="8129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Оценка профессионального риска;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Аттестация производственных объектов;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Производственный контроль;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Анализ причин несчастных случаев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ru-RU" sz="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7C8F5372-5B65-3404-8747-E5D767CDF541}"/>
                </a:ext>
              </a:extLst>
            </p:cNvPr>
            <p:cNvSpPr/>
            <p:nvPr/>
          </p:nvSpPr>
          <p:spPr>
            <a:xfrm>
              <a:off x="155989" y="4678490"/>
              <a:ext cx="1430188" cy="575887"/>
            </a:xfrm>
            <a:prstGeom prst="roundRect">
              <a:avLst/>
            </a:prstGeom>
            <a:solidFill>
              <a:srgbClr val="7371B3"/>
            </a:solidFill>
            <a:ln>
              <a:solidFill>
                <a:srgbClr val="3C43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Применяемое оборудование, механизмы, машины</a:t>
              </a:r>
              <a:endParaRPr lang="ru-KZ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Блок-схема: узел 37">
              <a:extLst>
                <a:ext uri="{FF2B5EF4-FFF2-40B4-BE49-F238E27FC236}">
                  <a16:creationId xmlns:a16="http://schemas.microsoft.com/office/drawing/2014/main" id="{415B7E17-AECF-BB99-62D9-E0AB77B10FFB}"/>
                </a:ext>
              </a:extLst>
            </p:cNvPr>
            <p:cNvSpPr/>
            <p:nvPr/>
          </p:nvSpPr>
          <p:spPr>
            <a:xfrm>
              <a:off x="95909" y="4574282"/>
              <a:ext cx="194704" cy="20484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KZ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9" name="Стрелка: вправо 38">
              <a:extLst>
                <a:ext uri="{FF2B5EF4-FFF2-40B4-BE49-F238E27FC236}">
                  <a16:creationId xmlns:a16="http://schemas.microsoft.com/office/drawing/2014/main" id="{76E9018B-1D7C-7BE4-9BD0-7116B7238E63}"/>
                </a:ext>
              </a:extLst>
            </p:cNvPr>
            <p:cNvSpPr/>
            <p:nvPr/>
          </p:nvSpPr>
          <p:spPr>
            <a:xfrm>
              <a:off x="1616920" y="4854774"/>
              <a:ext cx="244981" cy="17594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EBE08F98-4A40-C8C3-F349-9FD3594C8B03}"/>
                </a:ext>
              </a:extLst>
            </p:cNvPr>
            <p:cNvSpPr/>
            <p:nvPr/>
          </p:nvSpPr>
          <p:spPr>
            <a:xfrm>
              <a:off x="2301356" y="4433026"/>
              <a:ext cx="3250370" cy="11400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Паспорт оборудования;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Правила эксплуатации;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Визуально-техническая оценка безопасности оборудования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Нормативно-правовые и технические документы, корпоративные стандарты, техническая документация </a:t>
              </a:r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DA9E92F-0D4A-BF7F-64E1-48FA2F88E48E}"/>
                </a:ext>
              </a:extLst>
            </p:cNvPr>
            <p:cNvSpPr/>
            <p:nvPr/>
          </p:nvSpPr>
          <p:spPr>
            <a:xfrm>
              <a:off x="138823" y="2449044"/>
              <a:ext cx="1447354" cy="450457"/>
            </a:xfrm>
            <a:prstGeom prst="roundRect">
              <a:avLst/>
            </a:prstGeom>
            <a:solidFill>
              <a:srgbClr val="7371B3"/>
            </a:solidFill>
            <a:ln>
              <a:solidFill>
                <a:srgbClr val="3C43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Трудовые функции и задачи </a:t>
              </a:r>
              <a:endParaRPr lang="ru-KZ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Блок-схема: узел 74">
              <a:extLst>
                <a:ext uri="{FF2B5EF4-FFF2-40B4-BE49-F238E27FC236}">
                  <a16:creationId xmlns:a16="http://schemas.microsoft.com/office/drawing/2014/main" id="{5A4722E9-DBD8-3235-1A83-9444F5B95721}"/>
                </a:ext>
              </a:extLst>
            </p:cNvPr>
            <p:cNvSpPr/>
            <p:nvPr/>
          </p:nvSpPr>
          <p:spPr>
            <a:xfrm>
              <a:off x="92261" y="2321865"/>
              <a:ext cx="194704" cy="20484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KZ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6" name="Стрелка: вправо 75">
              <a:extLst>
                <a:ext uri="{FF2B5EF4-FFF2-40B4-BE49-F238E27FC236}">
                  <a16:creationId xmlns:a16="http://schemas.microsoft.com/office/drawing/2014/main" id="{28612875-8829-643F-37BD-DEAA6B886096}"/>
                </a:ext>
              </a:extLst>
            </p:cNvPr>
            <p:cNvSpPr/>
            <p:nvPr/>
          </p:nvSpPr>
          <p:spPr>
            <a:xfrm>
              <a:off x="1617806" y="2586302"/>
              <a:ext cx="244981" cy="17594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0BC5AD92-BE77-0A71-FC1D-4E5E090364EC}"/>
                </a:ext>
              </a:extLst>
            </p:cNvPr>
            <p:cNvSpPr/>
            <p:nvPr/>
          </p:nvSpPr>
          <p:spPr>
            <a:xfrm>
              <a:off x="2322352" y="2308984"/>
              <a:ext cx="3208381" cy="7364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Карточка профессии (</a:t>
              </a:r>
              <a:r>
                <a:rPr lang="ru-RU" sz="105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профстандарт</a:t>
              </a: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Должностные инструкции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ЕТКС, Квалификационный справочник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Описание технологического процесса</a:t>
              </a:r>
            </a:p>
          </p:txBody>
        </p:sp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49C5563D-77C7-DE77-07AC-92FBFA47BEE8}"/>
                </a:ext>
              </a:extLst>
            </p:cNvPr>
            <p:cNvSpPr/>
            <p:nvPr/>
          </p:nvSpPr>
          <p:spPr>
            <a:xfrm>
              <a:off x="6151209" y="3413840"/>
              <a:ext cx="4123177" cy="215920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Безопасные приемы выполнения работ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Применение средств коллективной защиты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Применение средств индивидуальной защиты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Действия в чрезвычайных ситуациях, основы техники спасения и эвакуации;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Особенности осуществления работ в неблагоприятных погодных условиях;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Предупреждения несчастных случаев, микроповреждений (микротравм) и профессиональных заболеваний;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Оказание доврачебной помощи;</a:t>
              </a:r>
              <a:endParaRPr lang="ru-RU" sz="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40A5A3AB-CE3B-0591-C209-A4047146B3AA}"/>
                </a:ext>
              </a:extLst>
            </p:cNvPr>
            <p:cNvSpPr/>
            <p:nvPr/>
          </p:nvSpPr>
          <p:spPr>
            <a:xfrm>
              <a:off x="6151209" y="2236721"/>
              <a:ext cx="4123177" cy="10510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ru-RU" sz="105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228600" indent="-22860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Безопасные приемы выполнения работ</a:t>
              </a:r>
            </a:p>
            <a:p>
              <a:pPr marL="228600" indent="-22860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по основным компетенциям</a:t>
              </a:r>
            </a:p>
            <a:p>
              <a:pPr marL="228600" indent="-228600" algn="just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Безопасные приемы работ по дополнительным  компетенциям с учетом, специальных допусков и нарядов-допусков на основе специфики производства  и видов работ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ru-RU" sz="105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78B3797-4D4A-5318-700E-AE22251064C2}"/>
                </a:ext>
              </a:extLst>
            </p:cNvPr>
            <p:cNvSpPr/>
            <p:nvPr/>
          </p:nvSpPr>
          <p:spPr>
            <a:xfrm>
              <a:off x="6450312" y="1755526"/>
              <a:ext cx="3114007" cy="321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Перечень компетенций  </a:t>
              </a:r>
            </a:p>
            <a:p>
              <a:pPr algn="ctr"/>
              <a:r>
                <a:rPr lang="ru-RU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по методам безопасной работы</a:t>
              </a:r>
              <a:endParaRPr lang="ru-KZ" sz="11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Стрелка: вправо 84">
              <a:extLst>
                <a:ext uri="{FF2B5EF4-FFF2-40B4-BE49-F238E27FC236}">
                  <a16:creationId xmlns:a16="http://schemas.microsoft.com/office/drawing/2014/main" id="{CF7DF412-6F31-F377-D354-8FECB830771D}"/>
                </a:ext>
              </a:extLst>
            </p:cNvPr>
            <p:cNvSpPr/>
            <p:nvPr/>
          </p:nvSpPr>
          <p:spPr>
            <a:xfrm>
              <a:off x="5827595" y="3721426"/>
              <a:ext cx="244981" cy="17594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86" name="Стрелка: вправо 85">
              <a:extLst>
                <a:ext uri="{FF2B5EF4-FFF2-40B4-BE49-F238E27FC236}">
                  <a16:creationId xmlns:a16="http://schemas.microsoft.com/office/drawing/2014/main" id="{D6BBAAAE-8D2A-E066-CEAE-BB489E3247AF}"/>
                </a:ext>
              </a:extLst>
            </p:cNvPr>
            <p:cNvSpPr/>
            <p:nvPr/>
          </p:nvSpPr>
          <p:spPr>
            <a:xfrm>
              <a:off x="5844761" y="4888842"/>
              <a:ext cx="244981" cy="17594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87" name="Стрелка: вправо 86">
              <a:extLst>
                <a:ext uri="{FF2B5EF4-FFF2-40B4-BE49-F238E27FC236}">
                  <a16:creationId xmlns:a16="http://schemas.microsoft.com/office/drawing/2014/main" id="{A5130997-894B-A1B7-0549-8CDCA7100AFF}"/>
                </a:ext>
              </a:extLst>
            </p:cNvPr>
            <p:cNvSpPr/>
            <p:nvPr/>
          </p:nvSpPr>
          <p:spPr>
            <a:xfrm>
              <a:off x="5827595" y="2603562"/>
              <a:ext cx="244981" cy="17594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88" name="Равнобедренный треугольник 87">
              <a:extLst>
                <a:ext uri="{FF2B5EF4-FFF2-40B4-BE49-F238E27FC236}">
                  <a16:creationId xmlns:a16="http://schemas.microsoft.com/office/drawing/2014/main" id="{EC0C0CCD-44F7-80D1-42A2-1F802F77A398}"/>
                </a:ext>
              </a:extLst>
            </p:cNvPr>
            <p:cNvSpPr/>
            <p:nvPr/>
          </p:nvSpPr>
          <p:spPr>
            <a:xfrm rot="5400000">
              <a:off x="9638163" y="3716163"/>
              <a:ext cx="1743154" cy="292979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E495D3F-FC0C-92EC-0D77-4B89B06C2C8B}"/>
                </a:ext>
              </a:extLst>
            </p:cNvPr>
            <p:cNvSpPr txBox="1"/>
            <p:nvPr/>
          </p:nvSpPr>
          <p:spPr>
            <a:xfrm>
              <a:off x="10561396" y="3884246"/>
              <a:ext cx="1309526" cy="73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7030A0"/>
                  </a:solidFill>
                </a:rPr>
                <a:t>УЧЕБНАЯ ПРОГРАММА</a:t>
              </a:r>
            </a:p>
            <a:p>
              <a:pPr algn="ctr"/>
              <a:r>
                <a:rPr lang="ru-RU" sz="1400" b="1" dirty="0">
                  <a:solidFill>
                    <a:srgbClr val="7030A0"/>
                  </a:solidFill>
                </a:rPr>
                <a:t>ПО БИОТ</a:t>
              </a:r>
              <a:endParaRPr lang="ru-KZ" sz="1400" b="1" dirty="0">
                <a:solidFill>
                  <a:srgbClr val="7030A0"/>
                </a:solidFill>
              </a:endParaRPr>
            </a:p>
          </p:txBody>
        </p:sp>
        <p:pic>
          <p:nvPicPr>
            <p:cNvPr id="93" name="Рисунок 92" descr="Газета со сплошной заливкой">
              <a:extLst>
                <a:ext uri="{FF2B5EF4-FFF2-40B4-BE49-F238E27FC236}">
                  <a16:creationId xmlns:a16="http://schemas.microsoft.com/office/drawing/2014/main" id="{6BCC27AE-896E-FB47-F0E5-124D22E21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713914" y="2810422"/>
              <a:ext cx="901180" cy="1138594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A136F007-B4BB-4AF8-C168-D1A8E2CFA2BE}"/>
              </a:ext>
            </a:extLst>
          </p:cNvPr>
          <p:cNvSpPr txBox="1"/>
          <p:nvPr/>
        </p:nvSpPr>
        <p:spPr>
          <a:xfrm>
            <a:off x="1418832" y="5406640"/>
            <a:ext cx="1071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/>
              <a:t>Нормы действующего законодательства , СНиПах и др. документы;</a:t>
            </a:r>
          </a:p>
          <a:p>
            <a:pPr marL="171450" indent="-1714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/>
              <a:t>Результаты аттестации производственных объектов по условиям труда;</a:t>
            </a:r>
          </a:p>
          <a:p>
            <a:pPr marL="171450" indent="-1714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/>
              <a:t>Результаты оценки профессиональных рисков;</a:t>
            </a:r>
          </a:p>
          <a:p>
            <a:pPr marL="171450" indent="-1714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/>
              <a:t>Реестр вредных и опасных производственных факторов и источников опасности, </a:t>
            </a:r>
          </a:p>
          <a:p>
            <a:pPr>
              <a:tabLst>
                <a:tab pos="177800" algn="l"/>
              </a:tabLst>
            </a:pPr>
            <a:r>
              <a:rPr lang="ru-RU" sz="1200" dirty="0"/>
              <a:t>     Перечень работ повышенной опасности; Реестр работ по наряд-допуску;</a:t>
            </a:r>
          </a:p>
          <a:p>
            <a:pPr marL="171450" indent="-1714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/>
              <a:t>Применение превентивных мер контроля;  </a:t>
            </a:r>
          </a:p>
          <a:p>
            <a:pPr marL="171450" indent="-1714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dirty="0"/>
              <a:t>Обучение по </a:t>
            </a:r>
            <a:r>
              <a:rPr lang="ru-RU" sz="1200" dirty="0" err="1"/>
              <a:t>БиОТ</a:t>
            </a:r>
            <a:r>
              <a:rPr lang="ru-RU" sz="1200" dirty="0"/>
              <a:t>, промышленной и пожарной безопасности, электробезопасности и др.,  целевые инструктажи.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305CD-0FE8-266D-784E-BE00A14F12A4}"/>
              </a:ext>
            </a:extLst>
          </p:cNvPr>
          <p:cNvSpPr txBox="1"/>
          <p:nvPr/>
        </p:nvSpPr>
        <p:spPr>
          <a:xfrm>
            <a:off x="221010" y="847018"/>
            <a:ext cx="11919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spc="-35" dirty="0">
                <a:solidFill>
                  <a:srgbClr val="002060"/>
                </a:solidFill>
                <a:latin typeface="Arial"/>
                <a:cs typeface="Arial"/>
              </a:rPr>
              <a:t>ПИЛОТНЫЕ ПРЕДПРИЯТИЯ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ТОО «Богатырь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Комир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ТОО «Казцинк», ТОО «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Электровозосборочный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завод»</a:t>
            </a:r>
            <a:endParaRPr lang="ru-K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B35D87-4C37-2187-E3FB-BB6312B3A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06" y="5438701"/>
            <a:ext cx="1043126" cy="10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19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9">
            <a:extLst>
              <a:ext uri="{FF2B5EF4-FFF2-40B4-BE49-F238E27FC236}">
                <a16:creationId xmlns:a16="http://schemas.microsoft.com/office/drawing/2014/main" id="{8B2A317C-DFA7-4864-AD6F-18C2B691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10" y="122607"/>
            <a:ext cx="109442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АПРОБАЦИЯ ДВУХКОМПОНЕНТНОЙ МОДЕЛИ УСТАНОВЛЕНИЯ СТРАХОВОГО ТАРИФА ОСНС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D39706F-C3CD-4903-9A8A-53FF1CFE8059}"/>
              </a:ext>
            </a:extLst>
          </p:cNvPr>
          <p:cNvCxnSpPr>
            <a:cxnSpLocks/>
          </p:cNvCxnSpPr>
          <p:nvPr/>
        </p:nvCxnSpPr>
        <p:spPr>
          <a:xfrm>
            <a:off x="307976" y="546152"/>
            <a:ext cx="1110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7AA5B0-E51B-6D07-610A-B9B3DDFF98A5}"/>
              </a:ext>
            </a:extLst>
          </p:cNvPr>
          <p:cNvSpPr txBox="1"/>
          <p:nvPr/>
        </p:nvSpPr>
        <p:spPr>
          <a:xfrm>
            <a:off x="3319923" y="549148"/>
            <a:ext cx="4282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Матрица определения </a:t>
            </a:r>
          </a:p>
          <a:p>
            <a:pPr algn="ctr"/>
            <a:r>
              <a:rPr lang="ru-RU" sz="1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двухкомпонентного страхового тарифа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B200E069-DD94-1E45-4B8F-E00A96D68858}"/>
              </a:ext>
            </a:extLst>
          </p:cNvPr>
          <p:cNvGraphicFramePr>
            <a:graphicFrameLocks noGrp="1"/>
          </p:cNvGraphicFramePr>
          <p:nvPr/>
        </p:nvGraphicFramePr>
        <p:xfrm>
          <a:off x="3177026" y="1018821"/>
          <a:ext cx="5111008" cy="47208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65799">
                  <a:extLst>
                    <a:ext uri="{9D8B030D-6E8A-4147-A177-3AD203B41FA5}">
                      <a16:colId xmlns:a16="http://schemas.microsoft.com/office/drawing/2014/main" val="853454434"/>
                    </a:ext>
                  </a:extLst>
                </a:gridCol>
                <a:gridCol w="793991">
                  <a:extLst>
                    <a:ext uri="{9D8B030D-6E8A-4147-A177-3AD203B41FA5}">
                      <a16:colId xmlns:a16="http://schemas.microsoft.com/office/drawing/2014/main" val="2608103178"/>
                    </a:ext>
                  </a:extLst>
                </a:gridCol>
                <a:gridCol w="845751">
                  <a:extLst>
                    <a:ext uri="{9D8B030D-6E8A-4147-A177-3AD203B41FA5}">
                      <a16:colId xmlns:a16="http://schemas.microsoft.com/office/drawing/2014/main" val="2516252839"/>
                    </a:ext>
                  </a:extLst>
                </a:gridCol>
                <a:gridCol w="864339">
                  <a:extLst>
                    <a:ext uri="{9D8B030D-6E8A-4147-A177-3AD203B41FA5}">
                      <a16:colId xmlns:a16="http://schemas.microsoft.com/office/drawing/2014/main" val="2001973248"/>
                    </a:ext>
                  </a:extLst>
                </a:gridCol>
                <a:gridCol w="780695">
                  <a:extLst>
                    <a:ext uri="{9D8B030D-6E8A-4147-A177-3AD203B41FA5}">
                      <a16:colId xmlns:a16="http://schemas.microsoft.com/office/drawing/2014/main" val="66365164"/>
                    </a:ext>
                  </a:extLst>
                </a:gridCol>
                <a:gridCol w="760433">
                  <a:extLst>
                    <a:ext uri="{9D8B030D-6E8A-4147-A177-3AD203B41FA5}">
                      <a16:colId xmlns:a16="http://schemas.microsoft.com/office/drawing/2014/main" val="730413631"/>
                    </a:ext>
                  </a:extLst>
                </a:gridCol>
              </a:tblGrid>
              <a:tr h="33113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Класс ПР по ВЭД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(первый компонент)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Степень интегрального профессионального риска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0" i="1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второй компонент)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692" marR="506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59179"/>
                  </a:ext>
                </a:extLst>
              </a:tr>
              <a:tr h="157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 степень</a:t>
                      </a: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 степень</a:t>
                      </a: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 степень</a:t>
                      </a: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 степень</a:t>
                      </a: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 степень</a:t>
                      </a:r>
                    </a:p>
                  </a:txBody>
                  <a:tcPr marL="50692" marR="50692" marT="0" marB="0" anchor="ctr"/>
                </a:tc>
                <a:extLst>
                  <a:ext uri="{0D108BD9-81ED-4DB2-BD59-A6C34878D82A}">
                    <a16:rowId xmlns:a16="http://schemas.microsoft.com/office/drawing/2014/main" val="2267851068"/>
                  </a:ext>
                </a:extLst>
              </a:tr>
              <a:tr h="49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k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 (0,8)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(0,9)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(базовый стр. тариф)</a:t>
                      </a:r>
                    </a:p>
                  </a:txBody>
                  <a:tcPr marL="50692" marR="50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k</a:t>
                      </a:r>
                      <a:r>
                        <a:rPr lang="ru-RU" sz="1200" baseline="-25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(1,1)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k</a:t>
                      </a:r>
                      <a:r>
                        <a:rPr lang="ru-RU" sz="1200" baseline="-25000" dirty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 (1,2)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/>
                </a:tc>
                <a:extLst>
                  <a:ext uri="{0D108BD9-81ED-4DB2-BD59-A6C34878D82A}">
                    <a16:rowId xmlns:a16="http://schemas.microsoft.com/office/drawing/2014/main" val="1235882318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7286291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855563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825640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885406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141955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5759029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308631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951433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0734829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50650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039131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79439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4916403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5006064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125140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353772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230067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444027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1,58%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1,75%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1,93%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7937587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8867962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138207"/>
                  </a:ext>
                </a:extLst>
              </a:tr>
              <a:tr h="16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92" marR="5069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3459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B734CF-9A74-61BF-8409-FDE7F258A6DF}"/>
              </a:ext>
            </a:extLst>
          </p:cNvPr>
          <p:cNvSpPr txBox="1"/>
          <p:nvPr/>
        </p:nvSpPr>
        <p:spPr>
          <a:xfrm>
            <a:off x="172893" y="4896752"/>
            <a:ext cx="289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уплаченной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страховой премий составила   </a:t>
            </a:r>
          </a:p>
          <a:p>
            <a:pPr algn="ctr"/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189 342 322 тенге, </a:t>
            </a:r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при этом в договоре ОСНС для данного предприятия указан вторичный ОКЭД -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при ГФОТ 15 661 367 880 </a:t>
            </a:r>
            <a:r>
              <a:rPr lang="ru-RU" sz="12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тг</a:t>
            </a:r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ru-RU" sz="1400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275FF-8EFA-9608-9612-A590B74DC418}"/>
              </a:ext>
            </a:extLst>
          </p:cNvPr>
          <p:cNvSpPr txBox="1"/>
          <p:nvPr/>
        </p:nvSpPr>
        <p:spPr>
          <a:xfrm>
            <a:off x="322694" y="627381"/>
            <a:ext cx="27495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ЖАМБЫЛСКИЙ ФИЛИАЛ </a:t>
            </a:r>
          </a:p>
          <a:p>
            <a:pPr algn="ctr"/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ТОО "НДФЗ" "ФОСФОРНЫЙ ЗАВОД"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8B316F0E-E64E-64AE-CE9F-140FB3453754}"/>
              </a:ext>
            </a:extLst>
          </p:cNvPr>
          <p:cNvSpPr/>
          <p:nvPr/>
        </p:nvSpPr>
        <p:spPr>
          <a:xfrm rot="5400000">
            <a:off x="1635556" y="1332634"/>
            <a:ext cx="123825" cy="317084"/>
          </a:xfrm>
          <a:prstGeom prst="chevron">
            <a:avLst/>
          </a:prstGeom>
          <a:solidFill>
            <a:srgbClr val="3C43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63470-F5C0-8A50-A76C-651C407E5883}"/>
              </a:ext>
            </a:extLst>
          </p:cNvPr>
          <p:cNvSpPr txBox="1"/>
          <p:nvPr/>
        </p:nvSpPr>
        <p:spPr>
          <a:xfrm>
            <a:off x="172893" y="1638223"/>
            <a:ext cx="3057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ОКЭД - 08910 Добыча минерального сырья для химической промышленности и производства удобрений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334C558C-B6BD-23E2-4586-88A9757F13C8}"/>
              </a:ext>
            </a:extLst>
          </p:cNvPr>
          <p:cNvSpPr/>
          <p:nvPr/>
        </p:nvSpPr>
        <p:spPr>
          <a:xfrm rot="5400000">
            <a:off x="1613328" y="2609137"/>
            <a:ext cx="123825" cy="317084"/>
          </a:xfrm>
          <a:prstGeom prst="chevron">
            <a:avLst/>
          </a:prstGeom>
          <a:solidFill>
            <a:srgbClr val="3C43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BA31C-82BE-ADBA-0F99-12840D661729}"/>
              </a:ext>
            </a:extLst>
          </p:cNvPr>
          <p:cNvSpPr txBox="1"/>
          <p:nvPr/>
        </p:nvSpPr>
        <p:spPr>
          <a:xfrm>
            <a:off x="212296" y="3869576"/>
            <a:ext cx="29253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Класс профриска по виду эконом. деятельности -</a:t>
            </a:r>
            <a:r>
              <a:rPr lang="ru-RU" sz="1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19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, страховой тариф – </a:t>
            </a:r>
            <a:r>
              <a:rPr lang="ru-RU" sz="1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1,75%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9ED3AE-FFD2-DE27-ACED-F010982BDC7C}"/>
              </a:ext>
            </a:extLst>
          </p:cNvPr>
          <p:cNvSpPr/>
          <p:nvPr/>
        </p:nvSpPr>
        <p:spPr>
          <a:xfrm>
            <a:off x="3195356" y="4628691"/>
            <a:ext cx="1080000" cy="144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C460F936-6A6A-82C1-50FB-F1BC2B65E61D}"/>
              </a:ext>
            </a:extLst>
          </p:cNvPr>
          <p:cNvSpPr/>
          <p:nvPr/>
        </p:nvSpPr>
        <p:spPr>
          <a:xfrm rot="5400000">
            <a:off x="1613047" y="4624543"/>
            <a:ext cx="123825" cy="317084"/>
          </a:xfrm>
          <a:prstGeom prst="chevron">
            <a:avLst/>
          </a:prstGeom>
          <a:solidFill>
            <a:srgbClr val="3C43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907564-FA0F-A018-CD49-B15A3B44DEA9}"/>
              </a:ext>
            </a:extLst>
          </p:cNvPr>
          <p:cNvSpPr txBox="1"/>
          <p:nvPr/>
        </p:nvSpPr>
        <p:spPr>
          <a:xfrm>
            <a:off x="234806" y="2842400"/>
            <a:ext cx="28374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Страховщик – КСЖ КМ </a:t>
            </a:r>
            <a:r>
              <a:rPr lang="en-US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Life </a:t>
            </a:r>
            <a:endParaRPr lang="kk-KZ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(срок действия договора </a:t>
            </a:r>
          </a:p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с 30.01.2024 г. по 30.01.2025 г.)</a:t>
            </a: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3CEB1A3E-2293-B3F2-ED1D-6D533E59EAD2}"/>
              </a:ext>
            </a:extLst>
          </p:cNvPr>
          <p:cNvSpPr/>
          <p:nvPr/>
        </p:nvSpPr>
        <p:spPr>
          <a:xfrm rot="5400000">
            <a:off x="1594717" y="3628820"/>
            <a:ext cx="123825" cy="317084"/>
          </a:xfrm>
          <a:prstGeom prst="chevron">
            <a:avLst/>
          </a:prstGeom>
          <a:solidFill>
            <a:srgbClr val="3C43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D1285E-395D-DBAD-6A7A-798F2689C154}"/>
              </a:ext>
            </a:extLst>
          </p:cNvPr>
          <p:cNvSpPr txBox="1"/>
          <p:nvPr/>
        </p:nvSpPr>
        <p:spPr>
          <a:xfrm>
            <a:off x="3223475" y="5871735"/>
            <a:ext cx="527356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примечание: k</a:t>
            </a:r>
            <a:r>
              <a:rPr lang="ru-RU" sz="1100" i="1" spc="-1" baseline="-2500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1 </a:t>
            </a:r>
            <a:r>
              <a:rPr lang="ru-RU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sv-SE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k</a:t>
            </a:r>
            <a:r>
              <a:rPr lang="ru-RU" sz="1100" i="1" spc="-1" baseline="-2500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ru-RU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понижающий коэффициент к страховому тарифу, который применяется для страхователя в случае ИОПР 1 и 2 степени</a:t>
            </a:r>
            <a:r>
              <a:rPr lang="ru-RU" sz="14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  <a:r>
              <a:rPr lang="ru-RU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k</a:t>
            </a:r>
            <a:r>
              <a:rPr lang="ru-RU" sz="1100" i="1" spc="-1" baseline="-2500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ru-RU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ru-RU" sz="1100" i="1" spc="-1" baseline="-2500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sv-SE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k</a:t>
            </a:r>
            <a:r>
              <a:rPr lang="ru-RU" sz="1100" i="1" spc="-1" baseline="-2500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sv-SE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– надбавочный коэффициент, к страховому тарифу, который применяется для страхователя в случае ИОПР 4 и 5 степени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AED028-287D-6563-9D66-D572B889176A}"/>
              </a:ext>
            </a:extLst>
          </p:cNvPr>
          <p:cNvSpPr txBox="1"/>
          <p:nvPr/>
        </p:nvSpPr>
        <p:spPr>
          <a:xfrm>
            <a:off x="8184507" y="651855"/>
            <a:ext cx="4017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Результаты оценки профриска в</a:t>
            </a:r>
          </a:p>
          <a:p>
            <a:pPr algn="ctr"/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ТОО "НДФЗ" "ФОСФОРНЫЙ ЗАВОД"</a:t>
            </a: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947C87D5-2F65-1F0E-EDC7-10D4FCC7DC17}"/>
              </a:ext>
            </a:extLst>
          </p:cNvPr>
          <p:cNvSpPr/>
          <p:nvPr/>
        </p:nvSpPr>
        <p:spPr>
          <a:xfrm rot="5400000">
            <a:off x="10131327" y="1244913"/>
            <a:ext cx="123825" cy="317084"/>
          </a:xfrm>
          <a:prstGeom prst="chevron">
            <a:avLst/>
          </a:prstGeom>
          <a:solidFill>
            <a:srgbClr val="3C43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B40421-6563-4CB6-5F88-ABD3B94A73AF}"/>
              </a:ext>
            </a:extLst>
          </p:cNvPr>
          <p:cNvSpPr txBox="1"/>
          <p:nvPr/>
        </p:nvSpPr>
        <p:spPr>
          <a:xfrm>
            <a:off x="8313771" y="1520558"/>
            <a:ext cx="3758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Степень интегральной оценки профриска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- </a:t>
            </a:r>
            <a:r>
              <a:rPr lang="ru-RU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2,95 (3 средняя степень)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60B460-EF30-A5A9-23E9-ACC4C8B19BCC}"/>
              </a:ext>
            </a:extLst>
          </p:cNvPr>
          <p:cNvSpPr txBox="1"/>
          <p:nvPr/>
        </p:nvSpPr>
        <p:spPr>
          <a:xfrm>
            <a:off x="8443035" y="2422117"/>
            <a:ext cx="36296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В случае улучшения условий труда и снижении степени профриска до 2, устанавливается страховой тариф </a:t>
            </a:r>
            <a:r>
              <a:rPr lang="ru-RU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1,58 % и сумма страховой премий составит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978B09-1CF8-7DF2-3130-B4B6A443086E}"/>
              </a:ext>
            </a:extLst>
          </p:cNvPr>
          <p:cNvSpPr txBox="1"/>
          <p:nvPr/>
        </p:nvSpPr>
        <p:spPr>
          <a:xfrm>
            <a:off x="9073351" y="4513907"/>
            <a:ext cx="293043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Сумма страховой премий</a:t>
            </a:r>
          </a:p>
          <a:p>
            <a:pPr algn="ctr"/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222 391 423,9 тенге</a:t>
            </a:r>
          </a:p>
          <a:p>
            <a:pPr algn="ctr"/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( ГФОТ * </a:t>
            </a:r>
            <a:r>
              <a:rPr lang="ru-RU" sz="12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стр.тариф</a:t>
            </a:r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= </a:t>
            </a:r>
          </a:p>
          <a:p>
            <a:pPr algn="ctr"/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15 661 367 880 </a:t>
            </a:r>
            <a:r>
              <a:rPr lang="ru-RU" sz="12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тг</a:t>
            </a:r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* 1,42%)</a:t>
            </a:r>
          </a:p>
          <a:p>
            <a:pPr algn="ctr"/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сумма надбавки в зависимости от степени ИОПР составит </a:t>
            </a:r>
          </a:p>
          <a:p>
            <a:pPr algn="ctr"/>
            <a:r>
              <a:rPr lang="ru-RU" sz="12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39 153 419,9 </a:t>
            </a:r>
            <a:r>
              <a:rPr lang="ru-RU" sz="1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anose="020B0604020202020204" pitchFamily="34" charset="0"/>
              </a:rPr>
              <a:t>тенге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09ABE37F-1485-54C6-D97E-ADCF768AFEEF}"/>
              </a:ext>
            </a:extLst>
          </p:cNvPr>
          <p:cNvSpPr/>
          <p:nvPr/>
        </p:nvSpPr>
        <p:spPr>
          <a:xfrm rot="5400000">
            <a:off x="10567100" y="4144567"/>
            <a:ext cx="123825" cy="317084"/>
          </a:xfrm>
          <a:prstGeom prst="chevron">
            <a:avLst/>
          </a:prstGeom>
          <a:solidFill>
            <a:srgbClr val="3C43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8C797253-8CEC-2E63-B6B7-B21A9F0B38BD}"/>
              </a:ext>
            </a:extLst>
          </p:cNvPr>
          <p:cNvSpPr/>
          <p:nvPr/>
        </p:nvSpPr>
        <p:spPr>
          <a:xfrm rot="5400000">
            <a:off x="10131327" y="2165692"/>
            <a:ext cx="123825" cy="317084"/>
          </a:xfrm>
          <a:prstGeom prst="chevron">
            <a:avLst/>
          </a:prstGeom>
          <a:solidFill>
            <a:srgbClr val="3C43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519590-5A60-F223-F27A-8AD18DC21E0C}"/>
              </a:ext>
            </a:extLst>
          </p:cNvPr>
          <p:cNvSpPr/>
          <p:nvPr/>
        </p:nvSpPr>
        <p:spPr>
          <a:xfrm>
            <a:off x="234806" y="3869576"/>
            <a:ext cx="2787219" cy="73866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3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2">
            <a:extLst>
              <a:ext uri="{FF2B5EF4-FFF2-40B4-BE49-F238E27FC236}">
                <a16:creationId xmlns:a16="http://schemas.microsoft.com/office/drawing/2014/main" id="{DA942382-8621-44CD-8795-EC47D51D9655}"/>
              </a:ext>
            </a:extLst>
          </p:cNvPr>
          <p:cNvSpPr txBox="1"/>
          <p:nvPr/>
        </p:nvSpPr>
        <p:spPr>
          <a:xfrm>
            <a:off x="171284" y="41885"/>
            <a:ext cx="1233957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007AAB"/>
                </a:solidFill>
                <a:cs typeface="Verdana"/>
              </a:rPr>
              <a:t>Пилотная апробация функционала мобильного приложения  </a:t>
            </a: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B59BD9A4-E94E-4D60-B5DD-9CD8AC5E98F2}"/>
              </a:ext>
            </a:extLst>
          </p:cNvPr>
          <p:cNvSpPr/>
          <p:nvPr/>
        </p:nvSpPr>
        <p:spPr>
          <a:xfrm flipV="1">
            <a:off x="296211" y="223071"/>
            <a:ext cx="11367086" cy="341989"/>
          </a:xfrm>
          <a:custGeom>
            <a:avLst/>
            <a:gdLst/>
            <a:ahLst/>
            <a:cxnLst/>
            <a:rect l="l" t="t" r="r" b="b"/>
            <a:pathLst>
              <a:path w="7179945">
                <a:moveTo>
                  <a:pt x="0" y="0"/>
                </a:moveTo>
                <a:lnTo>
                  <a:pt x="7179424" y="0"/>
                </a:lnTo>
              </a:path>
            </a:pathLst>
          </a:custGeom>
          <a:ln w="8890">
            <a:solidFill>
              <a:srgbClr val="2D3E49"/>
            </a:solidFill>
          </a:ln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06663" y="6300801"/>
            <a:ext cx="3368176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Пилотом охвачено 5 рабочих профессий</a:t>
            </a:r>
          </a:p>
        </p:txBody>
      </p:sp>
      <p:pic>
        <p:nvPicPr>
          <p:cNvPr id="46" name="Рисунок 45" descr="Маркер">
            <a:extLst>
              <a:ext uri="{FF2B5EF4-FFF2-40B4-BE49-F238E27FC236}">
                <a16:creationId xmlns:a16="http://schemas.microsoft.com/office/drawing/2014/main" id="{2F5A841A-BC78-4B1E-A0C2-56C2C9251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4623" y="519532"/>
            <a:ext cx="565423" cy="565423"/>
          </a:xfrm>
          <a:prstGeom prst="rect">
            <a:avLst/>
          </a:prstGeom>
        </p:spPr>
      </p:pic>
      <p:sp>
        <p:nvSpPr>
          <p:cNvPr id="27" name="object 5">
            <a:extLst>
              <a:ext uri="{FF2B5EF4-FFF2-40B4-BE49-F238E27FC236}">
                <a16:creationId xmlns:a16="http://schemas.microsoft.com/office/drawing/2014/main" id="{D21F123F-1D8F-4A3B-9593-517FE8E5B366}"/>
              </a:ext>
            </a:extLst>
          </p:cNvPr>
          <p:cNvSpPr/>
          <p:nvPr/>
        </p:nvSpPr>
        <p:spPr>
          <a:xfrm>
            <a:off x="2431511" y="6320895"/>
            <a:ext cx="2808000" cy="45719"/>
          </a:xfrm>
          <a:custGeom>
            <a:avLst/>
            <a:gdLst/>
            <a:ahLst/>
            <a:cxnLst/>
            <a:rect l="l" t="t" r="r" b="b"/>
            <a:pathLst>
              <a:path w="6007100">
                <a:moveTo>
                  <a:pt x="0" y="0"/>
                </a:moveTo>
                <a:lnTo>
                  <a:pt x="6007100" y="0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2362227" y="2772995"/>
            <a:ext cx="29440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05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Аппаратчик производства желтого фосфора (по сливу феррофосфора)</a:t>
            </a:r>
            <a:r>
              <a:rPr lang="ru-RU" sz="1000" b="1" dirty="0">
                <a:solidFill>
                  <a:srgbClr val="3E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2F3F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ведение процесса конденсации фосфора и перекачка фосфора сырца в отстойники. Отстаивание желтого фосфора от шлака, поддерживание регламентной температуры и перемешивание. </a:t>
            </a:r>
            <a:endParaRPr lang="ru-RU" sz="1000" dirty="0">
              <a:solidFill>
                <a:srgbClr val="2F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171284" y="4334783"/>
            <a:ext cx="5135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05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Аппаратчик производства желтого фосфора </a:t>
            </a:r>
            <a:r>
              <a:rPr lang="ru-RU" sz="1000" dirty="0">
                <a:solidFill>
                  <a:srgbClr val="2F3F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это специалист, отвечающий за контроль и управление процессом производства желтого фосфора, восстановление и возгонка фосфора. Отстаивание желтого фосфора от шлака, поддерживание регламентной температуры и перемешивание. Перекачка желтого фосфора, доведенного до параметров государственного стандарта. </a:t>
            </a:r>
            <a:endParaRPr lang="ru-RU" sz="1000" dirty="0">
              <a:solidFill>
                <a:srgbClr val="2F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271655" y="2074767"/>
            <a:ext cx="50346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05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Аппаратчик охлаждения </a:t>
            </a:r>
            <a:r>
              <a:rPr lang="ru-RU" sz="1000" dirty="0">
                <a:solidFill>
                  <a:srgbClr val="2F3F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это квалифицированный рабочий, который ведет процесс охлаждения газообразных, жидких и твердых веществ охладителями (водой, воздухом, аммиаком, растворами солей, кислот, щелочей) в химической промышленности.</a:t>
            </a:r>
            <a:endParaRPr lang="ru-RU" sz="1000" dirty="0">
              <a:solidFill>
                <a:srgbClr val="2F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089" y="941955"/>
            <a:ext cx="24332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5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Аппаратчик сушки</a:t>
            </a:r>
            <a:r>
              <a:rPr lang="ru-RU" sz="1000" dirty="0">
                <a:solidFill>
                  <a:srgbClr val="05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</a:t>
            </a:r>
            <a:r>
              <a:rPr lang="ru-RU" sz="10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это специалист, занимающийся управлением и контролем процесса сушки сырья или материалов в промышленных условиях.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4171" y="5222600"/>
            <a:ext cx="251847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5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Наполнитель баллонов</a:t>
            </a:r>
            <a:r>
              <a:rPr lang="ru-RU" sz="1000" dirty="0">
                <a:solidFill>
                  <a:srgbClr val="057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это рабочий в обязанности которого входит наполнение баллонов под заданным давлением. При этом емкости могут наполняться как газами, так и химическими веществами.</a:t>
            </a:r>
          </a:p>
        </p:txBody>
      </p:sp>
      <p:sp>
        <p:nvSpPr>
          <p:cNvPr id="2" name="AutoShape 2" descr="blob:https://web.whatsapp.com/83442abb-c3dd-4911-ac1b-1e90efa3c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blob:https://web.whatsapp.com/83442abb-c3dd-4911-ac1b-1e90efa3c1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https://eldala.kz/uploads/all/91/99/8a/91998a91b5a482d72db68da39baab28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3" y="2735882"/>
            <a:ext cx="2017490" cy="15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ldala.kz/uploads/all/3c/7b/07/3c7b07f2da5d423203a66240eaf86e3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5" y="5214788"/>
            <a:ext cx="2092672" cy="15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kz.kursiv.media/wp-content/uploads/2023/08/ndfz-1024x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2" y="906314"/>
            <a:ext cx="2350122" cy="11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0AA52C-B224-4184-9162-465B526CA51C}"/>
              </a:ext>
            </a:extLst>
          </p:cNvPr>
          <p:cNvSpPr txBox="1"/>
          <p:nvPr/>
        </p:nvSpPr>
        <p:spPr>
          <a:xfrm>
            <a:off x="307975" y="495507"/>
            <a:ext cx="547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7AAB"/>
                </a:solidFill>
              </a:rPr>
              <a:t>Новоджамбулский</a:t>
            </a:r>
            <a:r>
              <a:rPr lang="ru-RU" sz="2000" b="1" dirty="0">
                <a:solidFill>
                  <a:srgbClr val="007AAB"/>
                </a:solidFill>
              </a:rPr>
              <a:t> фосфорный завод (НДФЗ)</a:t>
            </a:r>
          </a:p>
        </p:txBody>
      </p:sp>
      <p:pic>
        <p:nvPicPr>
          <p:cNvPr id="32" name="Рисунок 31" descr="Маркер">
            <a:extLst>
              <a:ext uri="{FF2B5EF4-FFF2-40B4-BE49-F238E27FC236}">
                <a16:creationId xmlns:a16="http://schemas.microsoft.com/office/drawing/2014/main" id="{E4A3CF10-AA06-4B40-8C87-DD3786D54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70227" y="550350"/>
            <a:ext cx="565423" cy="5654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AEE59A4-EE15-4391-AEBE-4CD9DC3EBF15}"/>
              </a:ext>
            </a:extLst>
          </p:cNvPr>
          <p:cNvSpPr txBox="1"/>
          <p:nvPr/>
        </p:nvSpPr>
        <p:spPr>
          <a:xfrm>
            <a:off x="7279586" y="550350"/>
            <a:ext cx="547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AAB"/>
                </a:solidFill>
              </a:rPr>
              <a:t>КАЗФОСФАТ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78A933-44CE-4EBF-90BE-29C80193E192}"/>
              </a:ext>
            </a:extLst>
          </p:cNvPr>
          <p:cNvSpPr/>
          <p:nvPr/>
        </p:nvSpPr>
        <p:spPr>
          <a:xfrm>
            <a:off x="8823824" y="6274532"/>
            <a:ext cx="3368176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Пилотом охвачено 5 рабочих профессий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3745DFC1-D7AE-447F-81D1-9A2C3B7F92C0}"/>
              </a:ext>
            </a:extLst>
          </p:cNvPr>
          <p:cNvSpPr/>
          <p:nvPr/>
        </p:nvSpPr>
        <p:spPr>
          <a:xfrm>
            <a:off x="9048672" y="6294626"/>
            <a:ext cx="2808000" cy="45719"/>
          </a:xfrm>
          <a:custGeom>
            <a:avLst/>
            <a:gdLst/>
            <a:ahLst/>
            <a:cxnLst/>
            <a:rect l="l" t="t" r="r" b="b"/>
            <a:pathLst>
              <a:path w="6007100">
                <a:moveTo>
                  <a:pt x="0" y="0"/>
                </a:moveTo>
                <a:lnTo>
                  <a:pt x="6007100" y="0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TextBox 22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5776219" y="3609063"/>
            <a:ext cx="57941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50" b="1" dirty="0" err="1">
                <a:solidFill>
                  <a:srgbClr val="2F3F49"/>
                </a:solidFill>
              </a:rPr>
              <a:t>Электрогазосварщик</a:t>
            </a:r>
            <a:r>
              <a:rPr lang="ru-RU" sz="1050" b="1" dirty="0">
                <a:solidFill>
                  <a:srgbClr val="2F3F49"/>
                </a:solidFill>
              </a:rPr>
              <a:t> </a:t>
            </a:r>
            <a:r>
              <a:rPr lang="ru-RU" sz="1050" dirty="0">
                <a:solidFill>
                  <a:srgbClr val="2F3F49"/>
                </a:solidFill>
              </a:rPr>
              <a:t>– </a:t>
            </a:r>
            <a:r>
              <a:rPr lang="ru-RU" sz="1050" dirty="0"/>
              <a:t>это рабочий, выполняющий соединение крупных деталей, узлов и запчастей при помощи аппаратов ручной электросварки и газосварки.</a:t>
            </a:r>
            <a:endParaRPr lang="ru-RU" sz="1050" dirty="0">
              <a:solidFill>
                <a:srgbClr val="2F3F49"/>
              </a:solidFill>
            </a:endParaRP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8693149" y="4424023"/>
            <a:ext cx="323329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50" b="1" dirty="0"/>
              <a:t>Аппаратчик дозирования - </a:t>
            </a:r>
            <a:r>
              <a:rPr lang="ru-RU" sz="1050" dirty="0"/>
              <a:t>ведение процесса составления смеси и дозирования твердых, жидких и газообразных веществ в реакционные аппараты с помощью различных дозаторов (весовых, объемных, скоростных, дросселирующих и других) в соответствии с заданным соотношением компонентов</a:t>
            </a:r>
            <a:endParaRPr lang="ru-RU" sz="1050" dirty="0">
              <a:solidFill>
                <a:srgbClr val="2F3F49"/>
              </a:solidFill>
            </a:endParaRP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5776219" y="2753411"/>
            <a:ext cx="588707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50" b="1" dirty="0">
                <a:solidFill>
                  <a:srgbClr val="2F3F49"/>
                </a:solidFill>
              </a:rPr>
              <a:t>Аппаратчик нейтрализации </a:t>
            </a:r>
            <a:r>
              <a:rPr lang="ru-RU" sz="1050" dirty="0"/>
              <a:t>— это специалист, ответственный за проведение процесса нейтрализации кислотных или щелочных растворов с использованием соответствующих нейтрализующих средств. Этот процесс включает в себя превращение кислот в соли или щелочи в результате реакции с противоположной щелочью или кислотой.</a:t>
            </a:r>
            <a:endParaRPr lang="ru-RU" sz="1050" dirty="0">
              <a:solidFill>
                <a:srgbClr val="2F3F49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id="{99E1D53B-0401-413C-B1D1-55C812A3308A}"/>
              </a:ext>
            </a:extLst>
          </p:cNvPr>
          <p:cNvSpPr/>
          <p:nvPr/>
        </p:nvSpPr>
        <p:spPr>
          <a:xfrm>
            <a:off x="5812630" y="5859034"/>
            <a:ext cx="6208085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50" b="1" dirty="0">
                <a:solidFill>
                  <a:srgbClr val="2F3F49"/>
                </a:solidFill>
              </a:rPr>
              <a:t>Лаборант химического анализа </a:t>
            </a:r>
            <a:r>
              <a:rPr lang="ru-RU" sz="1050" dirty="0"/>
              <a:t>– это последняя инстанция проверки качества продукта перед его выпуском. Он проводит химический и физико-химический анализы.</a:t>
            </a:r>
          </a:p>
        </p:txBody>
      </p:sp>
      <p:pic>
        <p:nvPicPr>
          <p:cNvPr id="55" name="Picture 54" descr="Picture background">
            <a:extLst>
              <a:ext uri="{FF2B5EF4-FFF2-40B4-BE49-F238E27FC236}">
                <a16:creationId xmlns:a16="http://schemas.microsoft.com/office/drawing/2014/main" id="{B91B4E11-B4D9-4A70-A78B-9206673F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07" y="1199244"/>
            <a:ext cx="2865291" cy="14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31">
            <a:extLst>
              <a:ext uri="{FF2B5EF4-FFF2-40B4-BE49-F238E27FC236}">
                <a16:creationId xmlns:a16="http://schemas.microsoft.com/office/drawing/2014/main" id="{5E11F90C-7F46-4D07-8D78-CB10F996E921}"/>
              </a:ext>
            </a:extLst>
          </p:cNvPr>
          <p:cNvSpPr/>
          <p:nvPr/>
        </p:nvSpPr>
        <p:spPr>
          <a:xfrm>
            <a:off x="9318911" y="1417521"/>
            <a:ext cx="221750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50" b="1" dirty="0">
                <a:solidFill>
                  <a:srgbClr val="3E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Аппаратчик сушки </a:t>
            </a:r>
            <a:r>
              <a:rPr lang="ru-RU" sz="1050" dirty="0">
                <a:solidFill>
                  <a:srgbClr val="3E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5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это специалист, занимающийся управлением и контролем процесса сушки сырья или материалов в промышленных условиях.</a:t>
            </a:r>
          </a:p>
        </p:txBody>
      </p:sp>
      <p:pic>
        <p:nvPicPr>
          <p:cNvPr id="57" name="Picture 56" descr=" Горно-перерабатывающий комплекс «Казфосфат»">
            <a:extLst>
              <a:ext uri="{FF2B5EF4-FFF2-40B4-BE49-F238E27FC236}">
                <a16:creationId xmlns:a16="http://schemas.microsoft.com/office/drawing/2014/main" id="{DF40161C-E502-4B95-AA47-537728D1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98" y="4218483"/>
            <a:ext cx="2624688" cy="16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70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3A5A25-7FB6-4A30-24F2-B6A7F6CE9A3D}"/>
              </a:ext>
            </a:extLst>
          </p:cNvPr>
          <p:cNvSpPr txBox="1"/>
          <p:nvPr/>
        </p:nvSpPr>
        <p:spPr>
          <a:xfrm>
            <a:off x="1003525" y="698111"/>
            <a:ext cx="40515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Verdana"/>
              </a:rPr>
              <a:t>Балхашский медеплавильный завод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Verdana"/>
              </a:rPr>
              <a:t> состоит из 2-х цехов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AD4709-5C72-5DDB-DC85-AA1533EDB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44" y="153356"/>
            <a:ext cx="11256004" cy="549400"/>
          </a:xfrm>
          <a:prstGeom prst="rect">
            <a:avLst/>
          </a:prstGeom>
        </p:spPr>
      </p:pic>
      <p:pic>
        <p:nvPicPr>
          <p:cNvPr id="4" name="Picture 2" descr="Коллектив металлоплавильного завода">
            <a:extLst>
              <a:ext uri="{FF2B5EF4-FFF2-40B4-BE49-F238E27FC236}">
                <a16:creationId xmlns:a16="http://schemas.microsoft.com/office/drawing/2014/main" id="{030B9D8A-4F52-0BD3-3ABC-F145E1CB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3" y="1376285"/>
            <a:ext cx="3864637" cy="27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8BF8CE-64E8-0503-D95F-C37B60AB0A6F}"/>
              </a:ext>
            </a:extLst>
          </p:cNvPr>
          <p:cNvSpPr/>
          <p:nvPr/>
        </p:nvSpPr>
        <p:spPr>
          <a:xfrm>
            <a:off x="942295" y="4317294"/>
            <a:ext cx="3119901" cy="584775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/>
              </a:rPr>
              <a:t>Общее количество  рабочих мест - 1367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859640-20AC-77B3-6B72-52A5E5D0EA47}"/>
              </a:ext>
            </a:extLst>
          </p:cNvPr>
          <p:cNvSpPr/>
          <p:nvPr/>
        </p:nvSpPr>
        <p:spPr>
          <a:xfrm>
            <a:off x="1003525" y="5132368"/>
            <a:ext cx="2579984" cy="584775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/>
              </a:rPr>
              <a:t>Пилотом охвачено 111 рабочих мест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74364271-FE6D-127D-9AD2-182C41CB11E9}"/>
              </a:ext>
            </a:extLst>
          </p:cNvPr>
          <p:cNvSpPr/>
          <p:nvPr/>
        </p:nvSpPr>
        <p:spPr>
          <a:xfrm flipH="1">
            <a:off x="4925963" y="959721"/>
            <a:ext cx="413499" cy="5035637"/>
          </a:xfrm>
          <a:prstGeom prst="rightBrace">
            <a:avLst>
              <a:gd name="adj1" fmla="val 10065"/>
              <a:gd name="adj2" fmla="val 50634"/>
            </a:avLst>
          </a:prstGeom>
          <a:noFill/>
          <a:ln w="28575" cap="flat" cmpd="sng" algn="ctr">
            <a:solidFill>
              <a:srgbClr val="3F51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1A77D-6D7A-92AB-34CB-7C63E1E88169}"/>
              </a:ext>
            </a:extLst>
          </p:cNvPr>
          <p:cNvSpPr txBox="1"/>
          <p:nvPr/>
        </p:nvSpPr>
        <p:spPr>
          <a:xfrm>
            <a:off x="5794646" y="701464"/>
            <a:ext cx="29301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ED2D42"/>
                </a:solidFill>
              </a:defRPr>
            </a:lvl1pPr>
          </a:lstStyle>
          <a:p>
            <a:r>
              <a:rPr lang="ru-RU" sz="1600" dirty="0">
                <a:solidFill>
                  <a:srgbClr val="7030A0"/>
                </a:solidFill>
                <a:latin typeface="Verdana"/>
              </a:rPr>
              <a:t>Драгметальный цех </a:t>
            </a:r>
          </a:p>
          <a:p>
            <a:r>
              <a:rPr lang="ru-RU" sz="1600" dirty="0">
                <a:solidFill>
                  <a:srgbClr val="7030A0"/>
                </a:solidFill>
                <a:latin typeface="Verdana"/>
              </a:rPr>
              <a:t>(44 рабочих мест) </a:t>
            </a:r>
          </a:p>
        </p:txBody>
      </p:sp>
      <p:pic>
        <p:nvPicPr>
          <p:cNvPr id="9" name="Picture 2" descr="Плавильщик медеплавильного завода">
            <a:extLst>
              <a:ext uri="{FF2B5EF4-FFF2-40B4-BE49-F238E27FC236}">
                <a16:creationId xmlns:a16="http://schemas.microsoft.com/office/drawing/2014/main" id="{EED7F15D-DF18-6E4F-9C34-4252E1B3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75" y="1696878"/>
            <a:ext cx="3228540" cy="28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6FAC0-2280-4054-DB25-12990596659B}"/>
              </a:ext>
            </a:extLst>
          </p:cNvPr>
          <p:cNvSpPr txBox="1"/>
          <p:nvPr/>
        </p:nvSpPr>
        <p:spPr>
          <a:xfrm>
            <a:off x="5770691" y="4646857"/>
            <a:ext cx="27943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ED2D42"/>
                </a:solidFill>
              </a:defRPr>
            </a:lvl1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Медеплавильный цех (67 рабочих мест)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E863A-1203-55D3-B2CA-0C2C09B10EEE}"/>
              </a:ext>
            </a:extLst>
          </p:cNvPr>
          <p:cNvSpPr txBox="1"/>
          <p:nvPr/>
        </p:nvSpPr>
        <p:spPr>
          <a:xfrm>
            <a:off x="9073917" y="1153348"/>
            <a:ext cx="24998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solidFill>
                  <a:srgbClr val="2F3F49"/>
                </a:solidFill>
                <a:latin typeface="Verdana"/>
              </a:rPr>
              <a:t>Основная продукция </a:t>
            </a:r>
            <a:r>
              <a:rPr lang="ru-RU" sz="1050" dirty="0">
                <a:solidFill>
                  <a:srgbClr val="2F3F49"/>
                </a:solidFill>
                <a:latin typeface="Verdana"/>
              </a:rPr>
              <a:t>- выпуск золота в слитках, серебра в гранулах и слитках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D4D3A-5F47-533B-B227-B3D6EAAB638C}"/>
              </a:ext>
            </a:extLst>
          </p:cNvPr>
          <p:cNvSpPr txBox="1"/>
          <p:nvPr/>
        </p:nvSpPr>
        <p:spPr>
          <a:xfrm>
            <a:off x="9034438" y="2060390"/>
            <a:ext cx="263203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solidFill>
                  <a:srgbClr val="2F3F49"/>
                </a:solidFill>
                <a:latin typeface="Verdana"/>
              </a:rPr>
              <a:t>Попутная продукция </a:t>
            </a:r>
            <a:r>
              <a:rPr lang="ru-RU" sz="1050" dirty="0">
                <a:solidFill>
                  <a:srgbClr val="2F3F49"/>
                </a:solidFill>
                <a:latin typeface="Verdana"/>
              </a:rPr>
              <a:t>-  выпуск </a:t>
            </a:r>
            <a:r>
              <a:rPr lang="ru-RU" sz="1050" dirty="0" err="1">
                <a:solidFill>
                  <a:srgbClr val="2F3F49"/>
                </a:solidFill>
                <a:latin typeface="Verdana"/>
              </a:rPr>
              <a:t>теллурида</a:t>
            </a:r>
            <a:r>
              <a:rPr lang="ru-RU" sz="1050" dirty="0">
                <a:solidFill>
                  <a:srgbClr val="2F3F49"/>
                </a:solidFill>
                <a:latin typeface="Verdana"/>
              </a:rPr>
              <a:t> меди, чернового селена и </a:t>
            </a:r>
            <a:r>
              <a:rPr lang="ru-RU" sz="1200" dirty="0" err="1">
                <a:solidFill>
                  <a:srgbClr val="2F3F49"/>
                </a:solidFill>
                <a:latin typeface="Verdana"/>
              </a:rPr>
              <a:t>платино</a:t>
            </a:r>
            <a:r>
              <a:rPr lang="ru-RU" sz="1200" dirty="0">
                <a:solidFill>
                  <a:srgbClr val="2F3F49"/>
                </a:solidFill>
                <a:latin typeface="Verdana"/>
              </a:rPr>
              <a:t>-палладиевого</a:t>
            </a:r>
            <a:r>
              <a:rPr lang="ru-RU" sz="1050" dirty="0">
                <a:solidFill>
                  <a:srgbClr val="2F3F49"/>
                </a:solidFill>
                <a:latin typeface="Verdana"/>
              </a:rPr>
              <a:t> концентрата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47B2281E-D2C5-23D1-4EA9-BD4465CF4AD7}"/>
              </a:ext>
            </a:extLst>
          </p:cNvPr>
          <p:cNvCxnSpPr>
            <a:cxnSpLocks/>
          </p:cNvCxnSpPr>
          <p:nvPr/>
        </p:nvCxnSpPr>
        <p:spPr>
          <a:xfrm flipV="1">
            <a:off x="6818965" y="672859"/>
            <a:ext cx="4430945" cy="90704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D3E49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28846B-CF93-F96F-6B5E-473F35309935}"/>
              </a:ext>
            </a:extLst>
          </p:cNvPr>
          <p:cNvSpPr txBox="1"/>
          <p:nvPr/>
        </p:nvSpPr>
        <p:spPr>
          <a:xfrm>
            <a:off x="9073917" y="3476603"/>
            <a:ext cx="24998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solidFill>
                  <a:srgbClr val="2F3F49"/>
                </a:solidFill>
                <a:latin typeface="Verdana"/>
              </a:rPr>
              <a:t>Основная </a:t>
            </a:r>
            <a:r>
              <a:rPr lang="ru-RU" sz="1200" b="1" dirty="0">
                <a:solidFill>
                  <a:srgbClr val="2F3F49"/>
                </a:solidFill>
                <a:latin typeface="Verdana"/>
              </a:rPr>
              <a:t>продукция</a:t>
            </a:r>
            <a:r>
              <a:rPr lang="ru-RU" sz="1050" b="1" dirty="0">
                <a:solidFill>
                  <a:srgbClr val="2F3F49"/>
                </a:solidFill>
                <a:latin typeface="Verdana"/>
              </a:rPr>
              <a:t> </a:t>
            </a:r>
            <a:r>
              <a:rPr lang="ru-RU" sz="1050" dirty="0">
                <a:solidFill>
                  <a:srgbClr val="2F3F49"/>
                </a:solidFill>
                <a:latin typeface="Verdana"/>
              </a:rPr>
              <a:t>- от добычи руды до конечной продукции- катодной меди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C0E74-117E-FFBE-F6B7-9B71B59BD775}"/>
              </a:ext>
            </a:extLst>
          </p:cNvPr>
          <p:cNvSpPr txBox="1"/>
          <p:nvPr/>
        </p:nvSpPr>
        <p:spPr>
          <a:xfrm>
            <a:off x="9073917" y="4384458"/>
            <a:ext cx="269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2F3F49"/>
                </a:solidFill>
                <a:latin typeface="Verdana"/>
              </a:rPr>
              <a:t>Попутная продукция </a:t>
            </a:r>
            <a:r>
              <a:rPr lang="ru-RU" sz="1200" dirty="0">
                <a:solidFill>
                  <a:srgbClr val="2F3F49"/>
                </a:solidFill>
                <a:latin typeface="Verdana"/>
              </a:rPr>
              <a:t>-  выпуск </a:t>
            </a:r>
            <a:r>
              <a:rPr lang="ru-RU" sz="1200" dirty="0" err="1">
                <a:solidFill>
                  <a:srgbClr val="2F3F49"/>
                </a:solidFill>
                <a:latin typeface="Verdana"/>
              </a:rPr>
              <a:t>эмальпровода</a:t>
            </a:r>
            <a:r>
              <a:rPr lang="ru-RU" sz="1200" dirty="0">
                <a:solidFill>
                  <a:srgbClr val="2F3F49"/>
                </a:solidFill>
                <a:latin typeface="Verdana"/>
              </a:rPr>
              <a:t> </a:t>
            </a: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7C4BE14E-D616-662A-00B3-E910188868F0}"/>
              </a:ext>
            </a:extLst>
          </p:cNvPr>
          <p:cNvCxnSpPr>
            <a:cxnSpLocks/>
          </p:cNvCxnSpPr>
          <p:nvPr/>
        </p:nvCxnSpPr>
        <p:spPr>
          <a:xfrm flipV="1">
            <a:off x="6188529" y="3360416"/>
            <a:ext cx="5415772" cy="83253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D3E4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2090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8294A-FC0D-4FE0-AA90-88A3434BAE57}"/>
              </a:ext>
            </a:extLst>
          </p:cNvPr>
          <p:cNvSpPr txBox="1"/>
          <p:nvPr/>
        </p:nvSpPr>
        <p:spPr>
          <a:xfrm>
            <a:off x="640676" y="1383691"/>
            <a:ext cx="26880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ТОО «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Жанашыр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Проджект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77BB88-1ECB-4E94-8295-804D5C8FC79F}"/>
              </a:ext>
            </a:extLst>
          </p:cNvPr>
          <p:cNvSpPr txBox="1"/>
          <p:nvPr/>
        </p:nvSpPr>
        <p:spPr>
          <a:xfrm>
            <a:off x="4583299" y="941101"/>
            <a:ext cx="293013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ED2D4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маркшейдерско-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геомеханический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отдел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F3F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DA942382-8621-44CD-8795-EC47D51D9655}"/>
              </a:ext>
            </a:extLst>
          </p:cNvPr>
          <p:cNvSpPr txBox="1"/>
          <p:nvPr/>
        </p:nvSpPr>
        <p:spPr>
          <a:xfrm>
            <a:off x="271655" y="167912"/>
            <a:ext cx="1233957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007AA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Пилотная апробация функционала мобильного приложения  </a:t>
            </a: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B59BD9A4-E94E-4D60-B5DD-9CD8AC5E98F2}"/>
              </a:ext>
            </a:extLst>
          </p:cNvPr>
          <p:cNvSpPr/>
          <p:nvPr/>
        </p:nvSpPr>
        <p:spPr>
          <a:xfrm flipV="1">
            <a:off x="296211" y="223071"/>
            <a:ext cx="11367086" cy="341989"/>
          </a:xfrm>
          <a:custGeom>
            <a:avLst/>
            <a:gdLst/>
            <a:ahLst/>
            <a:cxnLst/>
            <a:rect l="l" t="t" r="r" b="b"/>
            <a:pathLst>
              <a:path w="7179945">
                <a:moveTo>
                  <a:pt x="0" y="0"/>
                </a:moveTo>
                <a:lnTo>
                  <a:pt x="7179424" y="0"/>
                </a:lnTo>
              </a:path>
            </a:pathLst>
          </a:custGeom>
          <a:ln w="8890">
            <a:solidFill>
              <a:srgbClr val="2D3E4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3272" y="5200510"/>
            <a:ext cx="2577976" cy="584775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Общее количество  рабочих мест - 218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 flipH="1">
            <a:off x="4216556" y="1014939"/>
            <a:ext cx="413499" cy="5372712"/>
          </a:xfrm>
          <a:prstGeom prst="rightBrace">
            <a:avLst>
              <a:gd name="adj1" fmla="val 10065"/>
              <a:gd name="adj2" fmla="val 506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1264" y="5802876"/>
            <a:ext cx="2579984" cy="584775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Пилотом охвачено 5 рабочих мест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2992" y="559065"/>
            <a:ext cx="37135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Казахстан,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Жамбылская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область Шуйский район,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месторождение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Жайсан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Маркер">
            <a:extLst>
              <a:ext uri="{FF2B5EF4-FFF2-40B4-BE49-F238E27FC236}">
                <a16:creationId xmlns:a16="http://schemas.microsoft.com/office/drawing/2014/main" id="{2F5A841A-BC78-4B1E-A0C2-56C2C9251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36" y="589869"/>
            <a:ext cx="565423" cy="565423"/>
          </a:xfrm>
          <a:prstGeom prst="rect">
            <a:avLst/>
          </a:prstGeom>
        </p:spPr>
      </p:pic>
      <p:sp>
        <p:nvSpPr>
          <p:cNvPr id="27" name="object 5">
            <a:extLst>
              <a:ext uri="{FF2B5EF4-FFF2-40B4-BE49-F238E27FC236}">
                <a16:creationId xmlns:a16="http://schemas.microsoft.com/office/drawing/2014/main" id="{D21F123F-1D8F-4A3B-9593-517FE8E5B366}"/>
              </a:ext>
            </a:extLst>
          </p:cNvPr>
          <p:cNvSpPr/>
          <p:nvPr/>
        </p:nvSpPr>
        <p:spPr>
          <a:xfrm>
            <a:off x="5636838" y="6468352"/>
            <a:ext cx="6087778" cy="45719"/>
          </a:xfrm>
          <a:custGeom>
            <a:avLst/>
            <a:gdLst/>
            <a:ahLst/>
            <a:cxnLst/>
            <a:rect l="l" t="t" r="r" b="b"/>
            <a:pathLst>
              <a:path w="6007100">
                <a:moveTo>
                  <a:pt x="0" y="0"/>
                </a:moveTo>
                <a:lnTo>
                  <a:pt x="6007100" y="0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77BB88-1ECB-4E94-8295-804D5C8FC79F}"/>
              </a:ext>
            </a:extLst>
          </p:cNvPr>
          <p:cNvSpPr txBox="1"/>
          <p:nvPr/>
        </p:nvSpPr>
        <p:spPr>
          <a:xfrm>
            <a:off x="4684286" y="2030022"/>
            <a:ext cx="28961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ED2D4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горный участок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7880175" y="2991825"/>
            <a:ext cx="3681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Взрывник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 рабочий, осуществляющий взрывные работы в шахте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7911884" y="3760833"/>
            <a:ext cx="3649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Бурильщик шпуров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рабочий,  который управляет самоходными буровыми установками в процессе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забуривания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 бурения шпуров, передвижения и установки их в забое.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2F3F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E4C789-51CE-412B-9296-DC59C6F0CDD8}"/>
              </a:ext>
            </a:extLst>
          </p:cNvPr>
          <p:cNvSpPr txBox="1"/>
          <p:nvPr/>
        </p:nvSpPr>
        <p:spPr>
          <a:xfrm>
            <a:off x="7864676" y="2043092"/>
            <a:ext cx="3635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Проходчик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2F3F4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 рабочий, который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возводит все виды крепи в выработках; устанавливает опалубки и арматуры, зачищает выработки от просыпанной горной породы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2F3F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80174" y="936713"/>
            <a:ext cx="35188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маркшейдер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— это специалист, осуществляющий планирование и контроль всех этапов строительства подземных сооружений и разработки горных пород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https://agmpnews.kz/wp-content/uploads/2023/06/kazahmy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4" y="2043092"/>
            <a:ext cx="3713849" cy="23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CB8294A-FC0D-4FE0-AA90-88A3434BAE57}"/>
              </a:ext>
            </a:extLst>
          </p:cNvPr>
          <p:cNvSpPr txBox="1"/>
          <p:nvPr/>
        </p:nvSpPr>
        <p:spPr>
          <a:xfrm>
            <a:off x="224698" y="4479892"/>
            <a:ext cx="3760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Отработка запасов руды подземным способом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1886" y="4933368"/>
            <a:ext cx="36498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Машинист насосных установок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- рабочий, который обеспечивает бесперебойную работу насосного оборудования, трубопроводов, запорной и регулирующей арматуры, фильтров для очистки и систем автоматического регулирования.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AutoShape 2" descr="blob:https://web.whatsapp.com/83442abb-c3dd-4911-ac1b-1e90efa3c1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AutoShape 4" descr="blob:https://web.whatsapp.com/83442abb-c3dd-4911-ac1b-1e90efa3c1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99" y="2613164"/>
            <a:ext cx="3275043" cy="26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9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140" y="5637276"/>
            <a:ext cx="3905151" cy="7040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7172" y="5250181"/>
            <a:ext cx="1250574" cy="11353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1007" y="5241037"/>
            <a:ext cx="1301626" cy="11353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4" y="1487425"/>
            <a:ext cx="998157" cy="96469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680459" y="1163942"/>
            <a:ext cx="4493260" cy="5316234"/>
            <a:chOff x="3680459" y="1471789"/>
            <a:chExt cx="4493260" cy="5316234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1983" y="5311139"/>
              <a:ext cx="3905151" cy="5684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8495" y="4341875"/>
              <a:ext cx="3617723" cy="7879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1355" y="3467099"/>
              <a:ext cx="3667470" cy="8305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5551" y="2653283"/>
              <a:ext cx="3670234" cy="7726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80459" y="1700403"/>
              <a:ext cx="4493260" cy="5087620"/>
            </a:xfrm>
            <a:custGeom>
              <a:avLst/>
              <a:gdLst/>
              <a:ahLst/>
              <a:cxnLst/>
              <a:rect l="l" t="t" r="r" b="b"/>
              <a:pathLst>
                <a:path w="4493259" h="5085715">
                  <a:moveTo>
                    <a:pt x="0" y="5085588"/>
                  </a:moveTo>
                  <a:lnTo>
                    <a:pt x="4492751" y="5085588"/>
                  </a:lnTo>
                  <a:lnTo>
                    <a:pt x="4492751" y="0"/>
                  </a:lnTo>
                  <a:lnTo>
                    <a:pt x="0" y="0"/>
                  </a:lnTo>
                  <a:lnTo>
                    <a:pt x="0" y="5085588"/>
                  </a:lnTo>
                  <a:close/>
                </a:path>
              </a:pathLst>
            </a:custGeom>
            <a:ln w="3240">
              <a:solidFill>
                <a:srgbClr val="295E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774798" y="1471789"/>
              <a:ext cx="4338596" cy="306705"/>
            </a:xfrm>
            <a:custGeom>
              <a:avLst/>
              <a:gdLst/>
              <a:ahLst/>
              <a:cxnLst/>
              <a:rect l="l" t="t" r="r" b="b"/>
              <a:pathLst>
                <a:path w="1757679" h="306705">
                  <a:moveTo>
                    <a:pt x="1757172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1757172" y="306324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56802" y="1473505"/>
            <a:ext cx="3515686" cy="3488434"/>
            <a:chOff x="8432292" y="1783080"/>
            <a:chExt cx="2626765" cy="3488434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2292" y="4288535"/>
              <a:ext cx="2069224" cy="9829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2292" y="1783080"/>
              <a:ext cx="2626765" cy="858520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0" y="0"/>
            <a:ext cx="12192000" cy="1006537"/>
          </a:xfrm>
          <a:custGeom>
            <a:avLst/>
            <a:gdLst/>
            <a:ahLst/>
            <a:cxnLst/>
            <a:rect l="l" t="t" r="r" b="b"/>
            <a:pathLst>
              <a:path w="12192000" h="1286510">
                <a:moveTo>
                  <a:pt x="12192000" y="0"/>
                </a:moveTo>
                <a:lnTo>
                  <a:pt x="0" y="0"/>
                </a:lnTo>
                <a:lnTo>
                  <a:pt x="0" y="1286255"/>
                </a:lnTo>
                <a:lnTo>
                  <a:pt x="12192000" y="12862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5F7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59765" y="173228"/>
            <a:ext cx="81045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spc="-95" dirty="0">
                <a:solidFill>
                  <a:srgbClr val="FFFFFF"/>
                </a:solidFill>
                <a:latin typeface="Segoe UI Semibold"/>
                <a:cs typeface="Segoe UI Semibold"/>
              </a:rPr>
              <a:t>ОЖИДАЕМЫЕ РЕЗУЛЬТАТЫ В ЦИФРАХ</a:t>
            </a:r>
            <a:endParaRPr lang="ru-RU" sz="2800" dirty="0">
              <a:latin typeface="Segoe UI Semibold"/>
              <a:cs typeface="Segoe UI Semibold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316468" y="1143000"/>
            <a:ext cx="3758565" cy="2773934"/>
            <a:chOff x="8316468" y="1450847"/>
            <a:chExt cx="3758565" cy="2773934"/>
          </a:xfrm>
        </p:grpSpPr>
        <p:sp>
          <p:nvSpPr>
            <p:cNvPr id="44" name="object 44"/>
            <p:cNvSpPr/>
            <p:nvPr/>
          </p:nvSpPr>
          <p:spPr>
            <a:xfrm>
              <a:off x="8316468" y="1703831"/>
              <a:ext cx="3758565" cy="2520950"/>
            </a:xfrm>
            <a:custGeom>
              <a:avLst/>
              <a:gdLst/>
              <a:ahLst/>
              <a:cxnLst/>
              <a:rect l="l" t="t" r="r" b="b"/>
              <a:pathLst>
                <a:path w="3758565" h="2520950">
                  <a:moveTo>
                    <a:pt x="0" y="2520696"/>
                  </a:moveTo>
                  <a:lnTo>
                    <a:pt x="3758183" y="2520696"/>
                  </a:lnTo>
                  <a:lnTo>
                    <a:pt x="3758183" y="0"/>
                  </a:lnTo>
                  <a:lnTo>
                    <a:pt x="0" y="0"/>
                  </a:lnTo>
                  <a:lnTo>
                    <a:pt x="0" y="2520696"/>
                  </a:lnTo>
                  <a:close/>
                </a:path>
              </a:pathLst>
            </a:custGeom>
            <a:ln w="3240">
              <a:solidFill>
                <a:srgbClr val="295E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15528" y="1450847"/>
              <a:ext cx="2649220" cy="306705"/>
            </a:xfrm>
            <a:custGeom>
              <a:avLst/>
              <a:gdLst/>
              <a:ahLst/>
              <a:cxnLst/>
              <a:rect l="l" t="t" r="r" b="b"/>
              <a:pathLst>
                <a:path w="2649220" h="306705">
                  <a:moveTo>
                    <a:pt x="2648712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2648712" y="306324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08413" y="1133742"/>
            <a:ext cx="293192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95E7D"/>
                </a:solidFill>
                <a:latin typeface="Trebuchet MS"/>
                <a:cs typeface="Trebuchet MS"/>
              </a:rPr>
              <a:t>ТЕКУЩАЯ</a:t>
            </a:r>
            <a:r>
              <a:rPr sz="1400" b="1" spc="-85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95E7D"/>
                </a:solidFill>
                <a:latin typeface="Trebuchet MS"/>
                <a:cs typeface="Trebuchet MS"/>
              </a:rPr>
              <a:t>СИТУАЦИЯ</a:t>
            </a:r>
            <a:r>
              <a:rPr lang="ru-RU" sz="1400" b="1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lang="ru-RU" sz="120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60196" y="1163830"/>
            <a:ext cx="42725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k-KZ" sz="1400" b="1" dirty="0">
                <a:solidFill>
                  <a:srgbClr val="295E7D"/>
                </a:solidFill>
                <a:latin typeface="Trebuchet MS"/>
                <a:cs typeface="Trebuchet MS"/>
              </a:rPr>
              <a:t>МЕХАНИЗМ ОБЕСПЕЧЕНИЯ БЕЗОПАСНОГО ТРУДА</a:t>
            </a:r>
            <a:endParaRPr lang="kk-KZ" sz="14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93632" y="1165098"/>
            <a:ext cx="24676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95E7D"/>
                </a:solidFill>
                <a:latin typeface="Trebuchet MS"/>
                <a:cs typeface="Trebuchet MS"/>
              </a:rPr>
              <a:t>РЕЗУЛЬТАТЫ</a:t>
            </a:r>
            <a:r>
              <a:rPr sz="1400" b="1" spc="-6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lang="kk-KZ" sz="1400" b="1" dirty="0">
                <a:solidFill>
                  <a:srgbClr val="295E7D"/>
                </a:solidFill>
                <a:latin typeface="Trebuchet MS"/>
                <a:cs typeface="Trebuchet MS"/>
              </a:rPr>
              <a:t>к</a:t>
            </a:r>
            <a:r>
              <a:rPr sz="1400" b="1" spc="-25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95E7D"/>
                </a:solidFill>
                <a:latin typeface="Trebuchet MS"/>
                <a:cs typeface="Trebuchet MS"/>
              </a:rPr>
              <a:t>2030</a:t>
            </a:r>
            <a:r>
              <a:rPr sz="1400" b="1" spc="-3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95E7D"/>
                </a:solidFill>
                <a:latin typeface="Trebuchet MS"/>
                <a:cs typeface="Trebuchet MS"/>
              </a:rPr>
              <a:t>ГОД</a:t>
            </a:r>
            <a:r>
              <a:rPr lang="kk-KZ" sz="1400" b="1" dirty="0">
                <a:solidFill>
                  <a:srgbClr val="295E7D"/>
                </a:solidFill>
                <a:latin typeface="Trebuchet MS"/>
                <a:cs typeface="Trebuchet MS"/>
              </a:rPr>
              <a:t>У 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314848" y="3953161"/>
            <a:ext cx="3761740" cy="2524125"/>
            <a:chOff x="8314848" y="4261008"/>
            <a:chExt cx="3761740" cy="2524125"/>
          </a:xfrm>
        </p:grpSpPr>
        <p:sp>
          <p:nvSpPr>
            <p:cNvPr id="51" name="object 51"/>
            <p:cNvSpPr/>
            <p:nvPr/>
          </p:nvSpPr>
          <p:spPr>
            <a:xfrm>
              <a:off x="8316468" y="4262628"/>
              <a:ext cx="3758565" cy="2520950"/>
            </a:xfrm>
            <a:custGeom>
              <a:avLst/>
              <a:gdLst/>
              <a:ahLst/>
              <a:cxnLst/>
              <a:rect l="l" t="t" r="r" b="b"/>
              <a:pathLst>
                <a:path w="3758565" h="2520950">
                  <a:moveTo>
                    <a:pt x="0" y="2520696"/>
                  </a:moveTo>
                  <a:lnTo>
                    <a:pt x="3758183" y="2520696"/>
                  </a:lnTo>
                  <a:lnTo>
                    <a:pt x="3758183" y="0"/>
                  </a:lnTo>
                  <a:lnTo>
                    <a:pt x="0" y="0"/>
                  </a:lnTo>
                  <a:lnTo>
                    <a:pt x="0" y="2520696"/>
                  </a:lnTo>
                  <a:close/>
                </a:path>
              </a:pathLst>
            </a:custGeom>
            <a:ln w="3240">
              <a:solidFill>
                <a:srgbClr val="295E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976360" y="5306568"/>
              <a:ext cx="2334895" cy="127000"/>
            </a:xfrm>
            <a:custGeom>
              <a:avLst/>
              <a:gdLst/>
              <a:ahLst/>
              <a:cxnLst/>
              <a:rect l="l" t="t" r="r" b="b"/>
              <a:pathLst>
                <a:path w="2334895" h="127000">
                  <a:moveTo>
                    <a:pt x="658368" y="18288"/>
                  </a:moveTo>
                  <a:lnTo>
                    <a:pt x="0" y="18288"/>
                  </a:lnTo>
                  <a:lnTo>
                    <a:pt x="329184" y="126492"/>
                  </a:lnTo>
                  <a:lnTo>
                    <a:pt x="658368" y="18288"/>
                  </a:lnTo>
                  <a:close/>
                </a:path>
                <a:path w="2334895" h="127000">
                  <a:moveTo>
                    <a:pt x="2334768" y="0"/>
                  </a:moveTo>
                  <a:lnTo>
                    <a:pt x="1676400" y="0"/>
                  </a:lnTo>
                  <a:lnTo>
                    <a:pt x="2005584" y="108204"/>
                  </a:lnTo>
                  <a:lnTo>
                    <a:pt x="2334768" y="0"/>
                  </a:lnTo>
                  <a:close/>
                </a:path>
              </a:pathLst>
            </a:custGeom>
            <a:solidFill>
              <a:srgbClr val="455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461548" y="1577077"/>
            <a:ext cx="1643462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0"/>
              </a:spcBef>
            </a:pPr>
            <a:r>
              <a:rPr lang="ru-RU" sz="1400" spc="5" dirty="0">
                <a:latin typeface="Tahoma"/>
                <a:cs typeface="Tahoma"/>
              </a:rPr>
              <a:t>р</a:t>
            </a:r>
            <a:r>
              <a:rPr sz="1400" spc="5" dirty="0" err="1">
                <a:latin typeface="Tahoma"/>
                <a:cs typeface="Tahoma"/>
              </a:rPr>
              <a:t>або</a:t>
            </a:r>
            <a:r>
              <a:rPr lang="ru-RU" sz="1400" spc="5" dirty="0" err="1">
                <a:latin typeface="Tahoma"/>
                <a:cs typeface="Tahoma"/>
              </a:rPr>
              <a:t>тников</a:t>
            </a:r>
            <a:r>
              <a:rPr lang="ru-RU" sz="1400" spc="5" dirty="0">
                <a:latin typeface="Tahoma"/>
                <a:cs typeface="Tahoma"/>
              </a:rPr>
              <a:t> заняты во вредных и опасных условиях труда</a:t>
            </a:r>
            <a:endParaRPr sz="1400" spc="5" dirty="0">
              <a:latin typeface="Tahoma"/>
              <a:cs typeface="Tahom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723132" y="1368553"/>
            <a:ext cx="3919917" cy="5087620"/>
            <a:chOff x="3723132" y="1676400"/>
            <a:chExt cx="3919917" cy="5087620"/>
          </a:xfrm>
        </p:grpSpPr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2192" y="1802892"/>
              <a:ext cx="3820857" cy="80772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723132" y="1676400"/>
              <a:ext cx="626745" cy="5087620"/>
            </a:xfrm>
            <a:custGeom>
              <a:avLst/>
              <a:gdLst/>
              <a:ahLst/>
              <a:cxnLst/>
              <a:rect l="l" t="t" r="r" b="b"/>
              <a:pathLst>
                <a:path w="626745" h="5087620">
                  <a:moveTo>
                    <a:pt x="0" y="0"/>
                  </a:moveTo>
                  <a:lnTo>
                    <a:pt x="0" y="5087110"/>
                  </a:lnTo>
                  <a:lnTo>
                    <a:pt x="125856" y="4850130"/>
                  </a:lnTo>
                  <a:lnTo>
                    <a:pt x="145846" y="4807919"/>
                  </a:lnTo>
                  <a:lnTo>
                    <a:pt x="165476" y="4765345"/>
                  </a:lnTo>
                  <a:lnTo>
                    <a:pt x="184742" y="4722413"/>
                  </a:lnTo>
                  <a:lnTo>
                    <a:pt x="203642" y="4679126"/>
                  </a:lnTo>
                  <a:lnTo>
                    <a:pt x="222173" y="4635489"/>
                  </a:lnTo>
                  <a:lnTo>
                    <a:pt x="240332" y="4591506"/>
                  </a:lnTo>
                  <a:lnTo>
                    <a:pt x="258115" y="4547182"/>
                  </a:lnTo>
                  <a:lnTo>
                    <a:pt x="275519" y="4502521"/>
                  </a:lnTo>
                  <a:lnTo>
                    <a:pt x="292542" y="4457526"/>
                  </a:lnTo>
                  <a:lnTo>
                    <a:pt x="309181" y="4412203"/>
                  </a:lnTo>
                  <a:lnTo>
                    <a:pt x="325431" y="4366555"/>
                  </a:lnTo>
                  <a:lnTo>
                    <a:pt x="341291" y="4320588"/>
                  </a:lnTo>
                  <a:lnTo>
                    <a:pt x="356757" y="4274305"/>
                  </a:lnTo>
                  <a:lnTo>
                    <a:pt x="371826" y="4227710"/>
                  </a:lnTo>
                  <a:lnTo>
                    <a:pt x="386496" y="4180808"/>
                  </a:lnTo>
                  <a:lnTo>
                    <a:pt x="400762" y="4133603"/>
                  </a:lnTo>
                  <a:lnTo>
                    <a:pt x="414622" y="4086100"/>
                  </a:lnTo>
                  <a:lnTo>
                    <a:pt x="428073" y="4038303"/>
                  </a:lnTo>
                  <a:lnTo>
                    <a:pt x="441111" y="3990216"/>
                  </a:lnTo>
                  <a:lnTo>
                    <a:pt x="453734" y="3941843"/>
                  </a:lnTo>
                  <a:lnTo>
                    <a:pt x="465939" y="3893189"/>
                  </a:lnTo>
                  <a:lnTo>
                    <a:pt x="477723" y="3844258"/>
                  </a:lnTo>
                  <a:lnTo>
                    <a:pt x="489082" y="3795054"/>
                  </a:lnTo>
                  <a:lnTo>
                    <a:pt x="500013" y="3745582"/>
                  </a:lnTo>
                  <a:lnTo>
                    <a:pt x="510514" y="3695846"/>
                  </a:lnTo>
                  <a:lnTo>
                    <a:pt x="520581" y="3645850"/>
                  </a:lnTo>
                  <a:lnTo>
                    <a:pt x="530211" y="3595599"/>
                  </a:lnTo>
                  <a:lnTo>
                    <a:pt x="539401" y="3545097"/>
                  </a:lnTo>
                  <a:lnTo>
                    <a:pt x="548148" y="3494347"/>
                  </a:lnTo>
                  <a:lnTo>
                    <a:pt x="556450" y="3443355"/>
                  </a:lnTo>
                  <a:lnTo>
                    <a:pt x="564302" y="3392125"/>
                  </a:lnTo>
                  <a:lnTo>
                    <a:pt x="571702" y="3340661"/>
                  </a:lnTo>
                  <a:lnTo>
                    <a:pt x="578647" y="3288967"/>
                  </a:lnTo>
                  <a:lnTo>
                    <a:pt x="585134" y="3237048"/>
                  </a:lnTo>
                  <a:lnTo>
                    <a:pt x="591160" y="3184908"/>
                  </a:lnTo>
                  <a:lnTo>
                    <a:pt x="596720" y="3132552"/>
                  </a:lnTo>
                  <a:lnTo>
                    <a:pt x="601814" y="3079983"/>
                  </a:lnTo>
                  <a:lnTo>
                    <a:pt x="606437" y="3027205"/>
                  </a:lnTo>
                  <a:lnTo>
                    <a:pt x="610586" y="2974224"/>
                  </a:lnTo>
                  <a:lnTo>
                    <a:pt x="614259" y="2921044"/>
                  </a:lnTo>
                  <a:lnTo>
                    <a:pt x="617452" y="2867668"/>
                  </a:lnTo>
                  <a:lnTo>
                    <a:pt x="620162" y="2814101"/>
                  </a:lnTo>
                  <a:lnTo>
                    <a:pt x="622386" y="2760348"/>
                  </a:lnTo>
                  <a:lnTo>
                    <a:pt x="624122" y="2706413"/>
                  </a:lnTo>
                  <a:lnTo>
                    <a:pt x="625365" y="2652299"/>
                  </a:lnTo>
                  <a:lnTo>
                    <a:pt x="626113" y="2598012"/>
                  </a:lnTo>
                  <a:lnTo>
                    <a:pt x="626363" y="2543556"/>
                  </a:lnTo>
                  <a:lnTo>
                    <a:pt x="626113" y="2489099"/>
                  </a:lnTo>
                  <a:lnTo>
                    <a:pt x="625365" y="2434812"/>
                  </a:lnTo>
                  <a:lnTo>
                    <a:pt x="624122" y="2380698"/>
                  </a:lnTo>
                  <a:lnTo>
                    <a:pt x="622386" y="2326762"/>
                  </a:lnTo>
                  <a:lnTo>
                    <a:pt x="620162" y="2273008"/>
                  </a:lnTo>
                  <a:lnTo>
                    <a:pt x="617452" y="2219440"/>
                  </a:lnTo>
                  <a:lnTo>
                    <a:pt x="614259" y="2166064"/>
                  </a:lnTo>
                  <a:lnTo>
                    <a:pt x="610586" y="2112882"/>
                  </a:lnTo>
                  <a:lnTo>
                    <a:pt x="606437" y="2059900"/>
                  </a:lnTo>
                  <a:lnTo>
                    <a:pt x="601814" y="2007122"/>
                  </a:lnTo>
                  <a:lnTo>
                    <a:pt x="596720" y="1954551"/>
                  </a:lnTo>
                  <a:lnTo>
                    <a:pt x="591160" y="1902193"/>
                  </a:lnTo>
                  <a:lnTo>
                    <a:pt x="585134" y="1850052"/>
                  </a:lnTo>
                  <a:lnTo>
                    <a:pt x="578647" y="1798132"/>
                  </a:lnTo>
                  <a:lnTo>
                    <a:pt x="571702" y="1746437"/>
                  </a:lnTo>
                  <a:lnTo>
                    <a:pt x="564302" y="1694971"/>
                  </a:lnTo>
                  <a:lnTo>
                    <a:pt x="556450" y="1643740"/>
                  </a:lnTo>
                  <a:lnTo>
                    <a:pt x="548148" y="1592747"/>
                  </a:lnTo>
                  <a:lnTo>
                    <a:pt x="539401" y="1541996"/>
                  </a:lnTo>
                  <a:lnTo>
                    <a:pt x="530211" y="1491492"/>
                  </a:lnTo>
                  <a:lnTo>
                    <a:pt x="520581" y="1441240"/>
                  </a:lnTo>
                  <a:lnTo>
                    <a:pt x="510514" y="1391243"/>
                  </a:lnTo>
                  <a:lnTo>
                    <a:pt x="500013" y="1341505"/>
                  </a:lnTo>
                  <a:lnTo>
                    <a:pt x="489082" y="1292032"/>
                  </a:lnTo>
                  <a:lnTo>
                    <a:pt x="477723" y="1242828"/>
                  </a:lnTo>
                  <a:lnTo>
                    <a:pt x="465939" y="1193896"/>
                  </a:lnTo>
                  <a:lnTo>
                    <a:pt x="453734" y="1145241"/>
                  </a:lnTo>
                  <a:lnTo>
                    <a:pt x="441111" y="1096868"/>
                  </a:lnTo>
                  <a:lnTo>
                    <a:pt x="428073" y="1048780"/>
                  </a:lnTo>
                  <a:lnTo>
                    <a:pt x="414622" y="1000983"/>
                  </a:lnTo>
                  <a:lnTo>
                    <a:pt x="400762" y="953479"/>
                  </a:lnTo>
                  <a:lnTo>
                    <a:pt x="386496" y="906275"/>
                  </a:lnTo>
                  <a:lnTo>
                    <a:pt x="371826" y="859373"/>
                  </a:lnTo>
                  <a:lnTo>
                    <a:pt x="356757" y="812779"/>
                  </a:lnTo>
                  <a:lnTo>
                    <a:pt x="341291" y="766496"/>
                  </a:lnTo>
                  <a:lnTo>
                    <a:pt x="325431" y="720530"/>
                  </a:lnTo>
                  <a:lnTo>
                    <a:pt x="309181" y="674883"/>
                  </a:lnTo>
                  <a:lnTo>
                    <a:pt x="292542" y="629561"/>
                  </a:lnTo>
                  <a:lnTo>
                    <a:pt x="275519" y="584568"/>
                  </a:lnTo>
                  <a:lnTo>
                    <a:pt x="258115" y="539908"/>
                  </a:lnTo>
                  <a:lnTo>
                    <a:pt x="240332" y="495586"/>
                  </a:lnTo>
                  <a:lnTo>
                    <a:pt x="222173" y="451606"/>
                  </a:lnTo>
                  <a:lnTo>
                    <a:pt x="203642" y="407971"/>
                  </a:lnTo>
                  <a:lnTo>
                    <a:pt x="184742" y="364687"/>
                  </a:lnTo>
                  <a:lnTo>
                    <a:pt x="165476" y="321758"/>
                  </a:lnTo>
                  <a:lnTo>
                    <a:pt x="145846" y="279188"/>
                  </a:lnTo>
                  <a:lnTo>
                    <a:pt x="125856" y="236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B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723132" y="1676400"/>
              <a:ext cx="626745" cy="5040000"/>
            </a:xfrm>
            <a:custGeom>
              <a:avLst/>
              <a:gdLst/>
              <a:ahLst/>
              <a:cxnLst/>
              <a:rect l="l" t="t" r="r" b="b"/>
              <a:pathLst>
                <a:path w="626745" h="5087620">
                  <a:moveTo>
                    <a:pt x="0" y="0"/>
                  </a:moveTo>
                  <a:lnTo>
                    <a:pt x="125856" y="236982"/>
                  </a:lnTo>
                  <a:lnTo>
                    <a:pt x="145846" y="279188"/>
                  </a:lnTo>
                  <a:lnTo>
                    <a:pt x="165476" y="321758"/>
                  </a:lnTo>
                  <a:lnTo>
                    <a:pt x="184742" y="364687"/>
                  </a:lnTo>
                  <a:lnTo>
                    <a:pt x="203642" y="407971"/>
                  </a:lnTo>
                  <a:lnTo>
                    <a:pt x="222173" y="451606"/>
                  </a:lnTo>
                  <a:lnTo>
                    <a:pt x="240332" y="495586"/>
                  </a:lnTo>
                  <a:lnTo>
                    <a:pt x="258115" y="539908"/>
                  </a:lnTo>
                  <a:lnTo>
                    <a:pt x="275519" y="584568"/>
                  </a:lnTo>
                  <a:lnTo>
                    <a:pt x="292542" y="629561"/>
                  </a:lnTo>
                  <a:lnTo>
                    <a:pt x="309181" y="674883"/>
                  </a:lnTo>
                  <a:lnTo>
                    <a:pt x="325431" y="720530"/>
                  </a:lnTo>
                  <a:lnTo>
                    <a:pt x="341291" y="766496"/>
                  </a:lnTo>
                  <a:lnTo>
                    <a:pt x="356757" y="812779"/>
                  </a:lnTo>
                  <a:lnTo>
                    <a:pt x="371826" y="859373"/>
                  </a:lnTo>
                  <a:lnTo>
                    <a:pt x="386496" y="906275"/>
                  </a:lnTo>
                  <a:lnTo>
                    <a:pt x="400762" y="953479"/>
                  </a:lnTo>
                  <a:lnTo>
                    <a:pt x="414622" y="1000983"/>
                  </a:lnTo>
                  <a:lnTo>
                    <a:pt x="428073" y="1048780"/>
                  </a:lnTo>
                  <a:lnTo>
                    <a:pt x="441111" y="1096868"/>
                  </a:lnTo>
                  <a:lnTo>
                    <a:pt x="453734" y="1145241"/>
                  </a:lnTo>
                  <a:lnTo>
                    <a:pt x="465939" y="1193896"/>
                  </a:lnTo>
                  <a:lnTo>
                    <a:pt x="477723" y="1242828"/>
                  </a:lnTo>
                  <a:lnTo>
                    <a:pt x="489082" y="1292032"/>
                  </a:lnTo>
                  <a:lnTo>
                    <a:pt x="500013" y="1341505"/>
                  </a:lnTo>
                  <a:lnTo>
                    <a:pt x="510514" y="1391243"/>
                  </a:lnTo>
                  <a:lnTo>
                    <a:pt x="520581" y="1441240"/>
                  </a:lnTo>
                  <a:lnTo>
                    <a:pt x="530211" y="1491492"/>
                  </a:lnTo>
                  <a:lnTo>
                    <a:pt x="539401" y="1541996"/>
                  </a:lnTo>
                  <a:lnTo>
                    <a:pt x="548148" y="1592747"/>
                  </a:lnTo>
                  <a:lnTo>
                    <a:pt x="556450" y="1643740"/>
                  </a:lnTo>
                  <a:lnTo>
                    <a:pt x="564302" y="1694971"/>
                  </a:lnTo>
                  <a:lnTo>
                    <a:pt x="571702" y="1746437"/>
                  </a:lnTo>
                  <a:lnTo>
                    <a:pt x="578647" y="1798132"/>
                  </a:lnTo>
                  <a:lnTo>
                    <a:pt x="585134" y="1850052"/>
                  </a:lnTo>
                  <a:lnTo>
                    <a:pt x="591160" y="1902193"/>
                  </a:lnTo>
                  <a:lnTo>
                    <a:pt x="596720" y="1954551"/>
                  </a:lnTo>
                  <a:lnTo>
                    <a:pt x="601814" y="2007122"/>
                  </a:lnTo>
                  <a:lnTo>
                    <a:pt x="606437" y="2059900"/>
                  </a:lnTo>
                  <a:lnTo>
                    <a:pt x="610586" y="2112882"/>
                  </a:lnTo>
                  <a:lnTo>
                    <a:pt x="614259" y="2166064"/>
                  </a:lnTo>
                  <a:lnTo>
                    <a:pt x="617452" y="2219440"/>
                  </a:lnTo>
                  <a:lnTo>
                    <a:pt x="620162" y="2273008"/>
                  </a:lnTo>
                  <a:lnTo>
                    <a:pt x="622386" y="2326762"/>
                  </a:lnTo>
                  <a:lnTo>
                    <a:pt x="624122" y="2380698"/>
                  </a:lnTo>
                  <a:lnTo>
                    <a:pt x="625365" y="2434812"/>
                  </a:lnTo>
                  <a:lnTo>
                    <a:pt x="626113" y="2489099"/>
                  </a:lnTo>
                  <a:lnTo>
                    <a:pt x="626363" y="2543556"/>
                  </a:lnTo>
                  <a:lnTo>
                    <a:pt x="626113" y="2598012"/>
                  </a:lnTo>
                  <a:lnTo>
                    <a:pt x="625365" y="2652299"/>
                  </a:lnTo>
                  <a:lnTo>
                    <a:pt x="624122" y="2706413"/>
                  </a:lnTo>
                  <a:lnTo>
                    <a:pt x="622386" y="2760348"/>
                  </a:lnTo>
                  <a:lnTo>
                    <a:pt x="620162" y="2814101"/>
                  </a:lnTo>
                  <a:lnTo>
                    <a:pt x="617452" y="2867668"/>
                  </a:lnTo>
                  <a:lnTo>
                    <a:pt x="614259" y="2921044"/>
                  </a:lnTo>
                  <a:lnTo>
                    <a:pt x="610586" y="2974224"/>
                  </a:lnTo>
                  <a:lnTo>
                    <a:pt x="606437" y="3027205"/>
                  </a:lnTo>
                  <a:lnTo>
                    <a:pt x="601814" y="3079983"/>
                  </a:lnTo>
                  <a:lnTo>
                    <a:pt x="596720" y="3132552"/>
                  </a:lnTo>
                  <a:lnTo>
                    <a:pt x="591160" y="3184908"/>
                  </a:lnTo>
                  <a:lnTo>
                    <a:pt x="585134" y="3237048"/>
                  </a:lnTo>
                  <a:lnTo>
                    <a:pt x="578647" y="3288967"/>
                  </a:lnTo>
                  <a:lnTo>
                    <a:pt x="571702" y="3340661"/>
                  </a:lnTo>
                  <a:lnTo>
                    <a:pt x="564302" y="3392125"/>
                  </a:lnTo>
                  <a:lnTo>
                    <a:pt x="556450" y="3443355"/>
                  </a:lnTo>
                  <a:lnTo>
                    <a:pt x="548148" y="3494347"/>
                  </a:lnTo>
                  <a:lnTo>
                    <a:pt x="539401" y="3545097"/>
                  </a:lnTo>
                  <a:lnTo>
                    <a:pt x="530211" y="3595599"/>
                  </a:lnTo>
                  <a:lnTo>
                    <a:pt x="520581" y="3645850"/>
                  </a:lnTo>
                  <a:lnTo>
                    <a:pt x="510514" y="3695846"/>
                  </a:lnTo>
                  <a:lnTo>
                    <a:pt x="500013" y="3745582"/>
                  </a:lnTo>
                  <a:lnTo>
                    <a:pt x="489082" y="3795054"/>
                  </a:lnTo>
                  <a:lnTo>
                    <a:pt x="477723" y="3844258"/>
                  </a:lnTo>
                  <a:lnTo>
                    <a:pt x="465939" y="3893189"/>
                  </a:lnTo>
                  <a:lnTo>
                    <a:pt x="453734" y="3941843"/>
                  </a:lnTo>
                  <a:lnTo>
                    <a:pt x="441111" y="3990216"/>
                  </a:lnTo>
                  <a:lnTo>
                    <a:pt x="428073" y="4038303"/>
                  </a:lnTo>
                  <a:lnTo>
                    <a:pt x="414622" y="4086100"/>
                  </a:lnTo>
                  <a:lnTo>
                    <a:pt x="400762" y="4133603"/>
                  </a:lnTo>
                  <a:lnTo>
                    <a:pt x="386496" y="4180808"/>
                  </a:lnTo>
                  <a:lnTo>
                    <a:pt x="371826" y="4227710"/>
                  </a:lnTo>
                  <a:lnTo>
                    <a:pt x="356757" y="4274305"/>
                  </a:lnTo>
                  <a:lnTo>
                    <a:pt x="341291" y="4320588"/>
                  </a:lnTo>
                  <a:lnTo>
                    <a:pt x="325431" y="4366555"/>
                  </a:lnTo>
                  <a:lnTo>
                    <a:pt x="309181" y="4412203"/>
                  </a:lnTo>
                  <a:lnTo>
                    <a:pt x="292542" y="4457526"/>
                  </a:lnTo>
                  <a:lnTo>
                    <a:pt x="275519" y="4502521"/>
                  </a:lnTo>
                  <a:lnTo>
                    <a:pt x="258115" y="4547182"/>
                  </a:lnTo>
                  <a:lnTo>
                    <a:pt x="240332" y="4591506"/>
                  </a:lnTo>
                  <a:lnTo>
                    <a:pt x="222173" y="4635489"/>
                  </a:lnTo>
                  <a:lnTo>
                    <a:pt x="203642" y="4679126"/>
                  </a:lnTo>
                  <a:lnTo>
                    <a:pt x="184742" y="4722413"/>
                  </a:lnTo>
                  <a:lnTo>
                    <a:pt x="165476" y="4765345"/>
                  </a:lnTo>
                  <a:lnTo>
                    <a:pt x="145846" y="4807919"/>
                  </a:lnTo>
                  <a:lnTo>
                    <a:pt x="125856" y="4850130"/>
                  </a:lnTo>
                  <a:lnTo>
                    <a:pt x="0" y="5087110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8773" y="2056256"/>
              <a:ext cx="233934" cy="235457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3958209" y="1757299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31945" y="2624710"/>
            <a:ext cx="233933" cy="235457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4191380" y="2633854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89857" y="3456813"/>
            <a:ext cx="235457" cy="235457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4250182" y="3465704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51757" y="4334637"/>
            <a:ext cx="235457" cy="235457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212082" y="434378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96309" y="5075301"/>
            <a:ext cx="235457" cy="235457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4056634" y="5084445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71569" y="1574640"/>
            <a:ext cx="3784600" cy="72006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76200" marR="5080">
              <a:lnSpc>
                <a:spcPct val="100000"/>
              </a:lnSpc>
              <a:spcBef>
                <a:spcPts val="395"/>
              </a:spcBef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дифференциация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рабочего места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степени профессионального риска и уровню защиты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69123" y="2437389"/>
            <a:ext cx="3671570" cy="51167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СИЗ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степени профессионального риска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483966" y="3214099"/>
            <a:ext cx="3747642" cy="69698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дифференцированный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страховой тариф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зависимости от степени профессионального риска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516741" y="4000107"/>
            <a:ext cx="3751579" cy="75148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дифференциация видов и объемов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социальных гарантий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степени  профессионального риска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60040" y="3673983"/>
            <a:ext cx="110211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35" dirty="0">
                <a:solidFill>
                  <a:srgbClr val="002060"/>
                </a:solidFill>
                <a:latin typeface="Arial"/>
                <a:cs typeface="Arial"/>
              </a:rPr>
              <a:t>14,8</a:t>
            </a:r>
            <a:r>
              <a:rPr sz="2400" b="1" spc="-35" dirty="0">
                <a:solidFill>
                  <a:srgbClr val="002060"/>
                </a:solidFill>
                <a:latin typeface="Arial"/>
                <a:cs typeface="Arial"/>
              </a:rPr>
              <a:t>%</a:t>
            </a:r>
            <a:endParaRPr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808" y="4441627"/>
            <a:ext cx="990000" cy="720000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400923" y="4546127"/>
            <a:ext cx="11957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90" dirty="0">
                <a:solidFill>
                  <a:srgbClr val="002060"/>
                </a:solidFill>
                <a:latin typeface="Arial"/>
                <a:cs typeface="Arial"/>
              </a:rPr>
              <a:t>43,2 %</a:t>
            </a:r>
            <a:endParaRPr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55676" y="2484120"/>
            <a:ext cx="658495" cy="108585"/>
          </a:xfrm>
          <a:custGeom>
            <a:avLst/>
            <a:gdLst/>
            <a:ahLst/>
            <a:cxnLst/>
            <a:rect l="l" t="t" r="r" b="b"/>
            <a:pathLst>
              <a:path w="658494" h="108585">
                <a:moveTo>
                  <a:pt x="658368" y="0"/>
                </a:moveTo>
                <a:lnTo>
                  <a:pt x="0" y="0"/>
                </a:lnTo>
                <a:lnTo>
                  <a:pt x="329183" y="108204"/>
                </a:lnTo>
                <a:lnTo>
                  <a:pt x="658368" y="0"/>
                </a:lnTo>
                <a:close/>
              </a:path>
            </a:pathLst>
          </a:custGeom>
          <a:solidFill>
            <a:srgbClr val="4C6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384139" y="2730767"/>
            <a:ext cx="17113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5" dirty="0">
                <a:latin typeface="Tahoma"/>
                <a:cs typeface="Tahoma"/>
              </a:rPr>
              <a:t>темп роста занятости во ВОУТ 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56763" y="4425143"/>
            <a:ext cx="2160821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400" spc="5" dirty="0" err="1">
                <a:latin typeface="Tahoma"/>
                <a:cs typeface="Tahoma"/>
              </a:rPr>
              <a:t>среднегодовой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lang="ru-RU" sz="1400" spc="5" dirty="0">
                <a:latin typeface="Tahoma"/>
                <a:cs typeface="Tahoma"/>
              </a:rPr>
              <a:t>темп </a:t>
            </a:r>
            <a:r>
              <a:rPr sz="1400" spc="5" dirty="0" err="1">
                <a:latin typeface="Tahoma"/>
                <a:cs typeface="Tahoma"/>
              </a:rPr>
              <a:t>рост</a:t>
            </a:r>
            <a:r>
              <a:rPr lang="ru-RU" sz="1400" spc="5" dirty="0">
                <a:latin typeface="Tahoma"/>
                <a:cs typeface="Tahoma"/>
              </a:rPr>
              <a:t>а проф.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5" dirty="0">
                <a:latin typeface="Tahoma"/>
                <a:cs typeface="Tahoma"/>
              </a:rPr>
              <a:t>заболеваемости</a:t>
            </a:r>
            <a:endParaRPr sz="1400" spc="5" dirty="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51011" y="5703688"/>
            <a:ext cx="3899522" cy="500778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государственный контроль и мониторинг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системы управления рисками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2" name="object 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07333" y="5739766"/>
            <a:ext cx="235457" cy="235458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3867658" y="5749849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52168" y="5047923"/>
            <a:ext cx="3483610" cy="48340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1275" marR="5080" indent="-28575">
              <a:lnSpc>
                <a:spcPct val="104500"/>
              </a:lnSpc>
              <a:spcBef>
                <a:spcPts val="195"/>
              </a:spcBef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профессиональных</a:t>
            </a:r>
          </a:p>
          <a:p>
            <a:pPr marL="41275" marR="5080" indent="-28575">
              <a:lnSpc>
                <a:spcPct val="104500"/>
              </a:lnSpc>
              <a:spcBef>
                <a:spcPts val="195"/>
              </a:spcBef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компетенций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 охраны труда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354" y="1532128"/>
            <a:ext cx="1014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491,1 тыс.</a:t>
            </a:r>
          </a:p>
        </p:txBody>
      </p:sp>
      <p:sp>
        <p:nvSpPr>
          <p:cNvPr id="54" name="object 73">
            <a:extLst>
              <a:ext uri="{FF2B5EF4-FFF2-40B4-BE49-F238E27FC236}">
                <a16:creationId xmlns:a16="http://schemas.microsoft.com/office/drawing/2014/main" id="{3DEBCC07-C77B-2A6E-B8D2-AE53EA17ABE4}"/>
              </a:ext>
            </a:extLst>
          </p:cNvPr>
          <p:cNvSpPr txBox="1"/>
          <p:nvPr/>
        </p:nvSpPr>
        <p:spPr>
          <a:xfrm>
            <a:off x="411065" y="2774061"/>
            <a:ext cx="86520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35" dirty="0">
                <a:solidFill>
                  <a:srgbClr val="002060"/>
                </a:solidFill>
                <a:latin typeface="Arial"/>
                <a:cs typeface="Arial"/>
              </a:rPr>
              <a:t>5,7</a:t>
            </a:r>
            <a:r>
              <a:rPr sz="2400" b="1" spc="-35" dirty="0">
                <a:solidFill>
                  <a:srgbClr val="002060"/>
                </a:solidFill>
                <a:latin typeface="Arial"/>
                <a:cs typeface="Arial"/>
              </a:rPr>
              <a:t>%</a:t>
            </a:r>
            <a:endParaRPr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A430D00-9D5F-F5D1-C84D-E1E98D4F47D1}"/>
              </a:ext>
            </a:extLst>
          </p:cNvPr>
          <p:cNvSpPr txBox="1"/>
          <p:nvPr/>
        </p:nvSpPr>
        <p:spPr>
          <a:xfrm>
            <a:off x="1354327" y="3500652"/>
            <a:ext cx="19021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5" dirty="0">
                <a:latin typeface="Tahoma"/>
                <a:cs typeface="Tahoma"/>
              </a:rPr>
              <a:t>рост численности пострадавших при несчастных случаях</a:t>
            </a:r>
          </a:p>
        </p:txBody>
      </p:sp>
      <p:pic>
        <p:nvPicPr>
          <p:cNvPr id="88" name="object 74">
            <a:extLst>
              <a:ext uri="{FF2B5EF4-FFF2-40B4-BE49-F238E27FC236}">
                <a16:creationId xmlns:a16="http://schemas.microsoft.com/office/drawing/2014/main" id="{DE5372EF-F2AF-6B17-9F33-E916EC320A18}"/>
              </a:ext>
            </a:extLst>
          </p:cNvPr>
          <p:cNvPicPr/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024" y="5359531"/>
            <a:ext cx="990000" cy="720000"/>
          </a:xfrm>
          <a:prstGeom prst="rect">
            <a:avLst/>
          </a:prstGeom>
        </p:spPr>
      </p:pic>
      <p:sp>
        <p:nvSpPr>
          <p:cNvPr id="89" name="object 75">
            <a:extLst>
              <a:ext uri="{FF2B5EF4-FFF2-40B4-BE49-F238E27FC236}">
                <a16:creationId xmlns:a16="http://schemas.microsoft.com/office/drawing/2014/main" id="{354FD840-0B48-C445-8DF7-44744BD397F3}"/>
              </a:ext>
            </a:extLst>
          </p:cNvPr>
          <p:cNvSpPr txBox="1"/>
          <p:nvPr/>
        </p:nvSpPr>
        <p:spPr>
          <a:xfrm>
            <a:off x="410139" y="5464031"/>
            <a:ext cx="11957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90" dirty="0">
                <a:solidFill>
                  <a:srgbClr val="002060"/>
                </a:solidFill>
                <a:latin typeface="Arial"/>
                <a:cs typeface="Arial"/>
              </a:rPr>
              <a:t>47,0 %</a:t>
            </a:r>
            <a:endParaRPr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4219" y="5249513"/>
            <a:ext cx="21535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kk-KZ" sz="1400" spc="5" dirty="0">
                <a:latin typeface="Tahoma"/>
                <a:cs typeface="Tahoma"/>
              </a:rPr>
              <a:t>рост затрат на предоставление социальных гарантий </a:t>
            </a:r>
          </a:p>
        </p:txBody>
      </p:sp>
      <p:sp>
        <p:nvSpPr>
          <p:cNvPr id="87" name="object 69"/>
          <p:cNvSpPr txBox="1"/>
          <p:nvPr/>
        </p:nvSpPr>
        <p:spPr>
          <a:xfrm>
            <a:off x="8538111" y="1486487"/>
            <a:ext cx="3385333" cy="81240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95"/>
              </a:spcBef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безопасных условий труда и повышение качества рабочих мест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bject 69"/>
          <p:cNvSpPr txBox="1"/>
          <p:nvPr/>
        </p:nvSpPr>
        <p:spPr>
          <a:xfrm>
            <a:off x="8356981" y="4060949"/>
            <a:ext cx="3535298" cy="81240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76200" marR="5080" algn="ctr">
              <a:lnSpc>
                <a:spcPct val="100000"/>
              </a:lnSpc>
              <a:spcBef>
                <a:spcPts val="395"/>
              </a:spcBef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производственного травматизма и профессиональной заболеваемости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object 3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81643" y="2738551"/>
            <a:ext cx="1156150" cy="1135380"/>
          </a:xfrm>
          <a:prstGeom prst="rect">
            <a:avLst/>
          </a:prstGeom>
        </p:spPr>
      </p:pic>
      <p:pic>
        <p:nvPicPr>
          <p:cNvPr id="92" name="object 4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58200" y="2729585"/>
            <a:ext cx="1119625" cy="1112370"/>
          </a:xfrm>
          <a:prstGeom prst="rect">
            <a:avLst/>
          </a:prstGeom>
        </p:spPr>
      </p:pic>
      <p:sp>
        <p:nvSpPr>
          <p:cNvPr id="97" name="object 35"/>
          <p:cNvSpPr txBox="1"/>
          <p:nvPr/>
        </p:nvSpPr>
        <p:spPr>
          <a:xfrm>
            <a:off x="8506947" y="2791778"/>
            <a:ext cx="1031946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5"/>
              </a:spcBef>
            </a:pPr>
            <a:r>
              <a:rPr lang="ru-RU" sz="1200" spc="25" dirty="0">
                <a:latin typeface="Tahoma"/>
                <a:cs typeface="Tahoma"/>
              </a:rPr>
              <a:t>охват ОПР </a:t>
            </a:r>
            <a:r>
              <a:rPr lang="ru-RU" sz="1200" spc="25" dirty="0" err="1">
                <a:latin typeface="Tahoma"/>
                <a:cs typeface="Tahoma"/>
              </a:rPr>
              <a:t>юр.лиц</a:t>
            </a:r>
            <a:endParaRPr sz="1200" dirty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320"/>
              </a:spcBef>
            </a:pPr>
            <a:r>
              <a:rPr lang="ru-RU" sz="2800" b="1" spc="5" dirty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sz="2800" b="1" spc="5" dirty="0">
                <a:solidFill>
                  <a:srgbClr val="002060"/>
                </a:solidFill>
                <a:latin typeface="Arial"/>
                <a:cs typeface="Arial"/>
              </a:rPr>
              <a:t>0%</a:t>
            </a: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8" name="object 35"/>
          <p:cNvSpPr txBox="1"/>
          <p:nvPr/>
        </p:nvSpPr>
        <p:spPr>
          <a:xfrm>
            <a:off x="9659374" y="2751559"/>
            <a:ext cx="1106868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5"/>
              </a:spcBef>
            </a:pPr>
            <a:r>
              <a:rPr lang="ru-RU" sz="1200" spc="25" dirty="0">
                <a:latin typeface="Tahoma"/>
                <a:cs typeface="Tahoma"/>
              </a:rPr>
              <a:t>охват ОСНС </a:t>
            </a:r>
            <a:r>
              <a:rPr lang="ru-RU" sz="1200" spc="25" dirty="0" err="1">
                <a:latin typeface="Tahoma"/>
                <a:cs typeface="Tahoma"/>
              </a:rPr>
              <a:t>юр.лиц</a:t>
            </a:r>
            <a:endParaRPr sz="1200" dirty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320"/>
              </a:spcBef>
            </a:pPr>
            <a:r>
              <a:rPr lang="ru-RU" sz="2800" b="1" spc="5" dirty="0">
                <a:solidFill>
                  <a:srgbClr val="002060"/>
                </a:solidFill>
                <a:latin typeface="Arial"/>
                <a:cs typeface="Arial"/>
              </a:rPr>
              <a:t>9</a:t>
            </a:r>
            <a:r>
              <a:rPr sz="2800" b="1" spc="5" dirty="0">
                <a:solidFill>
                  <a:srgbClr val="002060"/>
                </a:solidFill>
                <a:latin typeface="Arial"/>
                <a:cs typeface="Arial"/>
              </a:rPr>
              <a:t>0%</a:t>
            </a: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99" name="object 4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6600" y="2743200"/>
            <a:ext cx="1119625" cy="1112370"/>
          </a:xfrm>
          <a:prstGeom prst="rect">
            <a:avLst/>
          </a:prstGeom>
        </p:spPr>
      </p:pic>
      <p:sp>
        <p:nvSpPr>
          <p:cNvPr id="100" name="object 35"/>
          <p:cNvSpPr txBox="1"/>
          <p:nvPr/>
        </p:nvSpPr>
        <p:spPr>
          <a:xfrm>
            <a:off x="10896601" y="2760271"/>
            <a:ext cx="1094080" cy="86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5"/>
              </a:spcBef>
            </a:pPr>
            <a:r>
              <a:rPr lang="ru-RU" sz="1200" spc="25" dirty="0">
                <a:latin typeface="Tahoma"/>
                <a:cs typeface="Tahoma"/>
              </a:rPr>
              <a:t>охват гос.</a:t>
            </a:r>
          </a:p>
          <a:p>
            <a:pPr marL="43815" algn="ctr">
              <a:lnSpc>
                <a:spcPct val="100000"/>
              </a:lnSpc>
              <a:spcBef>
                <a:spcPts val="105"/>
              </a:spcBef>
            </a:pPr>
            <a:r>
              <a:rPr lang="ru-RU" sz="1200" spc="25" dirty="0">
                <a:latin typeface="Tahoma"/>
                <a:cs typeface="Tahoma"/>
              </a:rPr>
              <a:t>мониторингом</a:t>
            </a:r>
            <a:endParaRPr sz="1200" dirty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320"/>
              </a:spcBef>
            </a:pPr>
            <a:r>
              <a:rPr lang="ru-RU" sz="2800" b="1" spc="5" dirty="0">
                <a:latin typeface="Arial"/>
                <a:cs typeface="Arial"/>
              </a:rPr>
              <a:t>  </a:t>
            </a:r>
            <a:r>
              <a:rPr lang="ru-RU" sz="2800" b="1" spc="5" dirty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sz="2800" b="1" spc="5" dirty="0">
                <a:solidFill>
                  <a:srgbClr val="002060"/>
                </a:solidFill>
                <a:latin typeface="Arial"/>
                <a:cs typeface="Arial"/>
              </a:rPr>
              <a:t>0%</a:t>
            </a: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1" name="object 45"/>
          <p:cNvSpPr/>
          <p:nvPr/>
        </p:nvSpPr>
        <p:spPr>
          <a:xfrm>
            <a:off x="8691538" y="2397175"/>
            <a:ext cx="3078480" cy="113030"/>
          </a:xfrm>
          <a:custGeom>
            <a:avLst/>
            <a:gdLst/>
            <a:ahLst/>
            <a:cxnLst/>
            <a:rect l="l" t="t" r="r" b="b"/>
            <a:pathLst>
              <a:path w="3078479" h="113030">
                <a:moveTo>
                  <a:pt x="658368" y="3048"/>
                </a:moveTo>
                <a:lnTo>
                  <a:pt x="0" y="3048"/>
                </a:lnTo>
                <a:lnTo>
                  <a:pt x="329184" y="111252"/>
                </a:lnTo>
                <a:lnTo>
                  <a:pt x="658368" y="3048"/>
                </a:lnTo>
                <a:close/>
              </a:path>
              <a:path w="3078479" h="113030">
                <a:moveTo>
                  <a:pt x="1891284" y="0"/>
                </a:moveTo>
                <a:lnTo>
                  <a:pt x="1231392" y="0"/>
                </a:lnTo>
                <a:lnTo>
                  <a:pt x="1561338" y="108204"/>
                </a:lnTo>
                <a:lnTo>
                  <a:pt x="1891284" y="0"/>
                </a:lnTo>
                <a:close/>
              </a:path>
              <a:path w="3078479" h="113030">
                <a:moveTo>
                  <a:pt x="3078480" y="4572"/>
                </a:moveTo>
                <a:lnTo>
                  <a:pt x="2420112" y="4572"/>
                </a:lnTo>
                <a:lnTo>
                  <a:pt x="2749296" y="112776"/>
                </a:lnTo>
                <a:lnTo>
                  <a:pt x="3078480" y="4572"/>
                </a:lnTo>
                <a:close/>
              </a:path>
            </a:pathLst>
          </a:custGeom>
          <a:solidFill>
            <a:srgbClr val="455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Прямоугольник 77"/>
          <p:cNvSpPr/>
          <p:nvPr/>
        </p:nvSpPr>
        <p:spPr>
          <a:xfrm>
            <a:off x="8729886" y="5253824"/>
            <a:ext cx="12173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pc="25" dirty="0" err="1">
                <a:latin typeface="Tahoma"/>
                <a:cs typeface="Tahoma"/>
              </a:rPr>
              <a:t>коэф.частоты</a:t>
            </a:r>
            <a:r>
              <a:rPr lang="ru-RU" sz="1100" spc="25" dirty="0">
                <a:latin typeface="Tahoma"/>
                <a:cs typeface="Tahoma"/>
              </a:rPr>
              <a:t> несчастных случаев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957698" y="582305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0,023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0352865" y="5271662"/>
            <a:ext cx="1209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pc="25" dirty="0">
                <a:latin typeface="Tahoma"/>
                <a:cs typeface="Tahoma"/>
              </a:rPr>
              <a:t>уровень сокрытия ПТ и ПЗ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638076" y="58313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18:1</a:t>
            </a:r>
          </a:p>
        </p:txBody>
      </p:sp>
      <p:sp>
        <p:nvSpPr>
          <p:cNvPr id="5" name="object 89">
            <a:extLst>
              <a:ext uri="{FF2B5EF4-FFF2-40B4-BE49-F238E27FC236}">
                <a16:creationId xmlns:a16="http://schemas.microsoft.com/office/drawing/2014/main" id="{0DF88B2E-6B5E-7733-E9FD-2EE9C119B2BC}"/>
              </a:ext>
            </a:extLst>
          </p:cNvPr>
          <p:cNvSpPr txBox="1"/>
          <p:nvPr/>
        </p:nvSpPr>
        <p:spPr>
          <a:xfrm>
            <a:off x="11643994" y="6538064"/>
            <a:ext cx="276225" cy="2667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Segoe UI Black"/>
                <a:cs typeface="Segoe UI Black"/>
              </a:rPr>
              <a:t>35</a:t>
            </a:fld>
            <a:endParaRPr sz="14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553960" y="605228"/>
            <a:ext cx="35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труда и социальной защиты населения Республики Казахстан</a:t>
            </a:r>
          </a:p>
        </p:txBody>
      </p:sp>
      <p:pic>
        <p:nvPicPr>
          <p:cNvPr id="48" name="Picture 2" descr="Картинки по запросу ГЕРБ КАЗАХСТ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42" y="502477"/>
            <a:ext cx="749296" cy="7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1395480" y="260648"/>
            <a:ext cx="94320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395480" y="6597352"/>
            <a:ext cx="94320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95479" y="2932175"/>
            <a:ext cx="95467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3200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ПРАВОВОЕ И НОРМАТИВНО-ТЕХНИЧЕСКОЕ РЕГУЛИРОВАНИЕ В ОБЛАСТИ ОХРАНЫ ТРУДА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395479" y="332656"/>
            <a:ext cx="94320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395479" y="6525344"/>
            <a:ext cx="94320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652B21-2BA0-4E6F-A5E4-520A4FB8C72B}"/>
              </a:ext>
            </a:extLst>
          </p:cNvPr>
          <p:cNvSpPr txBox="1"/>
          <p:nvPr/>
        </p:nvSpPr>
        <p:spPr>
          <a:xfrm>
            <a:off x="7032105" y="566419"/>
            <a:ext cx="37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Республиканский научно-исследовательский институт по охране труда</a:t>
            </a:r>
          </a:p>
        </p:txBody>
      </p:sp>
    </p:spTree>
    <p:extLst>
      <p:ext uri="{BB962C8B-B14F-4D97-AF65-F5344CB8AC3E}">
        <p14:creationId xmlns:p14="http://schemas.microsoft.com/office/powerpoint/2010/main" val="3999736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Объект 4" hidden="1">
            <a:extLst>
              <a:ext uri="{FF2B5EF4-FFF2-40B4-BE49-F238E27FC236}">
                <a16:creationId xmlns:a16="http://schemas.microsoft.com/office/drawing/2014/main" id="{78A9CD0E-75AB-4DEF-A4D2-6AE619DF59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292" y="644229"/>
          <a:ext cx="1289" cy="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46114" name="Объект 4" hidden="1">
                        <a:extLst>
                          <a:ext uri="{FF2B5EF4-FFF2-40B4-BE49-F238E27FC236}">
                            <a16:creationId xmlns:a16="http://schemas.microsoft.com/office/drawing/2014/main" id="{78A9CD0E-75AB-4DEF-A4D2-6AE619DF5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292" y="644229"/>
                        <a:ext cx="1289" cy="1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FD97FC22-4B49-4A83-8526-264D9CACAA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642938"/>
            <a:ext cx="128984" cy="12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975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1261428" y="121253"/>
            <a:ext cx="9787573" cy="5668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72"/>
              </a:spcBef>
              <a:buNone/>
              <a:defRPr/>
            </a:pPr>
            <a:r>
              <a:rPr lang="ru-RU" altLang="en-US" sz="1800" dirty="0">
                <a:solidFill>
                  <a:srgbClr val="002060"/>
                </a:solidFill>
                <a:latin typeface="Arial Black" panose="020B0A04020102020204" pitchFamily="34" charset="0"/>
                <a:sym typeface="Trebuchet MS" panose="020B0603020202020204" pitchFamily="34" charset="0"/>
              </a:rPr>
              <a:t>ПРАВОВОЕ РЕГУЛИРОВАНИЕ </a:t>
            </a:r>
            <a:r>
              <a:rPr lang="ru-RU" altLang="en-US" sz="17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sym typeface="Trebuchet MS" panose="020B0603020202020204" pitchFamily="34" charset="0"/>
              </a:rPr>
              <a:t>(ТРУДОВЫЕ НОРМЫ. </a:t>
            </a: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sym typeface="Trebuchet MS" panose="020B0603020202020204" pitchFamily="34" charset="0"/>
              </a:rPr>
              <a:t>LABOUR STANDARDS</a:t>
            </a:r>
            <a:r>
              <a:rPr lang="ru-RU" altLang="en-US" sz="17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sym typeface="Trebuchet MS" panose="020B0603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72"/>
              </a:spcBef>
              <a:buNone/>
              <a:defRPr/>
            </a:pPr>
            <a:r>
              <a:rPr lang="ru-RU" altLang="en-US" sz="1800" dirty="0">
                <a:solidFill>
                  <a:srgbClr val="002060"/>
                </a:solidFill>
                <a:latin typeface="Arial Black" panose="020B0A04020102020204" pitchFamily="34" charset="0"/>
                <a:sym typeface="Trebuchet MS" panose="020B0603020202020204" pitchFamily="34" charset="0"/>
              </a:rPr>
              <a:t>В ОБЛАСТИ ОХРАНЫ ТРУДА</a:t>
            </a:r>
          </a:p>
        </p:txBody>
      </p:sp>
      <p:sp>
        <p:nvSpPr>
          <p:cNvPr id="52" name="Прямоугольник 51" hidden="1"/>
          <p:cNvSpPr/>
          <p:nvPr/>
        </p:nvSpPr>
        <p:spPr>
          <a:xfrm>
            <a:off x="1143000" y="642938"/>
            <a:ext cx="128984" cy="12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13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1464" y="964301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Правовое регулирование охраны труда – процесс целенаправленного воздействия государства на отношения в сфере охраны труда путем создания правовых норм, регламентирующих требования (стандарты) обеспечения безопасных условий труда и механизм их соблюдения, закрепленные в нормативных правовых актах (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</a:rPr>
              <a:t>законах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постановлениях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</a:rPr>
              <a:t>указах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распоряжениях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9817" y="786954"/>
            <a:ext cx="64807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9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кодекс Республики Казахстан от 23 ноября 2015 года № 414-V,</a:t>
            </a:r>
          </a:p>
          <a:p>
            <a:pPr indent="177800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Республики Казахстан от 31 декабря 2015 года № 1182 «Об утверждении Правил принятия нормативных правовых актов в области безопасности и охраны труда соответствующими уполномоченными органами», которое устанавливает требования к НПА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 области охраны труда по содержанию: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1) общие требования безопасности труда;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2) требования безопасности труда перед началом работы;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3) требования безопасности труда во время работы;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4) требования безопасности труда в аварийных ситуациях;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5) требования безопасности труда по окончании работы;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6) требования к производственным (технологическим) процессам;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7) требования к производственным помещениям;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8) требования к производственным площадкам (для процессов, выполняемых вне производственных помещений);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9) требования к исходным материалам, заготовкам и полуфабрикатам;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10) требования к производственному оборудованию;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11) требования к размещению производственного оборудования и организации рабочих мест;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12) требования к способам хранения и транспортировки исходных материалов, заготовок, полуфабрикатов, готовой продукции и отходов производства;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13) режим труда и отдыха работающих на производстве;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14) требования к профессиональному отбору и проверке знаний работников по вопросам безопасности и охраны труда;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15) требования по обеспечению работающих на производстве специальной одеждой и другими средствами индивидуальной и (или) коллективной защиты;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16) требования к применению средств защиты;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     17) требования по обеспечению работников санитарно-бытовыми помещениями.</a:t>
            </a:r>
          </a:p>
          <a:p>
            <a:pPr indent="177800"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 в области охраны труда устанавливают единые требования в области охраны труда и разграничивают в соответствии с трудовым законодательством РК права и обязанности между работниками, должностными лицами и руководителем организации, обеспечивают согласованные действия между уполномоченным государственным органом по труду, местным органом по инспекции труда, представителями работодателей и работников.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67808" y="964301"/>
            <a:ext cx="0" cy="346761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>
            <a:off x="1415480" y="5229200"/>
            <a:ext cx="151216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НПА, стандарты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953" y="5424811"/>
            <a:ext cx="2442669" cy="1385272"/>
          </a:xfrm>
          <a:prstGeom prst="rect">
            <a:avLst/>
          </a:prstGeom>
        </p:spPr>
      </p:pic>
      <p:pic>
        <p:nvPicPr>
          <p:cNvPr id="1035" name="Picture 11" descr="Лучший инженер по охране труда | ПАТ «ДМК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25" y="551275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91501" y="5495462"/>
            <a:ext cx="349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охраны труда на предприятии соблюдены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3448326" y="4683960"/>
            <a:ext cx="1207514" cy="688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ГИТ</a:t>
            </a:r>
          </a:p>
        </p:txBody>
      </p:sp>
    </p:spTree>
    <p:extLst>
      <p:ext uri="{BB962C8B-B14F-4D97-AF65-F5344CB8AC3E}">
        <p14:creationId xmlns:p14="http://schemas.microsoft.com/office/powerpoint/2010/main" val="1045425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1" y="633570"/>
            <a:ext cx="9763125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50" dirty="0">
                <a:solidFill>
                  <a:srgbClr val="295E7E"/>
                </a:solidFill>
                <a:latin typeface="Arial Black" panose="020B0A04020102020204" pitchFamily="34" charset="0"/>
              </a:rPr>
              <a:t>СИСТЕМА УПРАВЛЕНИЯ ОХРАНОЙ ТРУДА. </a:t>
            </a:r>
          </a:p>
          <a:p>
            <a:pPr algn="r"/>
            <a:r>
              <a:rPr lang="ru-RU" sz="1625" dirty="0">
                <a:solidFill>
                  <a:srgbClr val="295E7E"/>
                </a:solidFill>
                <a:latin typeface="Arial Black" panose="020B0A04020102020204" pitchFamily="34" charset="0"/>
              </a:rPr>
              <a:t>МИНИМАЛЬНЫЙ СТАНДАРТ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1901" y="1646436"/>
            <a:ext cx="5953864" cy="74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>
                <a:solidFill>
                  <a:srgbClr val="0070C0"/>
                </a:solidFill>
                <a:latin typeface="Century Gothic" panose="020B0502020202020204" pitchFamily="34" charset="0"/>
              </a:rPr>
              <a:t>Типовое положение о системе управления охраной труда </a:t>
            </a:r>
          </a:p>
          <a:p>
            <a:pPr algn="ctr"/>
            <a:r>
              <a:rPr lang="ru-RU" sz="1138" i="1" dirty="0">
                <a:latin typeface="Century Gothic" panose="020B0502020202020204" pitchFamily="34" charset="0"/>
              </a:rPr>
              <a:t>Приказ МТСЗН РК от 27 августа 2020 года № 340</a:t>
            </a:r>
            <a:r>
              <a:rPr lang="ru-RU" sz="1300" dirty="0"/>
              <a:t> </a:t>
            </a:r>
          </a:p>
          <a:p>
            <a:endParaRPr lang="ru-RU" sz="1463" dirty="0"/>
          </a:p>
        </p:txBody>
      </p:sp>
      <p:sp>
        <p:nvSpPr>
          <p:cNvPr id="41" name="TextBox 40"/>
          <p:cNvSpPr txBox="1"/>
          <p:nvPr/>
        </p:nvSpPr>
        <p:spPr>
          <a:xfrm>
            <a:off x="4218043" y="2692406"/>
            <a:ext cx="3062519" cy="110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463" indent="-144463">
              <a:spcAft>
                <a:spcPts val="488"/>
              </a:spcAft>
              <a:buClr>
                <a:srgbClr val="2488AC"/>
              </a:buClr>
              <a:buFont typeface="Courier New" panose="02070309020205020404" pitchFamily="49" charset="0"/>
              <a:buChar char="o"/>
              <a:tabLst>
                <a:tab pos="144463" algn="l"/>
              </a:tabLst>
            </a:pPr>
            <a:r>
              <a:rPr lang="ru-RU" sz="1056" dirty="0">
                <a:latin typeface="Century Gothic" panose="020B0502020202020204" pitchFamily="34" charset="0"/>
              </a:rPr>
              <a:t>ПЛАНИРОВАНИЕ</a:t>
            </a:r>
          </a:p>
          <a:p>
            <a:pPr marL="144463" indent="-144463">
              <a:spcAft>
                <a:spcPts val="488"/>
              </a:spcAft>
              <a:buClr>
                <a:srgbClr val="2488AC"/>
              </a:buClr>
              <a:buFont typeface="Courier New" panose="02070309020205020404" pitchFamily="49" charset="0"/>
              <a:buChar char="o"/>
              <a:tabLst>
                <a:tab pos="144463" algn="l"/>
              </a:tabLst>
            </a:pPr>
            <a:r>
              <a:rPr lang="ru-RU" sz="1138" b="1" dirty="0">
                <a:solidFill>
                  <a:srgbClr val="295E7E"/>
                </a:solidFill>
                <a:latin typeface="Century Gothic" panose="020B0502020202020204" pitchFamily="34" charset="0"/>
              </a:rPr>
              <a:t>ФУНКЦИОНИРОВАНИЕ</a:t>
            </a:r>
            <a:r>
              <a:rPr lang="ru-RU" sz="1056" b="1" dirty="0">
                <a:solidFill>
                  <a:srgbClr val="295E7E"/>
                </a:solidFill>
                <a:latin typeface="Century Gothic" panose="020B0502020202020204" pitchFamily="34" charset="0"/>
              </a:rPr>
              <a:t> </a:t>
            </a:r>
          </a:p>
          <a:p>
            <a:pPr marL="144463" indent="-144463">
              <a:spcAft>
                <a:spcPts val="488"/>
              </a:spcAft>
              <a:buClr>
                <a:srgbClr val="2488AC"/>
              </a:buClr>
              <a:buFont typeface="Courier New" panose="02070309020205020404" pitchFamily="49" charset="0"/>
              <a:buChar char="o"/>
              <a:tabLst>
                <a:tab pos="144463" algn="l"/>
              </a:tabLst>
            </a:pPr>
            <a:r>
              <a:rPr lang="ru-RU" sz="1056" dirty="0">
                <a:latin typeface="Century Gothic" panose="020B0502020202020204" pitchFamily="34" charset="0"/>
              </a:rPr>
              <a:t>КОНТРОЛЬ ФУНКЦИОНИРОВАНИЯ И МОНИТОРИНГ РЕАЛИЗАЦИИ ПРОЦЕДУР</a:t>
            </a:r>
          </a:p>
          <a:p>
            <a:pPr marL="144463" indent="-144463">
              <a:spcAft>
                <a:spcPts val="488"/>
              </a:spcAft>
              <a:buClr>
                <a:srgbClr val="2488AC"/>
              </a:buClr>
              <a:buFont typeface="Courier New" panose="02070309020205020404" pitchFamily="49" charset="0"/>
              <a:buChar char="o"/>
              <a:tabLst>
                <a:tab pos="144463" algn="l"/>
              </a:tabLst>
            </a:pPr>
            <a:r>
              <a:rPr lang="ru-RU" sz="1056" dirty="0">
                <a:latin typeface="Century Gothic" panose="020B0502020202020204" pitchFamily="34" charset="0"/>
              </a:rPr>
              <a:t>СОВЕРШЕНСТВОВАНИЕ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43779" y="2400119"/>
            <a:ext cx="3743309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8"/>
              </a:spcAft>
            </a:pPr>
            <a:r>
              <a:rPr lang="ru-RU" sz="975" b="1" dirty="0">
                <a:solidFill>
                  <a:srgbClr val="295E7E"/>
                </a:solidFill>
                <a:latin typeface="Century Gothic" panose="020B0502020202020204" pitchFamily="34" charset="0"/>
              </a:rPr>
              <a:t>Функционирование СУОТ осуществляется посредством реализации следующих процедур: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подготовка работников по </a:t>
            </a:r>
            <a:r>
              <a:rPr lang="ru-RU" sz="975" dirty="0" err="1">
                <a:latin typeface="Century Gothic" panose="020B0502020202020204" pitchFamily="34" charset="0"/>
              </a:rPr>
              <a:t>БиОТ</a:t>
            </a:r>
            <a:r>
              <a:rPr lang="ru-RU" sz="975" dirty="0">
                <a:latin typeface="Century Gothic" panose="020B0502020202020204" pitchFamily="34" charset="0"/>
              </a:rPr>
              <a:t> (повышение квалификации, обучение, инструктирование)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обеспечение документацией по безопасному ведению работ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аттестация производственных объектов по условиям труда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управление профессиональными рисками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мониторинг состояния здоровья работников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обеспечение работников средствами индивидуальной и коллективной защиты, смывающими и обезвреживающими средствами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предоставление гарантий за работу во вредных условиях труда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расследование несчастных случаев, связанных с трудовой деятельностью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страхование от несчастных случаев при исполнении трудовых (служебных) обязанностей</a:t>
            </a:r>
          </a:p>
          <a:p>
            <a:pPr marL="139303" indent="-139303">
              <a:spcAft>
                <a:spcPts val="488"/>
              </a:spcAft>
              <a:buClr>
                <a:srgbClr val="2488AC"/>
              </a:buClr>
              <a:buFont typeface="Arial" panose="020B0604020202020204" pitchFamily="34" charset="0"/>
              <a:buChar char="•"/>
            </a:pPr>
            <a:r>
              <a:rPr lang="ru-RU" sz="975" dirty="0">
                <a:latin typeface="Century Gothic" panose="020B0502020202020204" pitchFamily="34" charset="0"/>
              </a:rPr>
              <a:t>контроль над безопасным выполнением работ подрядными организациями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190508" y="2230346"/>
            <a:ext cx="3010761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3" dirty="0">
                <a:solidFill>
                  <a:srgbClr val="0070C0"/>
                </a:solidFill>
                <a:latin typeface="Century Gothic" panose="020B0502020202020204" pitchFamily="34" charset="0"/>
              </a:rPr>
              <a:t>Структурные элементы СУОТ </a:t>
            </a:r>
          </a:p>
        </p:txBody>
      </p:sp>
      <p:sp>
        <p:nvSpPr>
          <p:cNvPr id="56" name="Выноска 3 55"/>
          <p:cNvSpPr/>
          <p:nvPr/>
        </p:nvSpPr>
        <p:spPr>
          <a:xfrm>
            <a:off x="7158760" y="2431075"/>
            <a:ext cx="3859285" cy="3753033"/>
          </a:xfrm>
          <a:prstGeom prst="borderCallout3">
            <a:avLst>
              <a:gd name="adj1" fmla="val 3481"/>
              <a:gd name="adj2" fmla="val -32"/>
              <a:gd name="adj3" fmla="val 3648"/>
              <a:gd name="adj4" fmla="val -16297"/>
              <a:gd name="adj5" fmla="val 14894"/>
              <a:gd name="adj6" fmla="val -16426"/>
              <a:gd name="adj7" fmla="val 14786"/>
              <a:gd name="adj8" fmla="val -26993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57" name="TextBox 56"/>
          <p:cNvSpPr txBox="1"/>
          <p:nvPr/>
        </p:nvSpPr>
        <p:spPr>
          <a:xfrm>
            <a:off x="3953675" y="5262920"/>
            <a:ext cx="3259146" cy="9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8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Процедуры СУОТ определены на основе обязанностей работодателя в отношении работников по обеспечению безопасности и охраны труда, предусмотренных Трудовым кодексом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4331548" y="5244223"/>
            <a:ext cx="2416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82" y="5060500"/>
            <a:ext cx="1273629" cy="11333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29240" y="5253559"/>
            <a:ext cx="1504952" cy="10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75"/>
              </a:spcAft>
            </a:pPr>
            <a:r>
              <a:rPr lang="ru-R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Планирование</a:t>
            </a:r>
            <a:r>
              <a:rPr lang="en-A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 (P)</a:t>
            </a:r>
            <a:endParaRPr lang="ru-RU" sz="894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975"/>
              </a:spcAft>
            </a:pPr>
            <a:r>
              <a:rPr lang="ru-R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Выполнение</a:t>
            </a:r>
            <a:r>
              <a:rPr lang="en-A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 (D)</a:t>
            </a:r>
            <a:endParaRPr lang="ru-RU" sz="894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975"/>
              </a:spcAft>
            </a:pPr>
            <a:r>
              <a:rPr lang="ru-R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Контроль</a:t>
            </a:r>
            <a:r>
              <a:rPr lang="en-A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 (C)</a:t>
            </a:r>
            <a:endParaRPr lang="ru-RU" sz="894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975"/>
              </a:spcAft>
            </a:pPr>
            <a:r>
              <a:rPr lang="ru-R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Улучшение</a:t>
            </a:r>
            <a:r>
              <a:rPr lang="en-AU" altLang="en-US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 (A)</a:t>
            </a:r>
            <a:endParaRPr lang="ru-RU" sz="894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78133" y="2295414"/>
            <a:ext cx="2799645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СУОТ – комплекс взаимосвязанных мероприятий по реализации политики по охране труда, </a:t>
            </a:r>
            <a:r>
              <a:rPr lang="ru-RU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выполнению</a:t>
            </a:r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 требований безопасности труда, управлению профессиональными рисками (ст. 1)</a:t>
            </a:r>
          </a:p>
          <a:p>
            <a:pPr algn="just"/>
            <a:endParaRPr lang="ru-RU" sz="32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Уполномоченный государственный орган               по труду разрабатывает и утверждает типовое положение о СУОТ (</a:t>
            </a:r>
            <a:r>
              <a:rPr lang="ru-RU" sz="894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ст.16</a:t>
            </a:r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ru-RU" sz="406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Обязанности работодателя в области </a:t>
            </a:r>
            <a:r>
              <a:rPr lang="ru-RU" sz="894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БиОТ</a:t>
            </a:r>
            <a:endParaRPr lang="ru-RU" sz="894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- внедрять СУОТ и осуществлять контроль за ее функционированием (</a:t>
            </a:r>
            <a:r>
              <a:rPr lang="ru-RU" sz="894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ст.182</a:t>
            </a:r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ru-RU" sz="406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Внутренний контроль по безопасности и охране труда включает в себя организацию создания и внедрения СУОТ(</a:t>
            </a:r>
            <a:r>
              <a:rPr lang="ru-RU" sz="894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ст.201</a:t>
            </a:r>
            <a:r>
              <a:rPr lang="ru-RU" sz="894" dirty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8134" y="1395246"/>
            <a:ext cx="278130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>
                <a:solidFill>
                  <a:srgbClr val="0070C0"/>
                </a:solidFill>
                <a:latin typeface="Century Gothic" panose="020B0502020202020204" pitchFamily="34" charset="0"/>
              </a:rPr>
              <a:t>ТРУДОВОЙ КОДЕКС РЕСПУБЛИКИ КАЗАХСТАН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187655" y="2247788"/>
            <a:ext cx="0" cy="198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159080" y="2592580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38" name="Овал 37"/>
          <p:cNvSpPr/>
          <p:nvPr/>
        </p:nvSpPr>
        <p:spPr>
          <a:xfrm>
            <a:off x="1159081" y="3278380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43" name="Овал 42"/>
          <p:cNvSpPr/>
          <p:nvPr/>
        </p:nvSpPr>
        <p:spPr>
          <a:xfrm>
            <a:off x="1159081" y="3707007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87653" y="2238263"/>
            <a:ext cx="2661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844338" y="1506588"/>
            <a:ext cx="0" cy="73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87655" y="1880982"/>
            <a:ext cx="272415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5" i="1" dirty="0">
                <a:latin typeface="Century Gothic" panose="020B0502020202020204" pitchFamily="34" charset="0"/>
              </a:rPr>
              <a:t>Внесены изменения относительно внедрения СУОТ (2020 г.) 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59082" y="4211831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60" name="TextBox 59"/>
          <p:cNvSpPr txBox="1"/>
          <p:nvPr/>
        </p:nvSpPr>
        <p:spPr>
          <a:xfrm>
            <a:off x="806659" y="4465273"/>
            <a:ext cx="3086100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38" dirty="0">
                <a:solidFill>
                  <a:srgbClr val="0070C0"/>
                </a:solidFill>
                <a:latin typeface="Century Gothic" panose="020B0502020202020204" pitchFamily="34" charset="0"/>
              </a:rPr>
              <a:t>ЭЛЕМЕНТЫ СУОТ,</a:t>
            </a:r>
          </a:p>
          <a:p>
            <a:pPr algn="ctr"/>
            <a:r>
              <a:rPr lang="ru-RU" sz="1138" dirty="0">
                <a:solidFill>
                  <a:srgbClr val="0070C0"/>
                </a:solidFill>
                <a:latin typeface="Century Gothic" panose="020B0502020202020204" pitchFamily="34" charset="0"/>
              </a:rPr>
              <a:t>на основе которых базируются  международные стандарты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1250208" y="5029741"/>
            <a:ext cx="2580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839877" y="4467168"/>
            <a:ext cx="0" cy="55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50208" y="5041391"/>
            <a:ext cx="0" cy="108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1221633" y="5336970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65" name="Овал 64"/>
          <p:cNvSpPr/>
          <p:nvPr/>
        </p:nvSpPr>
        <p:spPr>
          <a:xfrm>
            <a:off x="1221634" y="5610020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66" name="Овал 65"/>
          <p:cNvSpPr/>
          <p:nvPr/>
        </p:nvSpPr>
        <p:spPr>
          <a:xfrm>
            <a:off x="1221634" y="6100559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67" name="Овал 66"/>
          <p:cNvSpPr/>
          <p:nvPr/>
        </p:nvSpPr>
        <p:spPr>
          <a:xfrm>
            <a:off x="1221635" y="5852115"/>
            <a:ext cx="53029" cy="5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val="3881106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7174" y="762962"/>
            <a:ext cx="50108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Процесс целенаправленного воздействия государства на общественные отношения в сфере безопасности и охраны  труда при помощи специальных юридических средств и методов.</a:t>
            </a:r>
          </a:p>
          <a:p>
            <a:pPr marL="285750" indent="-285750">
              <a:spcAft>
                <a:spcPts val="600"/>
              </a:spcAft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Осуществляется путем создания правовых норм, устанавливающих стандарты безопасных условий труда и механизм по обеспечению их соблюдения. Данные правовые нормы закрепляются в определенных формах (источниках) – нормативных правовых актах (</a:t>
            </a:r>
            <a:r>
              <a:rPr lang="ru-RU" sz="14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законах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 </a:t>
            </a:r>
            <a:r>
              <a:rPr lang="ru-RU" sz="14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постановлениях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 </a:t>
            </a:r>
            <a:r>
              <a:rPr lang="ru-RU" sz="14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указах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 </a:t>
            </a:r>
            <a:r>
              <a:rPr lang="ru-RU" sz="14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приказах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). </a:t>
            </a:r>
          </a:p>
          <a:p>
            <a:pPr marL="285750" indent="-285750">
              <a:spcAft>
                <a:spcPts val="600"/>
              </a:spcAft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Совокупность НПА, содержащих нормы права об охране труда образуют систему законодательства об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БиОТ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Документы, также  содержащих условия и требования по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БиОТ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0065B0"/>
              </a:buClr>
              <a:buFont typeface="Courier New" panose="02070309020205020404" pitchFamily="49" charset="0"/>
              <a:buChar char="o"/>
            </a:pPr>
            <a:endParaRPr lang="ru-RU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496" y="116632"/>
            <a:ext cx="948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ПРАВОВОЕ РЕГУЛИРОВАНИЕ БЕЗОПАСНОСТИ И ОХРАНЫ ТРУДА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6041" y="762962"/>
            <a:ext cx="52165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65B0"/>
                </a:solidFill>
                <a:latin typeface="Century Gothic" panose="020B0502020202020204" pitchFamily="34" charset="0"/>
              </a:rPr>
              <a:t>Нормативные и технические документы в Республике Казахстан 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Гигиенические нормативы (ГН);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Санитарные правила и нормы (СанПиН)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Строительные нормы и правила (СНиП)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Государственные классификаторы (ГК РК);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Технический регламент Таможенного союза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Национальный стандарт (СТ РК);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Межгосударственный стандарт (ГОСТ ССБТ);</a:t>
            </a:r>
          </a:p>
          <a:p>
            <a:pPr marL="285750" indent="-285750">
              <a:buClr>
                <a:srgbClr val="0065B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Century Gothic" panose="020B0502020202020204" pitchFamily="34" charset="0"/>
              </a:rPr>
              <a:t>Правила техники  безопасности (ПБ)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636874"/>
            <a:ext cx="9561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269875">
              <a:buClr>
                <a:srgbClr val="0065B0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коллективные договоры и соглашения по безопасности и охране труда организации</a:t>
            </a:r>
          </a:p>
          <a:p>
            <a:pPr marL="269875" indent="269875">
              <a:buClr>
                <a:srgbClr val="0065B0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индивидуальные трудовые договоры</a:t>
            </a:r>
          </a:p>
          <a:p>
            <a:pPr marL="269875" indent="269875">
              <a:buClr>
                <a:srgbClr val="0065B0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акты работодателя по вопросам безопасности и охраны труда, в том числе инструкции </a:t>
            </a:r>
            <a:r>
              <a:rPr lang="ru-RU" sz="1400" i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БиОТ</a:t>
            </a:r>
            <a:endParaRPr lang="ru-RU" sz="14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9875" indent="269875">
              <a:buClr>
                <a:srgbClr val="0065B0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национальные и межгосударственные стандарты</a:t>
            </a:r>
          </a:p>
          <a:p>
            <a:pPr marL="269875" indent="269875">
              <a:buClr>
                <a:srgbClr val="0065B0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стандарты предприятия</a:t>
            </a:r>
          </a:p>
          <a:p>
            <a:pPr marL="269875" indent="269875">
              <a:buClr>
                <a:srgbClr val="0065B0"/>
              </a:buClr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ru-RU" sz="1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отраслевые нормы и правила</a:t>
            </a:r>
            <a:endParaRPr lang="ru-RU" sz="16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24661" y="620688"/>
            <a:ext cx="97628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097589" y="1555751"/>
            <a:ext cx="5848351" cy="466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775520" y="-287633"/>
            <a:ext cx="8640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Международные стандарты социальной защиты лиц, пострадавших на производстве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448CA8-4EDF-49C2-A682-2527D0D0C34E}"/>
              </a:ext>
            </a:extLst>
          </p:cNvPr>
          <p:cNvSpPr/>
          <p:nvPr/>
        </p:nvSpPr>
        <p:spPr>
          <a:xfrm>
            <a:off x="431371" y="3615553"/>
            <a:ext cx="11302243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79" indent="-357179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Каждое государство-член Международной организации труда гарантирует: </a:t>
            </a:r>
          </a:p>
          <a:p>
            <a:pPr marL="357179" indent="-357179"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гарантирует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медицинское обслуживание;</a:t>
            </a:r>
            <a:r>
              <a:rPr lang="x-non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7179" indent="-357179"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гарантирует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выплаты;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принимает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для предупреждения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несчастных случаев на производстве и профессиональных заболеваний;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9" indent="-357179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создает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восстановления трудоспособности;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7179" indent="-357179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принимает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для того, чтобы способствовать устройству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инвалидов на подходящую работу.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FE10B4-6E38-4F53-8E67-24F4DE68F896}"/>
              </a:ext>
            </a:extLst>
          </p:cNvPr>
          <p:cNvSpPr/>
          <p:nvPr/>
        </p:nvSpPr>
        <p:spPr>
          <a:xfrm>
            <a:off x="3262547" y="1037531"/>
            <a:ext cx="2604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Конвенции о компенсации работникам (несчастные случаи) 1925 г.(№ 17),</a:t>
            </a: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(профессиональные заболевания) 1925 г. (№ 18) , Конвенция о равенстве обращения (компенсациях при несчастных случаях) 1925 г. (№ 19)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A04FD7-D968-4B3E-94E4-11A06A377A4F}"/>
              </a:ext>
            </a:extLst>
          </p:cNvPr>
          <p:cNvGrpSpPr/>
          <p:nvPr/>
        </p:nvGrpSpPr>
        <p:grpSpPr>
          <a:xfrm>
            <a:off x="364968" y="1037531"/>
            <a:ext cx="2414651" cy="1489779"/>
            <a:chOff x="256142" y="627682"/>
            <a:chExt cx="2646838" cy="75778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133C3D6-D1F9-46B9-9525-0A3A608686D9}"/>
                </a:ext>
              </a:extLst>
            </p:cNvPr>
            <p:cNvSpPr/>
            <p:nvPr/>
          </p:nvSpPr>
          <p:spPr>
            <a:xfrm>
              <a:off x="256142" y="751265"/>
              <a:ext cx="2503648" cy="6342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0D5071D-4690-4D41-8554-3221CAAE1FFA}"/>
                </a:ext>
              </a:extLst>
            </p:cNvPr>
            <p:cNvSpPr/>
            <p:nvPr/>
          </p:nvSpPr>
          <p:spPr>
            <a:xfrm>
              <a:off x="256142" y="627682"/>
              <a:ext cx="2646838" cy="685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432000" rIns="288000" bIns="0" numCol="1" spcCol="1270" rtlCol="0" anchor="t" anchorCtr="0">
              <a:noAutofit/>
            </a:bodyPr>
            <a:lstStyle/>
            <a:p>
              <a:pPr defTabSz="533387">
                <a:lnSpc>
                  <a:spcPts val="1500"/>
                </a:lnSpc>
                <a:spcBef>
                  <a:spcPct val="0"/>
                </a:spcBef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Конвенция о вознаграждении рабочих (сельское хозяйство) 1921 года (№ 12)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FAA2DCF-AD97-4D9C-856F-C2E73C613F9D}"/>
              </a:ext>
            </a:extLst>
          </p:cNvPr>
          <p:cNvSpPr/>
          <p:nvPr/>
        </p:nvSpPr>
        <p:spPr>
          <a:xfrm>
            <a:off x="6183879" y="1286866"/>
            <a:ext cx="2485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о стандартах социального обеспечения 1952 г. (№ 102)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F5E935-F690-41BA-98FE-7376B8C4AA6A}"/>
              </a:ext>
            </a:extLst>
          </p:cNvPr>
          <p:cNvSpPr/>
          <p:nvPr/>
        </p:nvSpPr>
        <p:spPr>
          <a:xfrm>
            <a:off x="9235837" y="1230125"/>
            <a:ext cx="2497776" cy="65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387">
              <a:lnSpc>
                <a:spcPts val="1500"/>
              </a:lnSpc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о пособиях в случае производственного травматизма 1964 г. (№ 121)</a:t>
            </a:r>
          </a:p>
        </p:txBody>
      </p:sp>
      <p:graphicFrame>
        <p:nvGraphicFramePr>
          <p:cNvPr id="18" name="Объект 6" descr="Графический элемент SmartArt для изображения схемы процесса">
            <a:extLst>
              <a:ext uri="{FF2B5EF4-FFF2-40B4-BE49-F238E27FC236}">
                <a16:creationId xmlns:a16="http://schemas.microsoft.com/office/drawing/2014/main" id="{2A541F12-EF80-4906-9883-635378B756B6}"/>
              </a:ext>
            </a:extLst>
          </p:cNvPr>
          <p:cNvGraphicFramePr>
            <a:graphicFrameLocks/>
          </p:cNvGraphicFramePr>
          <p:nvPr/>
        </p:nvGraphicFramePr>
        <p:xfrm>
          <a:off x="5009" y="1028734"/>
          <a:ext cx="11982203" cy="301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E9AD13-4367-A1C1-00EA-07B4F0FA72C2}"/>
              </a:ext>
            </a:extLst>
          </p:cNvPr>
          <p:cNvSpPr txBox="1"/>
          <p:nvPr/>
        </p:nvSpPr>
        <p:spPr>
          <a:xfrm>
            <a:off x="11770993" y="6488668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1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/>
          <p:nvPr/>
        </p:nvGraphicFramePr>
        <p:xfrm>
          <a:off x="5470592" y="1842650"/>
          <a:ext cx="5434739" cy="237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519936" y="710408"/>
            <a:ext cx="5418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данным предварительного анализа в системе технического регулирования Республики Казахстан в области безопасности и охраны труда действуют </a:t>
            </a:r>
            <a:r>
              <a:rPr lang="ru-RU" dirty="0">
                <a:solidFill>
                  <a:srgbClr val="0065B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430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стандартов, из них:</a:t>
            </a:r>
          </a:p>
          <a:p>
            <a:r>
              <a:rPr lang="ru-RU" sz="1400" dirty="0">
                <a:solidFill>
                  <a:srgbClr val="0065B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национальных стандартов (СТ РК)</a:t>
            </a:r>
          </a:p>
          <a:p>
            <a:r>
              <a:rPr lang="ru-RU" sz="1400" dirty="0">
                <a:solidFill>
                  <a:srgbClr val="0065B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409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межгосударственных (ГОСТ)</a:t>
            </a:r>
          </a:p>
          <a:p>
            <a:r>
              <a:rPr lang="ru-RU" sz="1400" dirty="0">
                <a:solidFill>
                  <a:srgbClr val="0065B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иностранных стандарта (ГОСТ Р)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43002" y="30429"/>
            <a:ext cx="990599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СИСТЕМА СТАНДАРТОВ БЕЗОПАСНОСТИ ТРУДА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224661" y="620688"/>
            <a:ext cx="97628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2" y="830708"/>
            <a:ext cx="40168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/>
            <a:r>
              <a:rPr lang="ru-RU" sz="1200" dirty="0">
                <a:latin typeface="Century Gothic" panose="020B0502020202020204" pitchFamily="34" charset="0"/>
              </a:rPr>
              <a:t>Стандартизация в Республике Казахстан основывается на </a:t>
            </a:r>
            <a:r>
              <a:rPr lang="ru-RU" sz="1600" dirty="0">
                <a:solidFill>
                  <a:srgbClr val="0065B0"/>
                </a:solidFill>
                <a:latin typeface="Century Gothic" panose="020B0502020202020204" pitchFamily="34" charset="0"/>
              </a:rPr>
              <a:t>принципе добровольности </a:t>
            </a:r>
            <a:r>
              <a:rPr lang="ru-RU" sz="1200" dirty="0">
                <a:latin typeface="Century Gothic" panose="020B0502020202020204" pitchFamily="34" charset="0"/>
              </a:rPr>
              <a:t>выбора с целью применения документов по стандартизации, если иное не установлено законодательством РК</a:t>
            </a:r>
          </a:p>
          <a:p>
            <a:pPr indent="176213"/>
            <a:r>
              <a:rPr lang="ru-RU" sz="1200" dirty="0">
                <a:latin typeface="Century Gothic" panose="020B0502020202020204" pitchFamily="34" charset="0"/>
              </a:rPr>
              <a:t>Национальные, межгосударственные стандарты являются </a:t>
            </a:r>
            <a:r>
              <a:rPr lang="ru-RU" sz="1600" dirty="0">
                <a:solidFill>
                  <a:srgbClr val="0065B0"/>
                </a:solidFill>
                <a:latin typeface="Century Gothic" panose="020B0502020202020204" pitchFamily="34" charset="0"/>
              </a:rPr>
              <a:t>обязательными </a:t>
            </a:r>
            <a:r>
              <a:rPr lang="ru-RU" sz="1200" dirty="0">
                <a:latin typeface="Century Gothic" panose="020B0502020202020204" pitchFamily="34" charset="0"/>
              </a:rPr>
              <a:t>для применения, если:</a:t>
            </a:r>
          </a:p>
          <a:p>
            <a:pPr marL="171450" indent="-171450">
              <a:buClr>
                <a:srgbClr val="0065B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имеются указания об этом в законодательстве РК</a:t>
            </a:r>
          </a:p>
          <a:p>
            <a:pPr marL="171450" indent="-171450" algn="just">
              <a:buClr>
                <a:srgbClr val="0065B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субъект в добровольном порядке заявил о соответствии объекта стандартизации документу по стандартизации (маркировка, эксплуатационная документация) </a:t>
            </a:r>
          </a:p>
          <a:p>
            <a:pPr marL="171450" indent="-171450">
              <a:buClr>
                <a:srgbClr val="0065B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если объект стандартизации в добровольном порядке сертифицирован на соответствие требованиям документа по стандартизации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6815" y="4328922"/>
            <a:ext cx="9680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5B0"/>
              </a:buClr>
            </a:pPr>
            <a:r>
              <a:rPr lang="ru-RU" sz="1200" dirty="0">
                <a:latin typeface="Century Gothic" panose="020B0502020202020204" pitchFamily="34" charset="0"/>
              </a:rPr>
              <a:t>Кроме того, из </a:t>
            </a:r>
            <a:r>
              <a:rPr lang="ru-RU" sz="1400" dirty="0">
                <a:solidFill>
                  <a:srgbClr val="0065B0"/>
                </a:solidFill>
                <a:latin typeface="Century Gothic" panose="020B0502020202020204" pitchFamily="34" charset="0"/>
              </a:rPr>
              <a:t>47</a:t>
            </a:r>
            <a:r>
              <a:rPr lang="ru-RU" sz="1200" dirty="0">
                <a:latin typeface="Century Gothic" panose="020B0502020202020204" pitchFamily="34" charset="0"/>
              </a:rPr>
              <a:t> Технических регламентов  </a:t>
            </a:r>
            <a:r>
              <a:rPr lang="ru-RU" sz="1400" dirty="0">
                <a:solidFill>
                  <a:srgbClr val="0065B0"/>
                </a:solidFill>
                <a:latin typeface="Century Gothic" panose="020B0502020202020204" pitchFamily="34" charset="0"/>
              </a:rPr>
              <a:t>18</a:t>
            </a:r>
            <a:r>
              <a:rPr lang="ru-RU" sz="1200" dirty="0">
                <a:latin typeface="Century Gothic" panose="020B0502020202020204" pitchFamily="34" charset="0"/>
              </a:rPr>
              <a:t> содержат требования безопасности к производственным  процессам  и эргономики и имеют Перечень взаимосвязанных стандартов, </a:t>
            </a:r>
            <a:r>
              <a:rPr lang="ru-RU" sz="1200" b="1" dirty="0">
                <a:latin typeface="Century Gothic" panose="020B0502020202020204" pitchFamily="34" charset="0"/>
              </a:rPr>
              <a:t>не входящих в систему стандартов безопасности  труда,              но описывающих требования в безопасности производства работ, эксплуатации, изготовления и т.п.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728790" y="4293096"/>
            <a:ext cx="92093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3779" r="22494"/>
          <a:stretch/>
        </p:blipFill>
        <p:spPr>
          <a:xfrm>
            <a:off x="1223142" y="5085185"/>
            <a:ext cx="4656835" cy="16609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biLevel thresh="75000"/>
          </a:blip>
          <a:srcRect l="5357"/>
          <a:stretch/>
        </p:blipFill>
        <p:spPr>
          <a:xfrm>
            <a:off x="6039198" y="5005660"/>
            <a:ext cx="4960686" cy="18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0BA56-30A1-2C53-24EB-DDB2B09E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7167C86-2C5B-3571-4E05-6217A7A17077}"/>
              </a:ext>
            </a:extLst>
          </p:cNvPr>
          <p:cNvGraphicFramePr/>
          <p:nvPr/>
        </p:nvGraphicFramePr>
        <p:xfrm>
          <a:off x="663737" y="1172616"/>
          <a:ext cx="3218447" cy="183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E893C90-7FA8-A66D-635B-35880F7C9327}"/>
              </a:ext>
            </a:extLst>
          </p:cNvPr>
          <p:cNvGraphicFramePr/>
          <p:nvPr/>
        </p:nvGraphicFramePr>
        <p:xfrm>
          <a:off x="3188239" y="1172616"/>
          <a:ext cx="3218447" cy="183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163FA1-1C43-44B4-0B84-10B6747433B3}"/>
              </a:ext>
            </a:extLst>
          </p:cNvPr>
          <p:cNvSpPr txBox="1"/>
          <p:nvPr/>
        </p:nvSpPr>
        <p:spPr>
          <a:xfrm>
            <a:off x="1583499" y="186208"/>
            <a:ext cx="964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ПРОИЗВОДСТВЕННЫЙ ТРАВМАТИЗМ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(за 8 месяцев 2025 года*)</a:t>
            </a:r>
          </a:p>
        </p:txBody>
      </p:sp>
      <p:grpSp>
        <p:nvGrpSpPr>
          <p:cNvPr id="109" name="组合 52">
            <a:extLst>
              <a:ext uri="{FF2B5EF4-FFF2-40B4-BE49-F238E27FC236}">
                <a16:creationId xmlns:a16="http://schemas.microsoft.com/office/drawing/2014/main" id="{4E7100E8-8A91-89AA-2495-179609B7A742}"/>
              </a:ext>
            </a:extLst>
          </p:cNvPr>
          <p:cNvGrpSpPr/>
          <p:nvPr/>
        </p:nvGrpSpPr>
        <p:grpSpPr>
          <a:xfrm>
            <a:off x="1192813" y="1457762"/>
            <a:ext cx="9772963" cy="3208385"/>
            <a:chOff x="1226622" y="1436121"/>
            <a:chExt cx="9772963" cy="3208388"/>
          </a:xfrm>
        </p:grpSpPr>
        <p:sp>
          <p:nvSpPr>
            <p:cNvPr id="120" name="Oval 11">
              <a:extLst>
                <a:ext uri="{FF2B5EF4-FFF2-40B4-BE49-F238E27FC236}">
                  <a16:creationId xmlns:a16="http://schemas.microsoft.com/office/drawing/2014/main" id="{C25EE5F0-ECC1-21B1-6E16-B9DEE3336499}"/>
                </a:ext>
              </a:extLst>
            </p:cNvPr>
            <p:cNvSpPr/>
            <p:nvPr/>
          </p:nvSpPr>
          <p:spPr>
            <a:xfrm>
              <a:off x="9296082" y="1461013"/>
              <a:ext cx="1250215" cy="1269616"/>
            </a:xfrm>
            <a:prstGeom prst="ellipse">
              <a:avLst/>
            </a:prstGeom>
            <a:solidFill>
              <a:sysClr val="window" lastClr="FFFFFF"/>
            </a:solidFill>
            <a:ln w="28575" cap="rnd" cmpd="sng" algn="ctr">
              <a:noFill/>
              <a:prstDash val="solid"/>
              <a:round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от 35 до </a:t>
              </a:r>
              <a:r>
                <a:rPr lang="ru-RU" sz="2133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100</a:t>
              </a:r>
              <a:r>
                <a:rPr lang="en-IN" sz="2133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%</a:t>
              </a:r>
              <a:endParaRPr lang="en-IN" sz="1867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endParaRPr>
            </a:p>
          </p:txBody>
        </p:sp>
        <p:sp>
          <p:nvSpPr>
            <p:cNvPr id="128" name="Oval 2">
              <a:extLst>
                <a:ext uri="{FF2B5EF4-FFF2-40B4-BE49-F238E27FC236}">
                  <a16:creationId xmlns:a16="http://schemas.microsoft.com/office/drawing/2014/main" id="{C85EF34C-B643-A754-0C7B-6A493EB0E15D}"/>
                </a:ext>
              </a:extLst>
            </p:cNvPr>
            <p:cNvSpPr/>
            <p:nvPr/>
          </p:nvSpPr>
          <p:spPr>
            <a:xfrm>
              <a:off x="1770502" y="1854534"/>
              <a:ext cx="1020147" cy="432792"/>
            </a:xfrm>
            <a:prstGeom prst="ellipse">
              <a:avLst/>
            </a:prstGeom>
            <a:solidFill>
              <a:sysClr val="window" lastClr="FFFFFF"/>
            </a:solidFill>
            <a:ln w="28575" cap="rnd" cmpd="sng" algn="ctr">
              <a:noFill/>
              <a:prstDash val="solid"/>
              <a:round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377">
                <a:defRPr/>
              </a:pPr>
              <a:r>
                <a:rPr lang="ru-RU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6,1</a:t>
              </a:r>
              <a:r>
                <a:rPr lang="en-I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%</a:t>
              </a:r>
            </a:p>
          </p:txBody>
        </p:sp>
        <p:sp>
          <p:nvSpPr>
            <p:cNvPr id="127" name="Oval 5">
              <a:extLst>
                <a:ext uri="{FF2B5EF4-FFF2-40B4-BE49-F238E27FC236}">
                  <a16:creationId xmlns:a16="http://schemas.microsoft.com/office/drawing/2014/main" id="{90ADD8C5-C5A5-F5EE-4CE2-12C19FDF1EBB}"/>
                </a:ext>
              </a:extLst>
            </p:cNvPr>
            <p:cNvSpPr/>
            <p:nvPr/>
          </p:nvSpPr>
          <p:spPr>
            <a:xfrm>
              <a:off x="4340770" y="1889702"/>
              <a:ext cx="1020147" cy="432792"/>
            </a:xfrm>
            <a:prstGeom prst="ellipse">
              <a:avLst/>
            </a:prstGeom>
            <a:solidFill>
              <a:sysClr val="window" lastClr="FFFFFF"/>
            </a:solidFill>
            <a:ln w="28575" cap="rnd" cmpd="sng" algn="ctr">
              <a:noFill/>
              <a:prstDash val="solid"/>
              <a:round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377">
                <a:defRPr/>
              </a:pPr>
              <a:r>
                <a:rPr lang="ru-RU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3,4</a:t>
              </a:r>
              <a:r>
                <a:rPr lang="en-I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%</a:t>
              </a:r>
            </a:p>
          </p:txBody>
        </p:sp>
        <p:sp>
          <p:nvSpPr>
            <p:cNvPr id="123" name="Oval 8">
              <a:extLst>
                <a:ext uri="{FF2B5EF4-FFF2-40B4-BE49-F238E27FC236}">
                  <a16:creationId xmlns:a16="http://schemas.microsoft.com/office/drawing/2014/main" id="{B6A3BF36-AFEA-C6D1-736D-0A3B7DBDA0CD}"/>
                </a:ext>
              </a:extLst>
            </p:cNvPr>
            <p:cNvSpPr/>
            <p:nvPr/>
          </p:nvSpPr>
          <p:spPr>
            <a:xfrm>
              <a:off x="6791222" y="1436121"/>
              <a:ext cx="1258800" cy="1269616"/>
            </a:xfrm>
            <a:prstGeom prst="ellipse">
              <a:avLst/>
            </a:prstGeom>
            <a:noFill/>
            <a:ln w="28575" cap="rnd" cmpd="sng" algn="ctr">
              <a:noFill/>
              <a:prstDash val="solid"/>
              <a:round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377">
                <a:defRPr/>
              </a:pPr>
              <a:r>
                <a:rPr lang="ru-RU" sz="1867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от 21 до </a:t>
              </a:r>
              <a:r>
                <a:rPr lang="ru-RU" sz="2133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53%</a:t>
              </a:r>
              <a:r>
                <a:rPr lang="ru-RU" sz="1867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 </a:t>
              </a:r>
              <a:endParaRPr lang="en-IN" sz="186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endParaRPr>
            </a:p>
          </p:txBody>
        </p:sp>
        <p:sp>
          <p:nvSpPr>
            <p:cNvPr id="115" name="Rectangle 5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B293716C-BF25-BFF1-D5EA-8F672C8855E2}"/>
                </a:ext>
              </a:extLst>
            </p:cNvPr>
            <p:cNvSpPr/>
            <p:nvPr/>
          </p:nvSpPr>
          <p:spPr>
            <a:xfrm>
              <a:off x="1226622" y="3040670"/>
              <a:ext cx="1995425" cy="830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ru-RU" altLang="zh-CN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Снижение </a:t>
              </a:r>
            </a:p>
            <a:p>
              <a:pPr algn="ctr" defTabSz="914377">
                <a:defRPr/>
              </a:pPr>
              <a:r>
                <a:rPr lang="ru-RU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несчастных случаев</a:t>
              </a:r>
              <a:endParaRPr 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endParaRPr>
            </a:p>
          </p:txBody>
        </p:sp>
        <p:sp>
          <p:nvSpPr>
            <p:cNvPr id="116" name="Rectangle 64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23BF3872-B7EA-6FAF-B6A1-16B32DDF3EEE}"/>
                </a:ext>
              </a:extLst>
            </p:cNvPr>
            <p:cNvSpPr/>
            <p:nvPr/>
          </p:nvSpPr>
          <p:spPr>
            <a:xfrm>
              <a:off x="3729542" y="3040670"/>
              <a:ext cx="2152941" cy="132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zh-CN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Снижение несчастных случаев со смертельным исходом</a:t>
              </a:r>
              <a:endParaRPr lang="en-US" altLang="zh-CN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endParaRPr>
            </a:p>
          </p:txBody>
        </p:sp>
        <p:sp>
          <p:nvSpPr>
            <p:cNvPr id="117" name="Rectangle 6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D8B6BC4B-CFAF-6050-B7E9-E7457D6EC6BA}"/>
                </a:ext>
              </a:extLst>
            </p:cNvPr>
            <p:cNvSpPr/>
            <p:nvPr/>
          </p:nvSpPr>
          <p:spPr>
            <a:xfrm>
              <a:off x="6232264" y="3040670"/>
              <a:ext cx="2292327" cy="1603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ru-RU" altLang="zh-CN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Снижение несчастных случаев в разрезе регионов 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ru-RU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 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endParaRPr>
            </a:p>
          </p:txBody>
        </p:sp>
        <p:sp>
          <p:nvSpPr>
            <p:cNvPr id="118" name="Rectangle 66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6A898E5B-9CA9-A51E-F029-841C4AAA231A}"/>
                </a:ext>
              </a:extLst>
            </p:cNvPr>
            <p:cNvSpPr/>
            <p:nvPr/>
          </p:nvSpPr>
          <p:spPr>
            <a:xfrm>
              <a:off x="8855708" y="3168298"/>
              <a:ext cx="2143877" cy="946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ru-RU" altLang="zh-CN" sz="1600" b="1" kern="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Рост</a:t>
              </a:r>
              <a:r>
                <a:rPr lang="ru-RU" altLang="zh-CN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 несчастных случаев в разрезе регионов</a:t>
              </a:r>
              <a:endParaRPr lang="en-US" altLang="zh-CN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endParaRPr>
            </a:p>
          </p:txBody>
        </p:sp>
      </p:grpSp>
      <p:grpSp>
        <p:nvGrpSpPr>
          <p:cNvPr id="130" name="组合 53">
            <a:extLst>
              <a:ext uri="{FF2B5EF4-FFF2-40B4-BE49-F238E27FC236}">
                <a16:creationId xmlns:a16="http://schemas.microsoft.com/office/drawing/2014/main" id="{9EB8453F-8998-EB32-1E6A-8956EEBF1230}"/>
              </a:ext>
            </a:extLst>
          </p:cNvPr>
          <p:cNvGrpSpPr/>
          <p:nvPr/>
        </p:nvGrpSpPr>
        <p:grpSpPr>
          <a:xfrm>
            <a:off x="930015" y="4370278"/>
            <a:ext cx="10332597" cy="1939041"/>
            <a:chOff x="930014" y="3603910"/>
            <a:chExt cx="10332597" cy="2177908"/>
          </a:xfrm>
        </p:grpSpPr>
        <p:sp>
          <p:nvSpPr>
            <p:cNvPr id="131" name="Freeform 121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AA3AC33E-1BF3-BD07-9D80-42ECDE7FA23E}"/>
                </a:ext>
              </a:extLst>
            </p:cNvPr>
            <p:cNvSpPr/>
            <p:nvPr/>
          </p:nvSpPr>
          <p:spPr>
            <a:xfrm>
              <a:off x="930014" y="3603910"/>
              <a:ext cx="2591347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IN" sz="1733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32" name="Freeform 12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7B258499-EB78-54A4-9C5E-7CDDA5EF5251}"/>
                </a:ext>
              </a:extLst>
            </p:cNvPr>
            <p:cNvSpPr/>
            <p:nvPr/>
          </p:nvSpPr>
          <p:spPr>
            <a:xfrm>
              <a:off x="3521361" y="3622739"/>
              <a:ext cx="2591346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IN" sz="1733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33" name="Freeform 130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88F3A869-28C3-31CE-7117-3633D806E5C3}"/>
                </a:ext>
              </a:extLst>
            </p:cNvPr>
            <p:cNvSpPr/>
            <p:nvPr/>
          </p:nvSpPr>
          <p:spPr>
            <a:xfrm>
              <a:off x="6089824" y="3622739"/>
              <a:ext cx="2591346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solidFill>
              <a:srgbClr val="0947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IN" sz="1733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34" name="Freeform 135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  <a:extLst>
                <a:ext uri="{FF2B5EF4-FFF2-40B4-BE49-F238E27FC236}">
                  <a16:creationId xmlns:a16="http://schemas.microsoft.com/office/drawing/2014/main" id="{99A8BF16-A532-564A-B4A8-6F577C50EB97}"/>
                </a:ext>
              </a:extLst>
            </p:cNvPr>
            <p:cNvSpPr/>
            <p:nvPr/>
          </p:nvSpPr>
          <p:spPr>
            <a:xfrm>
              <a:off x="8671265" y="3622739"/>
              <a:ext cx="2591346" cy="2159079"/>
            </a:xfrm>
            <a:custGeom>
              <a:avLst/>
              <a:gdLst>
                <a:gd name="connsiteX0" fmla="*/ 1079941 w 2159882"/>
                <a:gd name="connsiteY0" fmla="*/ 0 h 1799588"/>
                <a:gd name="connsiteX1" fmla="*/ 1263390 w 2159882"/>
                <a:gd name="connsiteY1" fmla="*/ 158145 h 1799588"/>
                <a:gd name="connsiteX2" fmla="*/ 2159882 w 2159882"/>
                <a:gd name="connsiteY2" fmla="*/ 158145 h 1799588"/>
                <a:gd name="connsiteX3" fmla="*/ 2159882 w 2159882"/>
                <a:gd name="connsiteY3" fmla="*/ 1799588 h 1799588"/>
                <a:gd name="connsiteX4" fmla="*/ 0 w 2159882"/>
                <a:gd name="connsiteY4" fmla="*/ 1799588 h 1799588"/>
                <a:gd name="connsiteX5" fmla="*/ 0 w 2159882"/>
                <a:gd name="connsiteY5" fmla="*/ 158145 h 1799588"/>
                <a:gd name="connsiteX6" fmla="*/ 896492 w 2159882"/>
                <a:gd name="connsiteY6" fmla="*/ 158145 h 179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882" h="1799588">
                  <a:moveTo>
                    <a:pt x="1079941" y="0"/>
                  </a:moveTo>
                  <a:lnTo>
                    <a:pt x="1263390" y="158145"/>
                  </a:lnTo>
                  <a:lnTo>
                    <a:pt x="2159882" y="158145"/>
                  </a:lnTo>
                  <a:lnTo>
                    <a:pt x="2159882" y="1799588"/>
                  </a:lnTo>
                  <a:lnTo>
                    <a:pt x="0" y="1799588"/>
                  </a:lnTo>
                  <a:lnTo>
                    <a:pt x="0" y="158145"/>
                  </a:lnTo>
                  <a:lnTo>
                    <a:pt x="896492" y="158145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IN" sz="1733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35" name="Rectangle 39">
              <a:extLst>
                <a:ext uri="{FF2B5EF4-FFF2-40B4-BE49-F238E27FC236}">
                  <a16:creationId xmlns:a16="http://schemas.microsoft.com/office/drawing/2014/main" id="{E13BE665-5201-F3EC-1FDD-2D74615B6E43}"/>
                </a:ext>
              </a:extLst>
            </p:cNvPr>
            <p:cNvSpPr/>
            <p:nvPr/>
          </p:nvSpPr>
          <p:spPr>
            <a:xfrm>
              <a:off x="1078901" y="4151919"/>
              <a:ext cx="2292328" cy="841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zh-CN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+mn-lt"/>
                </a:rPr>
                <a:t>с 838 до 892 человек </a:t>
              </a:r>
              <a:r>
                <a:rPr lang="ru-RU" altLang="zh-CN" sz="1333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+mn-lt"/>
                </a:rPr>
                <a:t>(по сравнению с 8 месяцами 2024 года)</a:t>
              </a:r>
              <a:endParaRPr lang="zh-CN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40" name="Rectangle 46">
              <a:extLst>
                <a:ext uri="{FF2B5EF4-FFF2-40B4-BE49-F238E27FC236}">
                  <a16:creationId xmlns:a16="http://schemas.microsoft.com/office/drawing/2014/main" id="{8C4752B4-8992-53FC-7BE1-B066884693AE}"/>
                </a:ext>
              </a:extLst>
            </p:cNvPr>
            <p:cNvSpPr/>
            <p:nvPr/>
          </p:nvSpPr>
          <p:spPr>
            <a:xfrm>
              <a:off x="3639895" y="4151922"/>
              <a:ext cx="2292328" cy="841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zh-CN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+mn-lt"/>
                </a:rPr>
                <a:t>с 117 до 113 человек </a:t>
              </a:r>
              <a:r>
                <a:rPr lang="ru-RU" altLang="zh-CN" sz="1333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+mn-lt"/>
                </a:rPr>
                <a:t>(по сравнению с 8 месяцами 2024 года)</a:t>
              </a:r>
              <a:endParaRPr lang="zh-CN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41" name="Rectangle 49">
              <a:extLst>
                <a:ext uri="{FF2B5EF4-FFF2-40B4-BE49-F238E27FC236}">
                  <a16:creationId xmlns:a16="http://schemas.microsoft.com/office/drawing/2014/main" id="{1CDE89F5-2466-377B-6262-51253359E46A}"/>
                </a:ext>
              </a:extLst>
            </p:cNvPr>
            <p:cNvSpPr/>
            <p:nvPr/>
          </p:nvSpPr>
          <p:spPr>
            <a:xfrm>
              <a:off x="6240648" y="4164662"/>
              <a:ext cx="2292328" cy="933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zh-CN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+mn-lt"/>
                </a:rPr>
                <a:t>в области Абай - на 53%, ЗКО на 47%,             г. Астана – на 21%</a:t>
              </a:r>
              <a:endParaRPr lang="zh-CN" alt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42" name="Rectangle 52">
              <a:extLst>
                <a:ext uri="{FF2B5EF4-FFF2-40B4-BE49-F238E27FC236}">
                  <a16:creationId xmlns:a16="http://schemas.microsoft.com/office/drawing/2014/main" id="{5D0D6A0C-ABE9-34FB-8B90-35A47AACB2C4}"/>
                </a:ext>
              </a:extLst>
            </p:cNvPr>
            <p:cNvSpPr/>
            <p:nvPr/>
          </p:nvSpPr>
          <p:spPr>
            <a:xfrm>
              <a:off x="8821898" y="4006778"/>
              <a:ext cx="2292328" cy="1763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zh-CN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+mn-lt"/>
                </a:rPr>
                <a:t>в Атырауской области – 100%, области </a:t>
              </a:r>
              <a:r>
                <a:rPr lang="ru-RU" altLang="zh-CN" sz="1600" dirty="0" err="1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+mn-lt"/>
                </a:rPr>
                <a:t>Улытау</a:t>
              </a:r>
              <a:r>
                <a:rPr lang="ru-RU" altLang="zh-CN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+mn-lt"/>
                </a:rPr>
                <a:t> на 50%, Актюбинской области – на 35%,                г. Шымкент – на 55%</a:t>
              </a:r>
              <a:r>
                <a:rPr lang="en-US" altLang="zh-CN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sym typeface="+mn-lt"/>
                </a:rPr>
                <a:t> </a:t>
              </a:r>
              <a:endParaRPr lang="zh-CN" alt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</p:grp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8057CEAF-A293-F979-4B1A-0E87F06C04C9}"/>
              </a:ext>
            </a:extLst>
          </p:cNvPr>
          <p:cNvSpPr/>
          <p:nvPr/>
        </p:nvSpPr>
        <p:spPr>
          <a:xfrm>
            <a:off x="1007435" y="1666093"/>
            <a:ext cx="335733" cy="999944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Стрелка вниз 4">
            <a:extLst>
              <a:ext uri="{FF2B5EF4-FFF2-40B4-BE49-F238E27FC236}">
                <a16:creationId xmlns:a16="http://schemas.microsoft.com/office/drawing/2014/main" id="{D5045232-F6D0-8680-5FD6-081F40900DC9}"/>
              </a:ext>
            </a:extLst>
          </p:cNvPr>
          <p:cNvSpPr/>
          <p:nvPr/>
        </p:nvSpPr>
        <p:spPr>
          <a:xfrm>
            <a:off x="3552022" y="1666093"/>
            <a:ext cx="335733" cy="99994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D314EB5-BF6E-D1C5-52F4-9DE3251A0ADC}"/>
              </a:ext>
            </a:extLst>
          </p:cNvPr>
          <p:cNvGraphicFramePr/>
          <p:nvPr/>
        </p:nvGraphicFramePr>
        <p:xfrm>
          <a:off x="5751905" y="1197509"/>
          <a:ext cx="3218447" cy="183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71EFBA8-311F-3AF2-1C27-D6F445DF157C}"/>
              </a:ext>
            </a:extLst>
          </p:cNvPr>
          <p:cNvGraphicFramePr/>
          <p:nvPr/>
        </p:nvGraphicFramePr>
        <p:xfrm>
          <a:off x="8278159" y="1197509"/>
          <a:ext cx="3218447" cy="183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Стрелка вниз 4">
            <a:extLst>
              <a:ext uri="{FF2B5EF4-FFF2-40B4-BE49-F238E27FC236}">
                <a16:creationId xmlns:a16="http://schemas.microsoft.com/office/drawing/2014/main" id="{14D54A4B-8498-A9A5-4EAB-51C1FD7AE974}"/>
              </a:ext>
            </a:extLst>
          </p:cNvPr>
          <p:cNvSpPr/>
          <p:nvPr/>
        </p:nvSpPr>
        <p:spPr>
          <a:xfrm>
            <a:off x="6051896" y="1672731"/>
            <a:ext cx="335733" cy="99994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Стрелка вниз 4">
            <a:extLst>
              <a:ext uri="{FF2B5EF4-FFF2-40B4-BE49-F238E27FC236}">
                <a16:creationId xmlns:a16="http://schemas.microsoft.com/office/drawing/2014/main" id="{31976676-846C-9D1C-CE3B-AE3D7FE4BF72}"/>
              </a:ext>
            </a:extLst>
          </p:cNvPr>
          <p:cNvSpPr/>
          <p:nvPr/>
        </p:nvSpPr>
        <p:spPr>
          <a:xfrm rot="10800000">
            <a:off x="8681172" y="1693752"/>
            <a:ext cx="335733" cy="999944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51E7A-2092-3326-1C93-2CB4278D4E10}"/>
              </a:ext>
            </a:extLst>
          </p:cNvPr>
          <p:cNvSpPr txBox="1"/>
          <p:nvPr/>
        </p:nvSpPr>
        <p:spPr>
          <a:xfrm>
            <a:off x="11770993" y="6488668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92311-7205-C934-9DDF-EA0A928D0047}"/>
              </a:ext>
            </a:extLst>
          </p:cNvPr>
          <p:cNvSpPr txBox="1"/>
          <p:nvPr/>
        </p:nvSpPr>
        <p:spPr>
          <a:xfrm>
            <a:off x="239350" y="6476441"/>
            <a:ext cx="877755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*По данным Комитета государственной инспекции труда Министерства труда и социальной защиты населения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70238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456" y="164638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ПРОИЗВОДСТВЕННЫЙ ТРАВМАТИЗМ: ОСНОВНЫЕ ПРИЧИНЫ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83216" y="836713"/>
            <a:ext cx="11281403" cy="3826528"/>
            <a:chOff x="503436" y="2366150"/>
            <a:chExt cx="8461052" cy="2869896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8261CD8F-86AF-58F5-5EAD-2C0EC8E0BAA2}"/>
                </a:ext>
              </a:extLst>
            </p:cNvPr>
            <p:cNvGrpSpPr/>
            <p:nvPr/>
          </p:nvGrpSpPr>
          <p:grpSpPr>
            <a:xfrm>
              <a:off x="503436" y="2366150"/>
              <a:ext cx="2781606" cy="2869896"/>
              <a:chOff x="1045473" y="3547057"/>
              <a:chExt cx="5943280" cy="6131927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C8A1E62-84FF-D3BB-874E-ACE1D253D16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218097" y="5275185"/>
                <a:ext cx="4791922" cy="2749391"/>
              </a:xfrm>
              <a:custGeom>
                <a:avLst/>
                <a:gdLst>
                  <a:gd name="T0" fmla="*/ 0 w 933"/>
                  <a:gd name="T1" fmla="*/ 507 h 535"/>
                  <a:gd name="T2" fmla="*/ 467 w 933"/>
                  <a:gd name="T3" fmla="*/ 535 h 535"/>
                  <a:gd name="T4" fmla="*/ 933 w 933"/>
                  <a:gd name="T5" fmla="*/ 494 h 535"/>
                  <a:gd name="T6" fmla="*/ 875 w 933"/>
                  <a:gd name="T7" fmla="*/ 305 h 535"/>
                  <a:gd name="T8" fmla="*/ 237 w 933"/>
                  <a:gd name="T9" fmla="*/ 127 h 535"/>
                  <a:gd name="T10" fmla="*/ 0 w 933"/>
                  <a:gd name="T11" fmla="*/ 50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3" h="535">
                    <a:moveTo>
                      <a:pt x="0" y="507"/>
                    </a:moveTo>
                    <a:cubicBezTo>
                      <a:pt x="467" y="535"/>
                      <a:pt x="467" y="535"/>
                      <a:pt x="467" y="535"/>
                    </a:cubicBezTo>
                    <a:cubicBezTo>
                      <a:pt x="933" y="494"/>
                      <a:pt x="933" y="494"/>
                      <a:pt x="933" y="494"/>
                    </a:cubicBezTo>
                    <a:cubicBezTo>
                      <a:pt x="928" y="430"/>
                      <a:pt x="909" y="365"/>
                      <a:pt x="875" y="305"/>
                    </a:cubicBezTo>
                    <a:cubicBezTo>
                      <a:pt x="748" y="80"/>
                      <a:pt x="462" y="0"/>
                      <a:pt x="237" y="127"/>
                    </a:cubicBezTo>
                    <a:cubicBezTo>
                      <a:pt x="94" y="208"/>
                      <a:pt x="9" y="353"/>
                      <a:pt x="0" y="50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544" tIns="60771" rIns="121544" bIns="60771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id-ID" sz="1733" b="1" kern="0" dirty="0">
                  <a:solidFill>
                    <a:prstClr val="black"/>
                  </a:solidFill>
                  <a:sym typeface="+mn-lt"/>
                </a:endParaRPr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FBE7B2BC-3A5E-EDCB-1B90-B93CB7561C2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156969" y="3941687"/>
                <a:ext cx="2723373" cy="2701690"/>
              </a:xfrm>
              <a:custGeom>
                <a:avLst/>
                <a:gdLst>
                  <a:gd name="T0" fmla="*/ 530 w 530"/>
                  <a:gd name="T1" fmla="*/ 423 h 526"/>
                  <a:gd name="T2" fmla="*/ 441 w 530"/>
                  <a:gd name="T3" fmla="*/ 222 h 526"/>
                  <a:gd name="T4" fmla="*/ 0 w 530"/>
                  <a:gd name="T5" fmla="*/ 7 h 526"/>
                  <a:gd name="T6" fmla="*/ 20 w 530"/>
                  <a:gd name="T7" fmla="*/ 526 h 526"/>
                  <a:gd name="T8" fmla="*/ 530 w 530"/>
                  <a:gd name="T9" fmla="*/ 423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526">
                    <a:moveTo>
                      <a:pt x="530" y="423"/>
                    </a:moveTo>
                    <a:cubicBezTo>
                      <a:pt x="516" y="353"/>
                      <a:pt x="486" y="284"/>
                      <a:pt x="441" y="222"/>
                    </a:cubicBezTo>
                    <a:cubicBezTo>
                      <a:pt x="336" y="75"/>
                      <a:pt x="168" y="0"/>
                      <a:pt x="0" y="7"/>
                    </a:cubicBezTo>
                    <a:cubicBezTo>
                      <a:pt x="20" y="526"/>
                      <a:pt x="20" y="526"/>
                      <a:pt x="20" y="526"/>
                    </a:cubicBezTo>
                    <a:lnTo>
                      <a:pt x="530" y="42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121544" tIns="60771" rIns="121544" bIns="60771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id-ID" sz="1733" b="1" kern="0" dirty="0">
                  <a:solidFill>
                    <a:prstClr val="black"/>
                  </a:solidFill>
                  <a:sym typeface="+mn-lt"/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2F160D0C-16E2-67A5-399C-56E5CF07A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2140459" y="2729611"/>
                <a:ext cx="3178714" cy="4813605"/>
              </a:xfrm>
              <a:custGeom>
                <a:avLst/>
                <a:gdLst>
                  <a:gd name="T0" fmla="*/ 0 w 619"/>
                  <a:gd name="T1" fmla="*/ 923 h 937"/>
                  <a:gd name="T2" fmla="*/ 579 w 619"/>
                  <a:gd name="T3" fmla="*/ 483 h 937"/>
                  <a:gd name="T4" fmla="*/ 463 w 619"/>
                  <a:gd name="T5" fmla="*/ 0 h 937"/>
                  <a:gd name="T6" fmla="*/ 29 w 619"/>
                  <a:gd name="T7" fmla="*/ 360 h 937"/>
                  <a:gd name="T8" fmla="*/ 0 w 619"/>
                  <a:gd name="T9" fmla="*/ 92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937">
                    <a:moveTo>
                      <a:pt x="0" y="923"/>
                    </a:moveTo>
                    <a:cubicBezTo>
                      <a:pt x="270" y="937"/>
                      <a:pt x="518" y="755"/>
                      <a:pt x="579" y="483"/>
                    </a:cubicBezTo>
                    <a:cubicBezTo>
                      <a:pt x="619" y="306"/>
                      <a:pt x="570" y="129"/>
                      <a:pt x="463" y="0"/>
                    </a:cubicBezTo>
                    <a:cubicBezTo>
                      <a:pt x="29" y="360"/>
                      <a:pt x="29" y="360"/>
                      <a:pt x="29" y="360"/>
                    </a:cubicBezTo>
                    <a:lnTo>
                      <a:pt x="0" y="92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28600" dist="381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vert="horz" wrap="square" lIns="121544" tIns="60771" rIns="121544" bIns="60771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id-ID" sz="1733" b="1" kern="0" dirty="0">
                  <a:solidFill>
                    <a:prstClr val="black"/>
                  </a:solidFill>
                  <a:sym typeface="+mn-lt"/>
                </a:endParaRPr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4AA99D9C-BAE5-3EA2-8869-6DCF950B6AD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938143" y="4532546"/>
                <a:ext cx="5253768" cy="5039108"/>
              </a:xfrm>
              <a:custGeom>
                <a:avLst/>
                <a:gdLst>
                  <a:gd name="T0" fmla="*/ 1023 w 1023"/>
                  <a:gd name="T1" fmla="*/ 803 h 981"/>
                  <a:gd name="T2" fmla="*/ 641 w 1023"/>
                  <a:gd name="T3" fmla="*/ 371 h 981"/>
                  <a:gd name="T4" fmla="*/ 199 w 1023"/>
                  <a:gd name="T5" fmla="*/ 0 h 981"/>
                  <a:gd name="T6" fmla="*/ 86 w 1023"/>
                  <a:gd name="T7" fmla="*/ 216 h 981"/>
                  <a:gd name="T8" fmla="*/ 486 w 1023"/>
                  <a:gd name="T9" fmla="*/ 927 h 981"/>
                  <a:gd name="T10" fmla="*/ 1023 w 1023"/>
                  <a:gd name="T11" fmla="*/ 80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3" h="981">
                    <a:moveTo>
                      <a:pt x="1023" y="803"/>
                    </a:moveTo>
                    <a:cubicBezTo>
                      <a:pt x="641" y="371"/>
                      <a:pt x="641" y="371"/>
                      <a:pt x="641" y="371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48" y="61"/>
                      <a:pt x="108" y="134"/>
                      <a:pt x="86" y="216"/>
                    </a:cubicBezTo>
                    <a:cubicBezTo>
                      <a:pt x="0" y="523"/>
                      <a:pt x="179" y="841"/>
                      <a:pt x="486" y="927"/>
                    </a:cubicBezTo>
                    <a:cubicBezTo>
                      <a:pt x="682" y="981"/>
                      <a:pt x="882" y="928"/>
                      <a:pt x="1023" y="80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544" tIns="60771" rIns="121544" bIns="60771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id-ID" sz="1733" b="1" kern="0" dirty="0">
                  <a:solidFill>
                    <a:prstClr val="black"/>
                  </a:solidFill>
                  <a:sym typeface="+mn-lt"/>
                </a:endParaRPr>
              </a:p>
            </p:txBody>
          </p:sp>
          <p:sp>
            <p:nvSpPr>
              <p:cNvPr id="42" name="TextBox 23">
                <a:extLst>
                  <a:ext uri="{FF2B5EF4-FFF2-40B4-BE49-F238E27FC236}">
                    <a16:creationId xmlns:a16="http://schemas.microsoft.com/office/drawing/2014/main" id="{91E549D8-A1D9-2A64-FE49-7D85250B6750}"/>
                  </a:ext>
                </a:extLst>
              </p:cNvPr>
              <p:cNvSpPr txBox="1"/>
              <p:nvPr/>
            </p:nvSpPr>
            <p:spPr>
              <a:xfrm>
                <a:off x="1943019" y="7031069"/>
                <a:ext cx="2353513" cy="871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ru-RU" sz="2933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31,6</a:t>
                </a:r>
                <a:r>
                  <a:rPr lang="id-ID" sz="2933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%</a:t>
                </a:r>
              </a:p>
            </p:txBody>
          </p:sp>
          <p:sp>
            <p:nvSpPr>
              <p:cNvPr id="43" name="TextBox 55">
                <a:extLst>
                  <a:ext uri="{FF2B5EF4-FFF2-40B4-BE49-F238E27FC236}">
                    <a16:creationId xmlns:a16="http://schemas.microsoft.com/office/drawing/2014/main" id="{6D1CCD5E-155A-3F5A-AC5C-82BBFED53FEE}"/>
                  </a:ext>
                </a:extLst>
              </p:cNvPr>
              <p:cNvSpPr txBox="1"/>
              <p:nvPr/>
            </p:nvSpPr>
            <p:spPr>
              <a:xfrm>
                <a:off x="4933007" y="6916310"/>
                <a:ext cx="1590585" cy="707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ru-RU" sz="2267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6,5</a:t>
                </a:r>
                <a:r>
                  <a:rPr lang="id-ID" sz="2267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%</a:t>
                </a:r>
              </a:p>
            </p:txBody>
          </p:sp>
          <p:sp>
            <p:nvSpPr>
              <p:cNvPr id="44" name="TextBox 56">
                <a:extLst>
                  <a:ext uri="{FF2B5EF4-FFF2-40B4-BE49-F238E27FC236}">
                    <a16:creationId xmlns:a16="http://schemas.microsoft.com/office/drawing/2014/main" id="{DD8D24CF-5637-E2C0-6F51-969F9013CA78}"/>
                  </a:ext>
                </a:extLst>
              </p:cNvPr>
              <p:cNvSpPr txBox="1"/>
              <p:nvPr/>
            </p:nvSpPr>
            <p:spPr>
              <a:xfrm>
                <a:off x="4976556" y="5618922"/>
                <a:ext cx="1590585" cy="707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ru-RU" sz="2267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7,8</a:t>
                </a:r>
                <a:r>
                  <a:rPr lang="id-ID" sz="2267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%</a:t>
                </a:r>
              </a:p>
            </p:txBody>
          </p:sp>
          <p:sp>
            <p:nvSpPr>
              <p:cNvPr id="45" name="TextBox 60">
                <a:extLst>
                  <a:ext uri="{FF2B5EF4-FFF2-40B4-BE49-F238E27FC236}">
                    <a16:creationId xmlns:a16="http://schemas.microsoft.com/office/drawing/2014/main" id="{EA49BDD9-6DDB-164C-8A47-549ACF1EEB45}"/>
                  </a:ext>
                </a:extLst>
              </p:cNvPr>
              <p:cNvSpPr txBox="1"/>
              <p:nvPr/>
            </p:nvSpPr>
            <p:spPr>
              <a:xfrm>
                <a:off x="3260595" y="4585753"/>
                <a:ext cx="1885994" cy="707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267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30</a:t>
                </a:r>
                <a:r>
                  <a:rPr lang="ru-RU" sz="2267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,1</a:t>
                </a:r>
                <a:r>
                  <a:rPr lang="id-ID" sz="2267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%</a:t>
                </a:r>
              </a:p>
            </p:txBody>
          </p:sp>
        </p:grpSp>
        <p:sp>
          <p:nvSpPr>
            <p:cNvPr id="47" name="Rectangle 78">
              <a:extLst>
                <a:ext uri="{FF2B5EF4-FFF2-40B4-BE49-F238E27FC236}">
                  <a16:creationId xmlns:a16="http://schemas.microsoft.com/office/drawing/2014/main" id="{1976DF8A-5843-D4C9-45F4-83D85AA9CA35}"/>
                </a:ext>
              </a:extLst>
            </p:cNvPr>
            <p:cNvSpPr/>
            <p:nvPr/>
          </p:nvSpPr>
          <p:spPr>
            <a:xfrm>
              <a:off x="3487488" y="2643685"/>
              <a:ext cx="5477000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zh-CN" sz="20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rPr>
                <a:t>Основные причины возникновения несчастных случаев</a:t>
              </a:r>
              <a:endParaRPr lang="en-US" altLang="zh-CN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endParaRPr>
            </a:p>
          </p:txBody>
        </p:sp>
        <p:grpSp>
          <p:nvGrpSpPr>
            <p:cNvPr id="49" name="组合 22">
              <a:extLst>
                <a:ext uri="{FF2B5EF4-FFF2-40B4-BE49-F238E27FC236}">
                  <a16:creationId xmlns:a16="http://schemas.microsoft.com/office/drawing/2014/main" id="{5AC9FD4D-F6CD-25BB-C3CD-EF75B5E468D9}"/>
                </a:ext>
              </a:extLst>
            </p:cNvPr>
            <p:cNvGrpSpPr/>
            <p:nvPr/>
          </p:nvGrpSpPr>
          <p:grpSpPr>
            <a:xfrm>
              <a:off x="3487490" y="3160050"/>
              <a:ext cx="2993230" cy="678792"/>
              <a:chOff x="4985345" y="3061276"/>
              <a:chExt cx="3990972" cy="905056"/>
            </a:xfrm>
          </p:grpSpPr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65F0B8A0-9CA9-0426-9953-C778DF15BB69}"/>
                  </a:ext>
                </a:extLst>
              </p:cNvPr>
              <p:cNvSpPr/>
              <p:nvPr/>
            </p:nvSpPr>
            <p:spPr>
              <a:xfrm>
                <a:off x="5994851" y="3140113"/>
                <a:ext cx="2981466" cy="625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09">
                  <a:defRPr/>
                </a:pPr>
                <a:r>
                  <a:rPr lang="ru-RU" altLang="zh-CN" sz="1733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неудовлетворительная организация работ </a:t>
                </a:r>
                <a:endParaRPr lang="en-US" altLang="zh-CN" sz="17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endParaRPr>
              </a:p>
            </p:txBody>
          </p:sp>
          <p:grpSp>
            <p:nvGrpSpPr>
              <p:cNvPr id="52" name="Group 32">
                <a:extLst>
                  <a:ext uri="{FF2B5EF4-FFF2-40B4-BE49-F238E27FC236}">
                    <a16:creationId xmlns:a16="http://schemas.microsoft.com/office/drawing/2014/main" id="{EDA5874E-25AD-AD12-B96A-AE9949ADE062}"/>
                  </a:ext>
                </a:extLst>
              </p:cNvPr>
              <p:cNvGrpSpPr/>
              <p:nvPr/>
            </p:nvGrpSpPr>
            <p:grpSpPr>
              <a:xfrm>
                <a:off x="4985345" y="3061276"/>
                <a:ext cx="905056" cy="905056"/>
                <a:chOff x="912987" y="3985306"/>
                <a:chExt cx="1332461" cy="1332461"/>
              </a:xfrm>
            </p:grpSpPr>
            <p:sp>
              <p:nvSpPr>
                <p:cNvPr id="54" name="Oval 33">
                  <a:extLst>
                    <a:ext uri="{FF2B5EF4-FFF2-40B4-BE49-F238E27FC236}">
                      <a16:creationId xmlns:a16="http://schemas.microsoft.com/office/drawing/2014/main" id="{46084E0A-18D9-2DB1-ECB3-3DEECE43F50E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595959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55" name="Oval 34">
                  <a:extLst>
                    <a:ext uri="{FF2B5EF4-FFF2-40B4-BE49-F238E27FC236}">
                      <a16:creationId xmlns:a16="http://schemas.microsoft.com/office/drawing/2014/main" id="{4F28B401-574C-25DD-A9BA-3E7854AEC644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595959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56" name="Oval 35">
                  <a:extLst>
                    <a:ext uri="{FF2B5EF4-FFF2-40B4-BE49-F238E27FC236}">
                      <a16:creationId xmlns:a16="http://schemas.microsoft.com/office/drawing/2014/main" id="{58E344BC-12D2-3C5E-FB29-F0ECBAC110AF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28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</p:grpSp>
        </p:grpSp>
        <p:grpSp>
          <p:nvGrpSpPr>
            <p:cNvPr id="59" name="组合 32">
              <a:extLst>
                <a:ext uri="{FF2B5EF4-FFF2-40B4-BE49-F238E27FC236}">
                  <a16:creationId xmlns:a16="http://schemas.microsoft.com/office/drawing/2014/main" id="{F23345FF-700B-B38B-CDED-EE3893E748F3}"/>
                </a:ext>
              </a:extLst>
            </p:cNvPr>
            <p:cNvGrpSpPr/>
            <p:nvPr/>
          </p:nvGrpSpPr>
          <p:grpSpPr>
            <a:xfrm>
              <a:off x="6264696" y="4183509"/>
              <a:ext cx="2464690" cy="690121"/>
              <a:chOff x="8234500" y="4299280"/>
              <a:chExt cx="3286253" cy="920162"/>
            </a:xfrm>
          </p:grpSpPr>
          <p:sp>
            <p:nvSpPr>
              <p:cNvPr id="68" name="Rectangle 77">
                <a:extLst>
                  <a:ext uri="{FF2B5EF4-FFF2-40B4-BE49-F238E27FC236}">
                    <a16:creationId xmlns:a16="http://schemas.microsoft.com/office/drawing/2014/main" id="{CBFB0970-4D3B-9224-0EAA-2131DE01A835}"/>
                  </a:ext>
                </a:extLst>
              </p:cNvPr>
              <p:cNvSpPr/>
              <p:nvPr/>
            </p:nvSpPr>
            <p:spPr>
              <a:xfrm>
                <a:off x="9244009" y="4299280"/>
                <a:ext cx="2276744" cy="892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09">
                  <a:defRPr/>
                </a:pPr>
                <a:r>
                  <a:rPr lang="ru-RU" altLang="zh-CN" sz="1733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нарушение правил безопасности и охраны труда </a:t>
                </a:r>
                <a:endParaRPr lang="en-US" altLang="zh-CN" sz="17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endParaRPr>
              </a:p>
            </p:txBody>
          </p:sp>
          <p:grpSp>
            <p:nvGrpSpPr>
              <p:cNvPr id="62" name="Group 53">
                <a:extLst>
                  <a:ext uri="{FF2B5EF4-FFF2-40B4-BE49-F238E27FC236}">
                    <a16:creationId xmlns:a16="http://schemas.microsoft.com/office/drawing/2014/main" id="{C1721123-1D81-07EF-FBA3-E6459DD4EE97}"/>
                  </a:ext>
                </a:extLst>
              </p:cNvPr>
              <p:cNvGrpSpPr/>
              <p:nvPr/>
            </p:nvGrpSpPr>
            <p:grpSpPr>
              <a:xfrm>
                <a:off x="8234500" y="4314385"/>
                <a:ext cx="905056" cy="905057"/>
                <a:chOff x="912987" y="3985306"/>
                <a:chExt cx="1332461" cy="1332461"/>
              </a:xfrm>
            </p:grpSpPr>
            <p:sp>
              <p:nvSpPr>
                <p:cNvPr id="64" name="Oval 54">
                  <a:extLst>
                    <a:ext uri="{FF2B5EF4-FFF2-40B4-BE49-F238E27FC236}">
                      <a16:creationId xmlns:a16="http://schemas.microsoft.com/office/drawing/2014/main" id="{6B94C20C-FFD4-7F2C-CE47-E931B38B05E2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595959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65" name="Oval 57">
                  <a:extLst>
                    <a:ext uri="{FF2B5EF4-FFF2-40B4-BE49-F238E27FC236}">
                      <a16:creationId xmlns:a16="http://schemas.microsoft.com/office/drawing/2014/main" id="{B770A9F0-CDE6-45B8-AF74-99A2DACD086A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595959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66" name="Oval 58">
                  <a:extLst>
                    <a:ext uri="{FF2B5EF4-FFF2-40B4-BE49-F238E27FC236}">
                      <a16:creationId xmlns:a16="http://schemas.microsoft.com/office/drawing/2014/main" id="{F02FD843-7C18-9B28-4099-7C03705733BF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28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</p:grpSp>
        </p:grpSp>
        <p:grpSp>
          <p:nvGrpSpPr>
            <p:cNvPr id="69" name="组合 42">
              <a:extLst>
                <a:ext uri="{FF2B5EF4-FFF2-40B4-BE49-F238E27FC236}">
                  <a16:creationId xmlns:a16="http://schemas.microsoft.com/office/drawing/2014/main" id="{E38FFE39-C571-A42D-A71D-4439F1ADC1DC}"/>
                </a:ext>
              </a:extLst>
            </p:cNvPr>
            <p:cNvGrpSpPr/>
            <p:nvPr/>
          </p:nvGrpSpPr>
          <p:grpSpPr>
            <a:xfrm>
              <a:off x="6264696" y="3147814"/>
              <a:ext cx="2627784" cy="691030"/>
              <a:chOff x="8234500" y="3044959"/>
              <a:chExt cx="3503712" cy="921373"/>
            </a:xfrm>
          </p:grpSpPr>
          <p:sp>
            <p:nvSpPr>
              <p:cNvPr id="78" name="Rectangle 52">
                <a:extLst>
                  <a:ext uri="{FF2B5EF4-FFF2-40B4-BE49-F238E27FC236}">
                    <a16:creationId xmlns:a16="http://schemas.microsoft.com/office/drawing/2014/main" id="{534949A9-7C3B-CF08-ABBE-B1345983F439}"/>
                  </a:ext>
                </a:extLst>
              </p:cNvPr>
              <p:cNvSpPr/>
              <p:nvPr/>
            </p:nvSpPr>
            <p:spPr>
              <a:xfrm>
                <a:off x="9244009" y="3044959"/>
                <a:ext cx="2494203" cy="892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09">
                  <a:defRPr/>
                </a:pPr>
                <a:r>
                  <a:rPr lang="ru-RU" altLang="zh-CN" sz="1733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нарушение правил автодорожного движения </a:t>
                </a:r>
                <a:endParaRPr lang="en-US" altLang="zh-CN" sz="17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endParaRPr>
              </a:p>
            </p:txBody>
          </p:sp>
          <p:grpSp>
            <p:nvGrpSpPr>
              <p:cNvPr id="72" name="Group 46">
                <a:extLst>
                  <a:ext uri="{FF2B5EF4-FFF2-40B4-BE49-F238E27FC236}">
                    <a16:creationId xmlns:a16="http://schemas.microsoft.com/office/drawing/2014/main" id="{2B4CA8C3-1B7F-B750-DA75-AC7A71D160F5}"/>
                  </a:ext>
                </a:extLst>
              </p:cNvPr>
              <p:cNvGrpSpPr/>
              <p:nvPr/>
            </p:nvGrpSpPr>
            <p:grpSpPr>
              <a:xfrm>
                <a:off x="8234500" y="3061276"/>
                <a:ext cx="905056" cy="905056"/>
                <a:chOff x="912987" y="3985306"/>
                <a:chExt cx="1332461" cy="1332461"/>
              </a:xfrm>
            </p:grpSpPr>
            <p:sp>
              <p:nvSpPr>
                <p:cNvPr id="74" name="Oval 40">
                  <a:extLst>
                    <a:ext uri="{FF2B5EF4-FFF2-40B4-BE49-F238E27FC236}">
                      <a16:creationId xmlns:a16="http://schemas.microsoft.com/office/drawing/2014/main" id="{35A0C97C-BFCC-A5B8-6A70-C18BDE261613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7F7F7F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75" name="Oval 41">
                  <a:extLst>
                    <a:ext uri="{FF2B5EF4-FFF2-40B4-BE49-F238E27FC236}">
                      <a16:creationId xmlns:a16="http://schemas.microsoft.com/office/drawing/2014/main" id="{F6D820AC-B002-B1DE-CFA2-49AABE858283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7F7F7F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76" name="Oval 42">
                  <a:extLst>
                    <a:ext uri="{FF2B5EF4-FFF2-40B4-BE49-F238E27FC236}">
                      <a16:creationId xmlns:a16="http://schemas.microsoft.com/office/drawing/2014/main" id="{050C5411-429B-5578-8278-FFF7A69BD233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28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</p:grpSp>
        </p:grpSp>
        <p:grpSp>
          <p:nvGrpSpPr>
            <p:cNvPr id="79" name="组合 52">
              <a:extLst>
                <a:ext uri="{FF2B5EF4-FFF2-40B4-BE49-F238E27FC236}">
                  <a16:creationId xmlns:a16="http://schemas.microsoft.com/office/drawing/2014/main" id="{B5074945-81A4-046C-7D98-E6CF67089590}"/>
                </a:ext>
              </a:extLst>
            </p:cNvPr>
            <p:cNvGrpSpPr/>
            <p:nvPr/>
          </p:nvGrpSpPr>
          <p:grpSpPr>
            <a:xfrm>
              <a:off x="3487489" y="4194841"/>
              <a:ext cx="2825854" cy="678792"/>
              <a:chOff x="4985345" y="4314386"/>
              <a:chExt cx="3767805" cy="905056"/>
            </a:xfrm>
          </p:grpSpPr>
          <p:sp>
            <p:nvSpPr>
              <p:cNvPr id="88" name="Rectangle 45">
                <a:extLst>
                  <a:ext uri="{FF2B5EF4-FFF2-40B4-BE49-F238E27FC236}">
                    <a16:creationId xmlns:a16="http://schemas.microsoft.com/office/drawing/2014/main" id="{85906B0A-EB8A-6A84-02C6-B89304356A4C}"/>
                  </a:ext>
                </a:extLst>
              </p:cNvPr>
              <p:cNvSpPr/>
              <p:nvPr/>
            </p:nvSpPr>
            <p:spPr>
              <a:xfrm>
                <a:off x="5994852" y="4454521"/>
                <a:ext cx="2758298" cy="625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09">
                  <a:defRPr/>
                </a:pPr>
                <a:r>
                  <a:rPr lang="ru-RU" altLang="zh-CN" sz="1733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rPr>
                  <a:t>грубая неосторожность самого пострадавшего </a:t>
                </a:r>
                <a:endParaRPr lang="en-US" altLang="zh-CN" sz="17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+mn-lt"/>
                </a:endParaRPr>
              </a:p>
            </p:txBody>
          </p:sp>
          <p:grpSp>
            <p:nvGrpSpPr>
              <p:cNvPr id="82" name="Group 39">
                <a:extLst>
                  <a:ext uri="{FF2B5EF4-FFF2-40B4-BE49-F238E27FC236}">
                    <a16:creationId xmlns:a16="http://schemas.microsoft.com/office/drawing/2014/main" id="{4F8CA441-D02E-ABEF-E43D-BD49EAB4CB28}"/>
                  </a:ext>
                </a:extLst>
              </p:cNvPr>
              <p:cNvGrpSpPr/>
              <p:nvPr/>
            </p:nvGrpSpPr>
            <p:grpSpPr>
              <a:xfrm>
                <a:off x="4985345" y="4314386"/>
                <a:ext cx="905056" cy="905056"/>
                <a:chOff x="912987" y="3985306"/>
                <a:chExt cx="1332461" cy="1332461"/>
              </a:xfrm>
            </p:grpSpPr>
            <p:sp>
              <p:nvSpPr>
                <p:cNvPr id="84" name="Oval 40">
                  <a:extLst>
                    <a:ext uri="{FF2B5EF4-FFF2-40B4-BE49-F238E27FC236}">
                      <a16:creationId xmlns:a16="http://schemas.microsoft.com/office/drawing/2014/main" id="{01FF699F-CA8D-F62B-7AF7-EA2F544FAD86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7F7F7F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85" name="Oval 41">
                  <a:extLst>
                    <a:ext uri="{FF2B5EF4-FFF2-40B4-BE49-F238E27FC236}">
                      <a16:creationId xmlns:a16="http://schemas.microsoft.com/office/drawing/2014/main" id="{DEAB5216-D462-D1F2-EDDC-1C384843D30F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7F7F7F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1733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  <p:sp>
              <p:nvSpPr>
                <p:cNvPr id="86" name="Oval 42">
                  <a:extLst>
                    <a:ext uri="{FF2B5EF4-FFF2-40B4-BE49-F238E27FC236}">
                      <a16:creationId xmlns:a16="http://schemas.microsoft.com/office/drawing/2014/main" id="{0A5A2670-094E-42AD-CF60-F5F2749B7512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28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+mn-lt"/>
                  </a:endParaRPr>
                </a:p>
              </p:txBody>
            </p:sp>
          </p:grp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9806D0-CFB9-484C-834F-14E0808F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16" y="5271881"/>
            <a:ext cx="558848" cy="4674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880006B-77D9-65A6-92EF-7DA294348AF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42064" y="5505581"/>
            <a:ext cx="10722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4CE05D-A908-D23B-C0EE-B8B50F12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48" y="5295433"/>
            <a:ext cx="518205" cy="4572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D42AFB-140D-CB49-06A4-EE45BE506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46" y="5287123"/>
            <a:ext cx="538527" cy="4369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480465-5C39-D614-5D3B-0CA78A00E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486" y="5275113"/>
            <a:ext cx="609653" cy="4775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B5726E-AC13-E5EA-C534-CE55D4656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321" y="5336077"/>
            <a:ext cx="508044" cy="3759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97F27B-937A-8780-4087-64D842EE2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077" y="5253203"/>
            <a:ext cx="538527" cy="426757"/>
          </a:xfrm>
          <a:prstGeom prst="rect">
            <a:avLst/>
          </a:prstGeom>
        </p:spPr>
      </p:pic>
      <p:sp>
        <p:nvSpPr>
          <p:cNvPr id="18" name="Rectangle 38">
            <a:extLst>
              <a:ext uri="{FF2B5EF4-FFF2-40B4-BE49-F238E27FC236}">
                <a16:creationId xmlns:a16="http://schemas.microsoft.com/office/drawing/2014/main" id="{174435D3-0423-CA8A-D75D-C3F36A68AEB3}"/>
              </a:ext>
            </a:extLst>
          </p:cNvPr>
          <p:cNvSpPr/>
          <p:nvPr/>
        </p:nvSpPr>
        <p:spPr>
          <a:xfrm>
            <a:off x="89330" y="5733257"/>
            <a:ext cx="2059417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defRPr/>
            </a:pPr>
            <a:r>
              <a:rPr lang="ru-RU" altLang="zh-CN" sz="1733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18 % </a:t>
            </a:r>
          </a:p>
          <a:p>
            <a:pPr defTabSz="914309">
              <a:defRPr/>
            </a:pPr>
            <a:r>
              <a:rPr lang="ru-RU" altLang="zh-CN" sz="1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горно</a:t>
            </a: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-металлургический комплекс</a:t>
            </a:r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94AF336B-3E72-9DE4-728C-ED3F82409D73}"/>
              </a:ext>
            </a:extLst>
          </p:cNvPr>
          <p:cNvSpPr/>
          <p:nvPr/>
        </p:nvSpPr>
        <p:spPr>
          <a:xfrm>
            <a:off x="2083467" y="5733256"/>
            <a:ext cx="7146875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defRPr/>
            </a:pPr>
            <a:r>
              <a:rPr lang="ru-RU" altLang="zh-CN" sz="1733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9 %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строительство</a:t>
            </a:r>
            <a:r>
              <a:rPr lang="ru-RU" altLang="zh-CN" sz="1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 </a:t>
            </a: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13F6B851-4A09-DC5F-B4CD-8C72570426A6}"/>
              </a:ext>
            </a:extLst>
          </p:cNvPr>
          <p:cNvSpPr/>
          <p:nvPr/>
        </p:nvSpPr>
        <p:spPr>
          <a:xfrm>
            <a:off x="4304919" y="5761921"/>
            <a:ext cx="7146875" cy="72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defRPr/>
            </a:pPr>
            <a:r>
              <a:rPr lang="ru-RU" altLang="zh-CN" sz="1733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6 %</a:t>
            </a:r>
            <a:r>
              <a:rPr lang="ru-RU" altLang="zh-CN" sz="1733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нефтегазовая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отрасль </a:t>
            </a: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21DAC91B-4045-2514-B054-A73CCD45A001}"/>
              </a:ext>
            </a:extLst>
          </p:cNvPr>
          <p:cNvSpPr/>
          <p:nvPr/>
        </p:nvSpPr>
        <p:spPr>
          <a:xfrm>
            <a:off x="6639340" y="5733257"/>
            <a:ext cx="7146875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defRPr/>
            </a:pPr>
            <a:r>
              <a:rPr lang="ru-RU" altLang="zh-CN" sz="1733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5,5 %</a:t>
            </a:r>
            <a:r>
              <a:rPr lang="ru-RU" altLang="zh-CN" sz="1733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энергетическая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и химическая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отрасль </a:t>
            </a: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2E7996D9-6C75-B3FE-21E0-3C9069D8A0D6}"/>
              </a:ext>
            </a:extLst>
          </p:cNvPr>
          <p:cNvSpPr/>
          <p:nvPr/>
        </p:nvSpPr>
        <p:spPr>
          <a:xfrm>
            <a:off x="8808059" y="5733257"/>
            <a:ext cx="7146875" cy="72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defRPr/>
            </a:pPr>
            <a:r>
              <a:rPr lang="ru-RU" altLang="zh-CN" sz="1733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5,5 %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транспортная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отрасль </a:t>
            </a:r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8EAF96CF-0ABC-4548-4E81-E890ED0351D7}"/>
              </a:ext>
            </a:extLst>
          </p:cNvPr>
          <p:cNvSpPr/>
          <p:nvPr/>
        </p:nvSpPr>
        <p:spPr>
          <a:xfrm>
            <a:off x="10896534" y="5733257"/>
            <a:ext cx="7392821" cy="72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defRPr/>
            </a:pPr>
            <a:r>
              <a:rPr lang="ru-RU" altLang="zh-CN" sz="1733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2,7 %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сельское </a:t>
            </a:r>
          </a:p>
          <a:p>
            <a:pPr defTabSz="914309">
              <a:defRPr/>
            </a:pPr>
            <a:r>
              <a:rPr lang="ru-RU" altLang="zh-CN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хозяйство</a:t>
            </a:r>
            <a:endParaRPr lang="en-US" altLang="zh-CN" sz="1200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6" name="Rectangle 78">
            <a:extLst>
              <a:ext uri="{FF2B5EF4-FFF2-40B4-BE49-F238E27FC236}">
                <a16:creationId xmlns:a16="http://schemas.microsoft.com/office/drawing/2014/main" id="{BD3F51B1-802A-16B6-2E03-F248FCEAC143}"/>
              </a:ext>
            </a:extLst>
          </p:cNvPr>
          <p:cNvSpPr/>
          <p:nvPr/>
        </p:nvSpPr>
        <p:spPr>
          <a:xfrm>
            <a:off x="239349" y="4342835"/>
            <a:ext cx="717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Отрасли</a:t>
            </a:r>
            <a:r>
              <a:rPr lang="kk-KZ" altLang="zh-CN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, где произошли несчастные случаи</a:t>
            </a:r>
            <a:endParaRPr lang="ru-RU" altLang="zh-CN" sz="20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CECFC-92EE-EEB6-FEFA-79BE07E23C19}"/>
              </a:ext>
            </a:extLst>
          </p:cNvPr>
          <p:cNvSpPr txBox="1"/>
          <p:nvPr/>
        </p:nvSpPr>
        <p:spPr>
          <a:xfrm>
            <a:off x="11770993" y="6488668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2">
            <a:extLst>
              <a:ext uri="{FF2B5EF4-FFF2-40B4-BE49-F238E27FC236}">
                <a16:creationId xmlns:a16="http://schemas.microsoft.com/office/drawing/2014/main" id="{33FA789F-CA85-F3DB-16DA-9A191AC8843D}"/>
              </a:ext>
            </a:extLst>
          </p:cNvPr>
          <p:cNvSpPr txBox="1"/>
          <p:nvPr/>
        </p:nvSpPr>
        <p:spPr>
          <a:xfrm>
            <a:off x="437773" y="546890"/>
            <a:ext cx="53701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11" dirty="0">
                <a:solidFill>
                  <a:srgbClr val="001F5F"/>
                </a:solidFill>
                <a:latin typeface="Arial"/>
                <a:cs typeface="Arial"/>
              </a:rPr>
              <a:t>Хронические</a:t>
            </a:r>
            <a:r>
              <a:rPr sz="1600" b="1" spc="-7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Arial"/>
                <a:cs typeface="Arial"/>
              </a:rPr>
              <a:t>профессиональные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1" dirty="0">
                <a:solidFill>
                  <a:srgbClr val="001F5F"/>
                </a:solidFill>
                <a:latin typeface="Arial"/>
                <a:cs typeface="Arial"/>
              </a:rPr>
              <a:t>заболевания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id="{3D0B924B-DEE3-A440-9FB7-8213964E9F80}"/>
              </a:ext>
            </a:extLst>
          </p:cNvPr>
          <p:cNvSpPr txBox="1"/>
          <p:nvPr/>
        </p:nvSpPr>
        <p:spPr>
          <a:xfrm>
            <a:off x="592314" y="4877612"/>
            <a:ext cx="3858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dirty="0">
                <a:solidFill>
                  <a:srgbClr val="1F3863"/>
                </a:solidFill>
                <a:latin typeface="Arial"/>
                <a:cs typeface="Arial"/>
              </a:rPr>
              <a:t>Острые</a:t>
            </a:r>
            <a:r>
              <a:rPr sz="1200" b="1"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i="1" spc="-11" dirty="0">
                <a:solidFill>
                  <a:srgbClr val="1F3863"/>
                </a:solidFill>
                <a:latin typeface="Arial"/>
                <a:cs typeface="Arial"/>
              </a:rPr>
              <a:t>профессиональные</a:t>
            </a:r>
            <a:r>
              <a:rPr sz="1200" b="1"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i="1" spc="-11" dirty="0">
                <a:solidFill>
                  <a:srgbClr val="C00000"/>
                </a:solidFill>
                <a:latin typeface="Arial"/>
                <a:cs typeface="Arial"/>
              </a:rPr>
              <a:t>заболевания</a:t>
            </a:r>
            <a:r>
              <a:rPr sz="1200" b="1" i="1" spc="-11" dirty="0">
                <a:solidFill>
                  <a:srgbClr val="1F3863"/>
                </a:solidFill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5" name="object 36">
            <a:extLst>
              <a:ext uri="{FF2B5EF4-FFF2-40B4-BE49-F238E27FC236}">
                <a16:creationId xmlns:a16="http://schemas.microsoft.com/office/drawing/2014/main" id="{73103400-DFC4-A28C-31AF-B279FD5F846D}"/>
              </a:ext>
            </a:extLst>
          </p:cNvPr>
          <p:cNvSpPr txBox="1"/>
          <p:nvPr/>
        </p:nvSpPr>
        <p:spPr>
          <a:xfrm>
            <a:off x="592314" y="5129770"/>
            <a:ext cx="4190365" cy="443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78" indent="-286378">
              <a:spcBef>
                <a:spcPts val="100"/>
              </a:spcBef>
              <a:buFont typeface="Wingdings"/>
              <a:buChar char=""/>
              <a:tabLst>
                <a:tab pos="299078" algn="l"/>
              </a:tabLst>
            </a:pPr>
            <a:r>
              <a:rPr sz="933" i="1" spc="-11" dirty="0">
                <a:latin typeface="Arial"/>
                <a:cs typeface="Arial"/>
              </a:rPr>
              <a:t>энцефалопатия</a:t>
            </a:r>
            <a:r>
              <a:rPr sz="933" i="1" spc="-20" dirty="0">
                <a:latin typeface="Arial"/>
                <a:cs typeface="Arial"/>
              </a:rPr>
              <a:t> </a:t>
            </a:r>
            <a:r>
              <a:rPr sz="933" i="1" dirty="0">
                <a:latin typeface="Arial"/>
                <a:cs typeface="Arial"/>
              </a:rPr>
              <a:t>–</a:t>
            </a:r>
            <a:r>
              <a:rPr sz="933" i="1" spc="11" dirty="0">
                <a:latin typeface="Arial"/>
                <a:cs typeface="Arial"/>
              </a:rPr>
              <a:t> </a:t>
            </a:r>
            <a:r>
              <a:rPr sz="933" b="1" i="1" dirty="0">
                <a:solidFill>
                  <a:srgbClr val="C00000"/>
                </a:solidFill>
                <a:latin typeface="Arial"/>
                <a:cs typeface="Arial"/>
              </a:rPr>
              <a:t>4 </a:t>
            </a:r>
            <a:r>
              <a:rPr sz="933" i="1" spc="-11" dirty="0">
                <a:latin typeface="Arial"/>
                <a:cs typeface="Arial"/>
              </a:rPr>
              <a:t>случая;</a:t>
            </a:r>
            <a:endParaRPr sz="933" dirty="0">
              <a:latin typeface="Arial"/>
              <a:cs typeface="Arial"/>
            </a:endParaRPr>
          </a:p>
          <a:p>
            <a:pPr marL="299078" indent="-286378">
              <a:buFont typeface="Wingdings"/>
              <a:buChar char=""/>
              <a:tabLst>
                <a:tab pos="299078" algn="l"/>
              </a:tabLst>
            </a:pPr>
            <a:r>
              <a:rPr sz="933" i="1" dirty="0">
                <a:latin typeface="Arial"/>
                <a:cs typeface="Arial"/>
              </a:rPr>
              <a:t>радикулит</a:t>
            </a:r>
            <a:r>
              <a:rPr sz="933" i="1" spc="-40" dirty="0">
                <a:latin typeface="Arial"/>
                <a:cs typeface="Arial"/>
              </a:rPr>
              <a:t> </a:t>
            </a:r>
            <a:r>
              <a:rPr sz="933" i="1" spc="-11" dirty="0">
                <a:latin typeface="Arial"/>
                <a:cs typeface="Arial"/>
              </a:rPr>
              <a:t>пояснично-крестцовый</a:t>
            </a:r>
            <a:r>
              <a:rPr sz="933" i="1" spc="-31" dirty="0">
                <a:latin typeface="Arial"/>
                <a:cs typeface="Arial"/>
              </a:rPr>
              <a:t> </a:t>
            </a:r>
            <a:r>
              <a:rPr sz="933" i="1" dirty="0">
                <a:latin typeface="Arial"/>
                <a:cs typeface="Arial"/>
              </a:rPr>
              <a:t>–</a:t>
            </a:r>
            <a:r>
              <a:rPr sz="933" i="1" spc="5" dirty="0">
                <a:latin typeface="Arial"/>
                <a:cs typeface="Arial"/>
              </a:rPr>
              <a:t> </a:t>
            </a:r>
            <a:r>
              <a:rPr sz="933" b="1" i="1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933" i="1" spc="5" dirty="0">
                <a:latin typeface="Arial"/>
                <a:cs typeface="Arial"/>
              </a:rPr>
              <a:t> </a:t>
            </a:r>
            <a:r>
              <a:rPr sz="933" i="1" spc="-11" dirty="0">
                <a:latin typeface="Arial"/>
                <a:cs typeface="Arial"/>
              </a:rPr>
              <a:t>случая;</a:t>
            </a:r>
            <a:endParaRPr sz="933" dirty="0">
              <a:latin typeface="Arial"/>
              <a:cs typeface="Arial"/>
            </a:endParaRPr>
          </a:p>
          <a:p>
            <a:pPr marL="299078" indent="-286378">
              <a:buFont typeface="Wingdings"/>
              <a:buChar char=""/>
              <a:tabLst>
                <a:tab pos="299078" algn="l"/>
              </a:tabLst>
            </a:pPr>
            <a:r>
              <a:rPr sz="933" i="1" dirty="0" err="1">
                <a:latin typeface="Arial"/>
                <a:cs typeface="Arial"/>
              </a:rPr>
              <a:t>радикулит</a:t>
            </a:r>
            <a:r>
              <a:rPr sz="933" i="1" spc="-55" dirty="0">
                <a:latin typeface="Arial"/>
                <a:cs typeface="Arial"/>
              </a:rPr>
              <a:t> </a:t>
            </a:r>
            <a:r>
              <a:rPr lang="ru-RU" sz="933" i="1" spc="-55" dirty="0">
                <a:latin typeface="Arial"/>
                <a:cs typeface="Arial"/>
              </a:rPr>
              <a:t>шейный</a:t>
            </a:r>
            <a:r>
              <a:rPr sz="933" i="1" dirty="0">
                <a:latin typeface="Arial"/>
                <a:cs typeface="Arial"/>
              </a:rPr>
              <a:t>–</a:t>
            </a:r>
            <a:r>
              <a:rPr sz="933" i="1" spc="-15" dirty="0">
                <a:latin typeface="Arial"/>
                <a:cs typeface="Arial"/>
              </a:rPr>
              <a:t> </a:t>
            </a:r>
            <a:r>
              <a:rPr sz="933" b="1" i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933" i="1" spc="-11" dirty="0">
                <a:latin typeface="Arial"/>
                <a:cs typeface="Arial"/>
              </a:rPr>
              <a:t> случай.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56" name="object 14">
            <a:extLst>
              <a:ext uri="{FF2B5EF4-FFF2-40B4-BE49-F238E27FC236}">
                <a16:creationId xmlns:a16="http://schemas.microsoft.com/office/drawing/2014/main" id="{8883BC06-9002-34F6-2E83-298E0C0182AF}"/>
              </a:ext>
            </a:extLst>
          </p:cNvPr>
          <p:cNvSpPr txBox="1"/>
          <p:nvPr/>
        </p:nvSpPr>
        <p:spPr>
          <a:xfrm>
            <a:off x="6590992" y="1700808"/>
            <a:ext cx="5169637" cy="30168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81915" rIns="0" bIns="0" rtlCol="0">
            <a:spAutoFit/>
          </a:bodyPr>
          <a:lstStyle/>
          <a:p>
            <a:pPr marL="299078" indent="-286378">
              <a:spcBef>
                <a:spcPts val="940"/>
              </a:spcBef>
              <a:buFont typeface="Wingdings"/>
              <a:buChar char=""/>
              <a:tabLst>
                <a:tab pos="299078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несовершенство технологических процессов – 327,</a:t>
            </a:r>
          </a:p>
          <a:p>
            <a:pPr marL="299078" indent="-286378">
              <a:spcBef>
                <a:spcPts val="840"/>
              </a:spcBef>
              <a:buFont typeface="Wingdings"/>
              <a:buChar char=""/>
              <a:tabLst>
                <a:tab pos="299078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несовершенство рабочих мест – 298;</a:t>
            </a:r>
          </a:p>
          <a:p>
            <a:pPr marL="299078" indent="-286378">
              <a:spcBef>
                <a:spcPts val="300"/>
              </a:spcBef>
              <a:buFont typeface="Wingdings"/>
              <a:buChar char=""/>
              <a:tabLst>
                <a:tab pos="299078" algn="l"/>
                <a:tab pos="1964640" algn="l"/>
                <a:tab pos="3231434" algn="l"/>
                <a:tab pos="4194706" algn="l"/>
                <a:tab pos="5592306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Конструктивные недостатки машин механизмов, оборудования </a:t>
            </a:r>
            <a:r>
              <a:rPr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приспособлений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инструментов – 73;</a:t>
            </a:r>
          </a:p>
          <a:p>
            <a:pPr marL="299078" indent="-286378">
              <a:spcBef>
                <a:spcPts val="540"/>
              </a:spcBef>
              <a:buFont typeface="Wingdings"/>
              <a:buChar char=""/>
              <a:tabLst>
                <a:tab pos="299078" algn="l"/>
              </a:tabLst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несовершенство санитарно-технологических установок – 34;</a:t>
            </a:r>
          </a:p>
          <a:p>
            <a:pPr marL="299078" indent="-286378">
              <a:spcBef>
                <a:spcPts val="840"/>
              </a:spcBef>
              <a:buFont typeface="Wingdings"/>
              <a:buChar char=""/>
              <a:tabLst>
                <a:tab pos="299078" algn="l"/>
              </a:tabLst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аварии – 27;</a:t>
            </a:r>
          </a:p>
          <a:p>
            <a:pPr marL="299078" indent="-286378">
              <a:spcBef>
                <a:spcPts val="840"/>
              </a:spcBef>
              <a:buFont typeface="Wingdings"/>
              <a:buChar char=""/>
              <a:tabLst>
                <a:tab pos="299078" algn="l"/>
              </a:tabLst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неисправность, прочие - 8;</a:t>
            </a:r>
          </a:p>
          <a:p>
            <a:pPr marL="299078" indent="-286378">
              <a:spcBef>
                <a:spcPts val="840"/>
              </a:spcBef>
              <a:buFont typeface="Wingdings"/>
              <a:buChar char=""/>
              <a:tabLst>
                <a:tab pos="299078" algn="l"/>
              </a:tabLst>
            </a:pPr>
            <a:r>
              <a:rPr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неприменение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индивидуальной защиты 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- 7;</a:t>
            </a:r>
          </a:p>
          <a:p>
            <a:pPr marL="299078" indent="-286378">
              <a:spcBef>
                <a:spcPts val="840"/>
              </a:spcBef>
              <a:buFont typeface="Wingdings"/>
              <a:buChar char=""/>
              <a:tabLst>
                <a:tab pos="299078" algn="l"/>
              </a:tabLst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правил техники безопасности, нарушение </a:t>
            </a:r>
            <a:r>
              <a:rPr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установленного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отдыха – 6;</a:t>
            </a:r>
          </a:p>
          <a:p>
            <a:pPr marL="299078" indent="-286378">
              <a:spcBef>
                <a:spcPts val="840"/>
              </a:spcBef>
              <a:buFont typeface="Wingdings"/>
              <a:buChar char=""/>
              <a:tabLst>
                <a:tab pos="299078" algn="l"/>
              </a:tabLst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неисправность машин, механизмов, оборудования, приспособлений – 5.</a:t>
            </a:r>
          </a:p>
        </p:txBody>
      </p:sp>
      <p:sp>
        <p:nvSpPr>
          <p:cNvPr id="57" name="object 6">
            <a:extLst>
              <a:ext uri="{FF2B5EF4-FFF2-40B4-BE49-F238E27FC236}">
                <a16:creationId xmlns:a16="http://schemas.microsoft.com/office/drawing/2014/main" id="{A2984CF3-F760-DA33-2CAD-BFE2D045F5B6}"/>
              </a:ext>
            </a:extLst>
          </p:cNvPr>
          <p:cNvSpPr txBox="1"/>
          <p:nvPr/>
        </p:nvSpPr>
        <p:spPr>
          <a:xfrm>
            <a:off x="6501936" y="538177"/>
            <a:ext cx="5010625" cy="874598"/>
          </a:xfrm>
          <a:prstGeom prst="rect">
            <a:avLst/>
          </a:prstGeom>
          <a:ln w="12192">
            <a:noFill/>
          </a:ln>
        </p:spPr>
        <p:txBody>
          <a:bodyPr vert="horz" wrap="square" lIns="0" tIns="134620" rIns="0" bIns="0" rtlCol="0">
            <a:spAutoFit/>
          </a:bodyPr>
          <a:lstStyle/>
          <a:p>
            <a:pPr marL="456554" algn="ctr">
              <a:spcBef>
                <a:spcPts val="1060"/>
              </a:spcBef>
            </a:pPr>
            <a:r>
              <a:rPr sz="1600" b="1" spc="-11" dirty="0">
                <a:solidFill>
                  <a:srgbClr val="001F5F"/>
                </a:solidFill>
                <a:latin typeface="Arial"/>
                <a:cs typeface="Arial"/>
              </a:rPr>
              <a:t>Основные обстоятельства и </a:t>
            </a:r>
            <a:r>
              <a:rPr sz="1600" b="1" spc="-11" dirty="0" err="1">
                <a:solidFill>
                  <a:srgbClr val="001F5F"/>
                </a:solidFill>
                <a:latin typeface="Arial"/>
                <a:cs typeface="Arial"/>
              </a:rPr>
              <a:t>условия</a:t>
            </a:r>
            <a:r>
              <a:rPr sz="1600" b="1" spc="-1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1" dirty="0" err="1">
                <a:solidFill>
                  <a:srgbClr val="001F5F"/>
                </a:solidFill>
                <a:latin typeface="Arial"/>
                <a:cs typeface="Arial"/>
              </a:rPr>
              <a:t>возникновения</a:t>
            </a:r>
            <a:r>
              <a:rPr lang="ru-RU" sz="1600" b="1" spc="-11" dirty="0">
                <a:solidFill>
                  <a:srgbClr val="001F5F"/>
                </a:solidFill>
                <a:latin typeface="Arial"/>
                <a:cs typeface="Arial"/>
              </a:rPr>
              <a:t> профессиональных заболеваний</a:t>
            </a:r>
            <a:r>
              <a:rPr sz="1600" b="1" spc="-1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F117AB-995C-AD9C-7D3D-0285F2C55988}"/>
              </a:ext>
            </a:extLst>
          </p:cNvPr>
          <p:cNvSpPr txBox="1"/>
          <p:nvPr/>
        </p:nvSpPr>
        <p:spPr>
          <a:xfrm>
            <a:off x="2" y="1073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профессиональных заболеваний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(за 2024 год)*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99252CC-58BA-D127-5F78-1D2FE8277F25}"/>
              </a:ext>
            </a:extLst>
          </p:cNvPr>
          <p:cNvCxnSpPr/>
          <p:nvPr/>
        </p:nvCxnSpPr>
        <p:spPr>
          <a:xfrm>
            <a:off x="6192011" y="602180"/>
            <a:ext cx="0" cy="39359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57C8761-232A-09AD-4871-261751F2C574}"/>
              </a:ext>
            </a:extLst>
          </p:cNvPr>
          <p:cNvCxnSpPr>
            <a:cxnSpLocks/>
          </p:cNvCxnSpPr>
          <p:nvPr/>
        </p:nvCxnSpPr>
        <p:spPr>
          <a:xfrm flipV="1">
            <a:off x="6192011" y="4538085"/>
            <a:ext cx="0" cy="715119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FE7B2C-DC57-D236-39BE-D8C6236F3E28}"/>
              </a:ext>
            </a:extLst>
          </p:cNvPr>
          <p:cNvGrpSpPr/>
          <p:nvPr/>
        </p:nvGrpSpPr>
        <p:grpSpPr>
          <a:xfrm>
            <a:off x="6384033" y="4717660"/>
            <a:ext cx="4882647" cy="1605120"/>
            <a:chOff x="4149699" y="946047"/>
            <a:chExt cx="4872319" cy="3353722"/>
          </a:xfrm>
        </p:grpSpPr>
        <p:sp>
          <p:nvSpPr>
            <p:cNvPr id="7" name="object 56">
              <a:extLst>
                <a:ext uri="{FF2B5EF4-FFF2-40B4-BE49-F238E27FC236}">
                  <a16:creationId xmlns:a16="http://schemas.microsoft.com/office/drawing/2014/main" id="{B42164B6-7188-11DC-FD44-F8E76B8944A2}"/>
                </a:ext>
              </a:extLst>
            </p:cNvPr>
            <p:cNvSpPr txBox="1"/>
            <p:nvPr/>
          </p:nvSpPr>
          <p:spPr>
            <a:xfrm>
              <a:off x="5134617" y="946047"/>
              <a:ext cx="3401855" cy="3443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0" tIns="41275" rIns="0" bIns="0" rtlCol="0">
              <a:spAutoFit/>
            </a:bodyPr>
            <a:lstStyle/>
            <a:p>
              <a:pPr algn="ctr">
                <a:spcBef>
                  <a:spcPts val="325"/>
                </a:spcBef>
              </a:pP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Замеры</a:t>
              </a:r>
              <a:r>
                <a:rPr lang="ru-RU" sz="800" b="1" spc="-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b="1" spc="-11" dirty="0">
                  <a:latin typeface="Arial" panose="020B0604020202020204" pitchFamily="34" charset="0"/>
                  <a:cs typeface="Arial" panose="020B0604020202020204" pitchFamily="34" charset="0"/>
                </a:rPr>
                <a:t>физических</a:t>
              </a:r>
              <a:r>
                <a:rPr lang="ru-RU" sz="800" b="1" spc="-3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b="1" spc="-11" dirty="0">
                  <a:latin typeface="Arial" panose="020B0604020202020204" pitchFamily="34" charset="0"/>
                  <a:cs typeface="Arial" panose="020B0604020202020204" pitchFamily="34" charset="0"/>
                </a:rPr>
                <a:t>факторов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1">
              <a:extLst>
                <a:ext uri="{FF2B5EF4-FFF2-40B4-BE49-F238E27FC236}">
                  <a16:creationId xmlns:a16="http://schemas.microsoft.com/office/drawing/2014/main" id="{88D14CDE-9B1C-AD05-C68D-B74AF23CA517}"/>
                </a:ext>
              </a:extLst>
            </p:cNvPr>
            <p:cNvSpPr txBox="1"/>
            <p:nvPr/>
          </p:nvSpPr>
          <p:spPr>
            <a:xfrm>
              <a:off x="6759119" y="2269218"/>
              <a:ext cx="958669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1067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sz="1067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67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254</a:t>
              </a:r>
              <a:endParaRPr lang="ru-RU" sz="1067" b="1" spc="-2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spcBef>
                  <a:spcPts val="95"/>
                </a:spcBef>
              </a:pPr>
              <a:endParaRPr sz="2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40614CB3-7FFC-14D4-6AE2-5872EF2985B6}"/>
                </a:ext>
              </a:extLst>
            </p:cNvPr>
            <p:cNvSpPr/>
            <p:nvPr/>
          </p:nvSpPr>
          <p:spPr>
            <a:xfrm>
              <a:off x="6435724" y="1732515"/>
              <a:ext cx="1080119" cy="33903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Всего</a:t>
              </a:r>
              <a:endParaRPr lang="ru-KZ" sz="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198BB80-2FDE-AEBD-90BC-40A922052922}"/>
                </a:ext>
              </a:extLst>
            </p:cNvPr>
            <p:cNvSpPr/>
            <p:nvPr/>
          </p:nvSpPr>
          <p:spPr>
            <a:xfrm>
              <a:off x="4383284" y="1789576"/>
              <a:ext cx="1440161" cy="3390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Измерения</a:t>
              </a:r>
              <a:endParaRPr lang="ru-KZ" sz="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522762A2-C31C-AD15-CD2E-1215CEBC16ED}"/>
                </a:ext>
              </a:extLst>
            </p:cNvPr>
            <p:cNvSpPr/>
            <p:nvPr/>
          </p:nvSpPr>
          <p:spPr>
            <a:xfrm>
              <a:off x="7705723" y="1695771"/>
              <a:ext cx="1316295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67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Выявлены превышения</a:t>
              </a:r>
              <a:endParaRPr lang="ru-KZ" sz="66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object 61">
              <a:extLst>
                <a:ext uri="{FF2B5EF4-FFF2-40B4-BE49-F238E27FC236}">
                  <a16:creationId xmlns:a16="http://schemas.microsoft.com/office/drawing/2014/main" id="{D34F54F9-BA73-8301-2243-8D6CB7B73AF6}"/>
                </a:ext>
              </a:extLst>
            </p:cNvPr>
            <p:cNvGrpSpPr/>
            <p:nvPr/>
          </p:nvGrpSpPr>
          <p:grpSpPr>
            <a:xfrm>
              <a:off x="4163415" y="2202787"/>
              <a:ext cx="2202181" cy="389999"/>
              <a:chOff x="141731" y="4599958"/>
              <a:chExt cx="2202181" cy="389999"/>
            </a:xfrm>
          </p:grpSpPr>
          <p:sp>
            <p:nvSpPr>
              <p:cNvPr id="69" name="object 62">
                <a:extLst>
                  <a:ext uri="{FF2B5EF4-FFF2-40B4-BE49-F238E27FC236}">
                    <a16:creationId xmlns:a16="http://schemas.microsoft.com/office/drawing/2014/main" id="{7C748F4C-A3E5-D6CD-8648-05B3BF5AF2CB}"/>
                  </a:ext>
                </a:extLst>
              </p:cNvPr>
              <p:cNvSpPr/>
              <p:nvPr/>
            </p:nvSpPr>
            <p:spPr>
              <a:xfrm>
                <a:off x="141732" y="4675631"/>
                <a:ext cx="220218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4325">
                    <a:moveTo>
                      <a:pt x="2149856" y="0"/>
                    </a:moveTo>
                    <a:lnTo>
                      <a:pt x="52323" y="0"/>
                    </a:lnTo>
                    <a:lnTo>
                      <a:pt x="31959" y="4103"/>
                    </a:lnTo>
                    <a:lnTo>
                      <a:pt x="15327" y="15303"/>
                    </a:lnTo>
                    <a:lnTo>
                      <a:pt x="4112" y="31932"/>
                    </a:lnTo>
                    <a:lnTo>
                      <a:pt x="0" y="52324"/>
                    </a:lnTo>
                    <a:lnTo>
                      <a:pt x="0" y="261620"/>
                    </a:lnTo>
                    <a:lnTo>
                      <a:pt x="4112" y="282011"/>
                    </a:lnTo>
                    <a:lnTo>
                      <a:pt x="15327" y="298640"/>
                    </a:lnTo>
                    <a:lnTo>
                      <a:pt x="31959" y="309840"/>
                    </a:lnTo>
                    <a:lnTo>
                      <a:pt x="52323" y="313944"/>
                    </a:lnTo>
                    <a:lnTo>
                      <a:pt x="2149856" y="313944"/>
                    </a:lnTo>
                    <a:lnTo>
                      <a:pt x="2170247" y="309840"/>
                    </a:lnTo>
                    <a:lnTo>
                      <a:pt x="2186876" y="298640"/>
                    </a:lnTo>
                    <a:lnTo>
                      <a:pt x="2198076" y="282011"/>
                    </a:lnTo>
                    <a:lnTo>
                      <a:pt x="2202180" y="261620"/>
                    </a:lnTo>
                    <a:lnTo>
                      <a:pt x="2202180" y="52324"/>
                    </a:lnTo>
                    <a:lnTo>
                      <a:pt x="2198076" y="31932"/>
                    </a:lnTo>
                    <a:lnTo>
                      <a:pt x="2186876" y="15303"/>
                    </a:lnTo>
                    <a:lnTo>
                      <a:pt x="2170247" y="4103"/>
                    </a:lnTo>
                    <a:lnTo>
                      <a:pt x="2149856" y="0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bject 63">
                <a:extLst>
                  <a:ext uri="{FF2B5EF4-FFF2-40B4-BE49-F238E27FC236}">
                    <a16:creationId xmlns:a16="http://schemas.microsoft.com/office/drawing/2014/main" id="{B341C57F-87F3-6981-675A-A9360EC53DB0}"/>
                  </a:ext>
                </a:extLst>
              </p:cNvPr>
              <p:cNvSpPr/>
              <p:nvPr/>
            </p:nvSpPr>
            <p:spPr>
              <a:xfrm>
                <a:off x="141731" y="4599958"/>
                <a:ext cx="2178685" cy="389999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4325">
                    <a:moveTo>
                      <a:pt x="0" y="52324"/>
                    </a:moveTo>
                    <a:lnTo>
                      <a:pt x="4112" y="31932"/>
                    </a:lnTo>
                    <a:lnTo>
                      <a:pt x="15327" y="15303"/>
                    </a:lnTo>
                    <a:lnTo>
                      <a:pt x="31959" y="4103"/>
                    </a:lnTo>
                    <a:lnTo>
                      <a:pt x="52323" y="0"/>
                    </a:lnTo>
                    <a:lnTo>
                      <a:pt x="2149856" y="0"/>
                    </a:lnTo>
                    <a:lnTo>
                      <a:pt x="2170247" y="4103"/>
                    </a:lnTo>
                    <a:lnTo>
                      <a:pt x="2186876" y="15303"/>
                    </a:lnTo>
                    <a:lnTo>
                      <a:pt x="2198076" y="31932"/>
                    </a:lnTo>
                    <a:lnTo>
                      <a:pt x="2202180" y="52324"/>
                    </a:lnTo>
                    <a:lnTo>
                      <a:pt x="2202180" y="261620"/>
                    </a:lnTo>
                    <a:lnTo>
                      <a:pt x="2198076" y="282011"/>
                    </a:lnTo>
                    <a:lnTo>
                      <a:pt x="2186876" y="298640"/>
                    </a:lnTo>
                    <a:lnTo>
                      <a:pt x="2170247" y="309840"/>
                    </a:lnTo>
                    <a:lnTo>
                      <a:pt x="2149856" y="313944"/>
                    </a:lnTo>
                    <a:lnTo>
                      <a:pt x="52323" y="313944"/>
                    </a:lnTo>
                    <a:lnTo>
                      <a:pt x="31959" y="309840"/>
                    </a:lnTo>
                    <a:lnTo>
                      <a:pt x="15327" y="298640"/>
                    </a:lnTo>
                    <a:lnTo>
                      <a:pt x="4112" y="282011"/>
                    </a:lnTo>
                    <a:lnTo>
                      <a:pt x="0" y="261620"/>
                    </a:lnTo>
                    <a:lnTo>
                      <a:pt x="0" y="5232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object 64">
              <a:extLst>
                <a:ext uri="{FF2B5EF4-FFF2-40B4-BE49-F238E27FC236}">
                  <a16:creationId xmlns:a16="http://schemas.microsoft.com/office/drawing/2014/main" id="{625E8831-9ACE-BA41-92FB-F74E7D331894}"/>
                </a:ext>
              </a:extLst>
            </p:cNvPr>
            <p:cNvSpPr txBox="1"/>
            <p:nvPr/>
          </p:nvSpPr>
          <p:spPr>
            <a:xfrm>
              <a:off x="4161930" y="2127424"/>
              <a:ext cx="2186304" cy="291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578259">
                <a:spcBef>
                  <a:spcPts val="127"/>
                </a:spcBef>
              </a:pPr>
              <a:r>
                <a:rPr sz="800" b="1" spc="-33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</a:t>
              </a:r>
              <a:r>
                <a:rPr sz="8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b="1" spc="-2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шума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object 65">
              <a:extLst>
                <a:ext uri="{FF2B5EF4-FFF2-40B4-BE49-F238E27FC236}">
                  <a16:creationId xmlns:a16="http://schemas.microsoft.com/office/drawing/2014/main" id="{A9B27FEE-0D99-5643-2A67-B546AC45BC5D}"/>
                </a:ext>
              </a:extLst>
            </p:cNvPr>
            <p:cNvGrpSpPr/>
            <p:nvPr/>
          </p:nvGrpSpPr>
          <p:grpSpPr>
            <a:xfrm>
              <a:off x="4149699" y="2673176"/>
              <a:ext cx="2214880" cy="325120"/>
              <a:chOff x="128015" y="5070347"/>
              <a:chExt cx="2214880" cy="325120"/>
            </a:xfrm>
          </p:grpSpPr>
          <p:sp>
            <p:nvSpPr>
              <p:cNvPr id="67" name="object 66">
                <a:extLst>
                  <a:ext uri="{FF2B5EF4-FFF2-40B4-BE49-F238E27FC236}">
                    <a16:creationId xmlns:a16="http://schemas.microsoft.com/office/drawing/2014/main" id="{6CE4B2CA-ECCF-D064-82D6-ADF24ACE6A4E}"/>
                  </a:ext>
                </a:extLst>
              </p:cNvPr>
              <p:cNvSpPr/>
              <p:nvPr/>
            </p:nvSpPr>
            <p:spPr>
              <a:xfrm>
                <a:off x="134111" y="5076443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2150110" y="0"/>
                    </a:moveTo>
                    <a:lnTo>
                      <a:pt x="52069" y="0"/>
                    </a:lnTo>
                    <a:lnTo>
                      <a:pt x="31803" y="4099"/>
                    </a:lnTo>
                    <a:lnTo>
                      <a:pt x="15252" y="15271"/>
                    </a:lnTo>
                    <a:lnTo>
                      <a:pt x="4092" y="31825"/>
                    </a:lnTo>
                    <a:lnTo>
                      <a:pt x="0" y="52069"/>
                    </a:lnTo>
                    <a:lnTo>
                      <a:pt x="0" y="260349"/>
                    </a:lnTo>
                    <a:lnTo>
                      <a:pt x="4092" y="280594"/>
                    </a:lnTo>
                    <a:lnTo>
                      <a:pt x="15252" y="297148"/>
                    </a:lnTo>
                    <a:lnTo>
                      <a:pt x="31803" y="308320"/>
                    </a:lnTo>
                    <a:lnTo>
                      <a:pt x="52069" y="312419"/>
                    </a:lnTo>
                    <a:lnTo>
                      <a:pt x="2150110" y="312419"/>
                    </a:lnTo>
                    <a:lnTo>
                      <a:pt x="2170354" y="308320"/>
                    </a:lnTo>
                    <a:lnTo>
                      <a:pt x="2186908" y="297148"/>
                    </a:lnTo>
                    <a:lnTo>
                      <a:pt x="2198080" y="280594"/>
                    </a:lnTo>
                    <a:lnTo>
                      <a:pt x="2202180" y="260349"/>
                    </a:lnTo>
                    <a:lnTo>
                      <a:pt x="2202180" y="52069"/>
                    </a:lnTo>
                    <a:lnTo>
                      <a:pt x="2198080" y="31825"/>
                    </a:lnTo>
                    <a:lnTo>
                      <a:pt x="2186908" y="15271"/>
                    </a:lnTo>
                    <a:lnTo>
                      <a:pt x="2170354" y="4099"/>
                    </a:lnTo>
                    <a:lnTo>
                      <a:pt x="2150110" y="0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bject 67">
                <a:extLst>
                  <a:ext uri="{FF2B5EF4-FFF2-40B4-BE49-F238E27FC236}">
                    <a16:creationId xmlns:a16="http://schemas.microsoft.com/office/drawing/2014/main" id="{E0FAE989-BB60-440F-1370-B26EF9F59D5C}"/>
                  </a:ext>
                </a:extLst>
              </p:cNvPr>
              <p:cNvSpPr/>
              <p:nvPr/>
            </p:nvSpPr>
            <p:spPr>
              <a:xfrm>
                <a:off x="134111" y="5076443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0" y="52069"/>
                    </a:moveTo>
                    <a:lnTo>
                      <a:pt x="4092" y="31825"/>
                    </a:lnTo>
                    <a:lnTo>
                      <a:pt x="15252" y="15271"/>
                    </a:lnTo>
                    <a:lnTo>
                      <a:pt x="31803" y="4099"/>
                    </a:lnTo>
                    <a:lnTo>
                      <a:pt x="52069" y="0"/>
                    </a:lnTo>
                    <a:lnTo>
                      <a:pt x="2150110" y="0"/>
                    </a:lnTo>
                    <a:lnTo>
                      <a:pt x="2170354" y="4099"/>
                    </a:lnTo>
                    <a:lnTo>
                      <a:pt x="2186908" y="15271"/>
                    </a:lnTo>
                    <a:lnTo>
                      <a:pt x="2198080" y="31825"/>
                    </a:lnTo>
                    <a:lnTo>
                      <a:pt x="2202180" y="52069"/>
                    </a:lnTo>
                    <a:lnTo>
                      <a:pt x="2202180" y="260349"/>
                    </a:lnTo>
                    <a:lnTo>
                      <a:pt x="2198080" y="280594"/>
                    </a:lnTo>
                    <a:lnTo>
                      <a:pt x="2186908" y="297148"/>
                    </a:lnTo>
                    <a:lnTo>
                      <a:pt x="2170354" y="308320"/>
                    </a:lnTo>
                    <a:lnTo>
                      <a:pt x="2150110" y="312419"/>
                    </a:lnTo>
                    <a:lnTo>
                      <a:pt x="52069" y="312419"/>
                    </a:lnTo>
                    <a:lnTo>
                      <a:pt x="31803" y="308320"/>
                    </a:lnTo>
                    <a:lnTo>
                      <a:pt x="15252" y="297148"/>
                    </a:lnTo>
                    <a:lnTo>
                      <a:pt x="4092" y="280594"/>
                    </a:lnTo>
                    <a:lnTo>
                      <a:pt x="0" y="260349"/>
                    </a:lnTo>
                    <a:lnTo>
                      <a:pt x="0" y="52069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bject 68">
              <a:extLst>
                <a:ext uri="{FF2B5EF4-FFF2-40B4-BE49-F238E27FC236}">
                  <a16:creationId xmlns:a16="http://schemas.microsoft.com/office/drawing/2014/main" id="{5677B67D-0FD3-8EDE-9555-9A6065687264}"/>
                </a:ext>
              </a:extLst>
            </p:cNvPr>
            <p:cNvSpPr txBox="1"/>
            <p:nvPr/>
          </p:nvSpPr>
          <p:spPr>
            <a:xfrm>
              <a:off x="4171559" y="2592787"/>
              <a:ext cx="2170542" cy="291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>
                <a:spcBef>
                  <a:spcPts val="127"/>
                </a:spcBef>
              </a:pPr>
              <a:r>
                <a:rPr sz="800" b="1" spc="-33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</a:t>
              </a:r>
              <a:r>
                <a:rPr sz="8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b="1" spc="-33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электромагнитный полей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object 69">
              <a:extLst>
                <a:ext uri="{FF2B5EF4-FFF2-40B4-BE49-F238E27FC236}">
                  <a16:creationId xmlns:a16="http://schemas.microsoft.com/office/drawing/2014/main" id="{55E51BFB-2BD9-B6C0-646D-EDFC1501C585}"/>
                </a:ext>
              </a:extLst>
            </p:cNvPr>
            <p:cNvGrpSpPr/>
            <p:nvPr/>
          </p:nvGrpSpPr>
          <p:grpSpPr>
            <a:xfrm>
              <a:off x="4157065" y="3060019"/>
              <a:ext cx="2214880" cy="325120"/>
              <a:chOff x="135381" y="5457190"/>
              <a:chExt cx="2214880" cy="325120"/>
            </a:xfrm>
          </p:grpSpPr>
          <p:sp>
            <p:nvSpPr>
              <p:cNvPr id="65" name="object 70">
                <a:extLst>
                  <a:ext uri="{FF2B5EF4-FFF2-40B4-BE49-F238E27FC236}">
                    <a16:creationId xmlns:a16="http://schemas.microsoft.com/office/drawing/2014/main" id="{D1A66143-321A-A09E-A0B4-0A37FD6245B4}"/>
                  </a:ext>
                </a:extLst>
              </p:cNvPr>
              <p:cNvSpPr/>
              <p:nvPr/>
            </p:nvSpPr>
            <p:spPr>
              <a:xfrm>
                <a:off x="141731" y="5463540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2150110" y="0"/>
                    </a:moveTo>
                    <a:lnTo>
                      <a:pt x="52069" y="0"/>
                    </a:lnTo>
                    <a:lnTo>
                      <a:pt x="31803" y="4099"/>
                    </a:lnTo>
                    <a:lnTo>
                      <a:pt x="15252" y="15271"/>
                    </a:lnTo>
                    <a:lnTo>
                      <a:pt x="4092" y="31825"/>
                    </a:lnTo>
                    <a:lnTo>
                      <a:pt x="0" y="52070"/>
                    </a:lnTo>
                    <a:lnTo>
                      <a:pt x="0" y="260350"/>
                    </a:lnTo>
                    <a:lnTo>
                      <a:pt x="4092" y="280616"/>
                    </a:lnTo>
                    <a:lnTo>
                      <a:pt x="15252" y="297167"/>
                    </a:lnTo>
                    <a:lnTo>
                      <a:pt x="31803" y="308327"/>
                    </a:lnTo>
                    <a:lnTo>
                      <a:pt x="52069" y="312420"/>
                    </a:lnTo>
                    <a:lnTo>
                      <a:pt x="2150110" y="312420"/>
                    </a:lnTo>
                    <a:lnTo>
                      <a:pt x="2170354" y="308327"/>
                    </a:lnTo>
                    <a:lnTo>
                      <a:pt x="2186908" y="297167"/>
                    </a:lnTo>
                    <a:lnTo>
                      <a:pt x="2198080" y="280616"/>
                    </a:lnTo>
                    <a:lnTo>
                      <a:pt x="2202180" y="260350"/>
                    </a:lnTo>
                    <a:lnTo>
                      <a:pt x="2202180" y="52070"/>
                    </a:lnTo>
                    <a:lnTo>
                      <a:pt x="2198080" y="31825"/>
                    </a:lnTo>
                    <a:lnTo>
                      <a:pt x="2186908" y="15271"/>
                    </a:lnTo>
                    <a:lnTo>
                      <a:pt x="2170354" y="4099"/>
                    </a:lnTo>
                    <a:lnTo>
                      <a:pt x="2150110" y="0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bject 71">
                <a:extLst>
                  <a:ext uri="{FF2B5EF4-FFF2-40B4-BE49-F238E27FC236}">
                    <a16:creationId xmlns:a16="http://schemas.microsoft.com/office/drawing/2014/main" id="{68D37A2A-3814-57AA-558E-FF8D193899AD}"/>
                  </a:ext>
                </a:extLst>
              </p:cNvPr>
              <p:cNvSpPr/>
              <p:nvPr/>
            </p:nvSpPr>
            <p:spPr>
              <a:xfrm>
                <a:off x="141731" y="5463540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0" y="52070"/>
                    </a:moveTo>
                    <a:lnTo>
                      <a:pt x="4092" y="31825"/>
                    </a:lnTo>
                    <a:lnTo>
                      <a:pt x="15252" y="15271"/>
                    </a:lnTo>
                    <a:lnTo>
                      <a:pt x="31803" y="4099"/>
                    </a:lnTo>
                    <a:lnTo>
                      <a:pt x="52069" y="0"/>
                    </a:lnTo>
                    <a:lnTo>
                      <a:pt x="2150110" y="0"/>
                    </a:lnTo>
                    <a:lnTo>
                      <a:pt x="2170354" y="4099"/>
                    </a:lnTo>
                    <a:lnTo>
                      <a:pt x="2186908" y="15271"/>
                    </a:lnTo>
                    <a:lnTo>
                      <a:pt x="2198080" y="31825"/>
                    </a:lnTo>
                    <a:lnTo>
                      <a:pt x="2202180" y="52070"/>
                    </a:lnTo>
                    <a:lnTo>
                      <a:pt x="2202180" y="260350"/>
                    </a:lnTo>
                    <a:lnTo>
                      <a:pt x="2198080" y="280616"/>
                    </a:lnTo>
                    <a:lnTo>
                      <a:pt x="2186908" y="297167"/>
                    </a:lnTo>
                    <a:lnTo>
                      <a:pt x="2170354" y="308327"/>
                    </a:lnTo>
                    <a:lnTo>
                      <a:pt x="2150110" y="312420"/>
                    </a:lnTo>
                    <a:lnTo>
                      <a:pt x="52069" y="312420"/>
                    </a:lnTo>
                    <a:lnTo>
                      <a:pt x="31803" y="308327"/>
                    </a:lnTo>
                    <a:lnTo>
                      <a:pt x="15252" y="297167"/>
                    </a:lnTo>
                    <a:lnTo>
                      <a:pt x="4092" y="280616"/>
                    </a:lnTo>
                    <a:lnTo>
                      <a:pt x="0" y="260350"/>
                    </a:lnTo>
                    <a:lnTo>
                      <a:pt x="0" y="5207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pPr algn="ctr"/>
                <a:endParaRPr sz="9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object 72">
              <a:extLst>
                <a:ext uri="{FF2B5EF4-FFF2-40B4-BE49-F238E27FC236}">
                  <a16:creationId xmlns:a16="http://schemas.microsoft.com/office/drawing/2014/main" id="{D83F7144-8060-1B94-DD39-6C58E4D5F8CB}"/>
                </a:ext>
              </a:extLst>
            </p:cNvPr>
            <p:cNvSpPr txBox="1"/>
            <p:nvPr/>
          </p:nvSpPr>
          <p:spPr>
            <a:xfrm>
              <a:off x="4171558" y="3078663"/>
              <a:ext cx="2186304" cy="291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320879">
                <a:spcBef>
                  <a:spcPts val="127"/>
                </a:spcBef>
              </a:pPr>
              <a:r>
                <a:rPr sz="800" b="1" spc="-33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</a:t>
              </a:r>
              <a:r>
                <a:rPr sz="800" b="1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b="1" spc="-13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вибрации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object 73">
              <a:extLst>
                <a:ext uri="{FF2B5EF4-FFF2-40B4-BE49-F238E27FC236}">
                  <a16:creationId xmlns:a16="http://schemas.microsoft.com/office/drawing/2014/main" id="{8FBCD3C8-32D7-E307-0C07-F3A15521DED9}"/>
                </a:ext>
              </a:extLst>
            </p:cNvPr>
            <p:cNvGrpSpPr/>
            <p:nvPr/>
          </p:nvGrpSpPr>
          <p:grpSpPr>
            <a:xfrm>
              <a:off x="4149699" y="3429081"/>
              <a:ext cx="2214880" cy="325120"/>
              <a:chOff x="128015" y="5826252"/>
              <a:chExt cx="2214880" cy="325120"/>
            </a:xfrm>
          </p:grpSpPr>
          <p:sp>
            <p:nvSpPr>
              <p:cNvPr id="63" name="object 74">
                <a:extLst>
                  <a:ext uri="{FF2B5EF4-FFF2-40B4-BE49-F238E27FC236}">
                    <a16:creationId xmlns:a16="http://schemas.microsoft.com/office/drawing/2014/main" id="{7CF573B9-F494-6835-C128-EB2A770360B7}"/>
                  </a:ext>
                </a:extLst>
              </p:cNvPr>
              <p:cNvSpPr/>
              <p:nvPr/>
            </p:nvSpPr>
            <p:spPr>
              <a:xfrm>
                <a:off x="134111" y="5832348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2150110" y="0"/>
                    </a:moveTo>
                    <a:lnTo>
                      <a:pt x="52069" y="0"/>
                    </a:lnTo>
                    <a:lnTo>
                      <a:pt x="31803" y="4092"/>
                    </a:lnTo>
                    <a:lnTo>
                      <a:pt x="15252" y="15252"/>
                    </a:lnTo>
                    <a:lnTo>
                      <a:pt x="4092" y="31803"/>
                    </a:lnTo>
                    <a:lnTo>
                      <a:pt x="0" y="52069"/>
                    </a:lnTo>
                    <a:lnTo>
                      <a:pt x="0" y="260349"/>
                    </a:lnTo>
                    <a:lnTo>
                      <a:pt x="4092" y="280616"/>
                    </a:lnTo>
                    <a:lnTo>
                      <a:pt x="15252" y="297167"/>
                    </a:lnTo>
                    <a:lnTo>
                      <a:pt x="31803" y="308327"/>
                    </a:lnTo>
                    <a:lnTo>
                      <a:pt x="52069" y="312419"/>
                    </a:lnTo>
                    <a:lnTo>
                      <a:pt x="2150110" y="312419"/>
                    </a:lnTo>
                    <a:lnTo>
                      <a:pt x="2170354" y="308327"/>
                    </a:lnTo>
                    <a:lnTo>
                      <a:pt x="2186908" y="297167"/>
                    </a:lnTo>
                    <a:lnTo>
                      <a:pt x="2198080" y="280616"/>
                    </a:lnTo>
                    <a:lnTo>
                      <a:pt x="2202180" y="260349"/>
                    </a:lnTo>
                    <a:lnTo>
                      <a:pt x="2202180" y="52069"/>
                    </a:lnTo>
                    <a:lnTo>
                      <a:pt x="2198080" y="31803"/>
                    </a:lnTo>
                    <a:lnTo>
                      <a:pt x="2186908" y="15252"/>
                    </a:lnTo>
                    <a:lnTo>
                      <a:pt x="2170354" y="4092"/>
                    </a:lnTo>
                    <a:lnTo>
                      <a:pt x="2150110" y="0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bject 75">
                <a:extLst>
                  <a:ext uri="{FF2B5EF4-FFF2-40B4-BE49-F238E27FC236}">
                    <a16:creationId xmlns:a16="http://schemas.microsoft.com/office/drawing/2014/main" id="{0B238314-B333-8C10-8ECF-571AC890145D}"/>
                  </a:ext>
                </a:extLst>
              </p:cNvPr>
              <p:cNvSpPr/>
              <p:nvPr/>
            </p:nvSpPr>
            <p:spPr>
              <a:xfrm>
                <a:off x="134111" y="5832348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0" y="52069"/>
                    </a:moveTo>
                    <a:lnTo>
                      <a:pt x="4092" y="31803"/>
                    </a:lnTo>
                    <a:lnTo>
                      <a:pt x="15252" y="15252"/>
                    </a:lnTo>
                    <a:lnTo>
                      <a:pt x="31803" y="4092"/>
                    </a:lnTo>
                    <a:lnTo>
                      <a:pt x="52069" y="0"/>
                    </a:lnTo>
                    <a:lnTo>
                      <a:pt x="2150110" y="0"/>
                    </a:lnTo>
                    <a:lnTo>
                      <a:pt x="2170354" y="4092"/>
                    </a:lnTo>
                    <a:lnTo>
                      <a:pt x="2186908" y="15252"/>
                    </a:lnTo>
                    <a:lnTo>
                      <a:pt x="2198080" y="31803"/>
                    </a:lnTo>
                    <a:lnTo>
                      <a:pt x="2202180" y="52069"/>
                    </a:lnTo>
                    <a:lnTo>
                      <a:pt x="2202180" y="260349"/>
                    </a:lnTo>
                    <a:lnTo>
                      <a:pt x="2198080" y="280616"/>
                    </a:lnTo>
                    <a:lnTo>
                      <a:pt x="2186908" y="297167"/>
                    </a:lnTo>
                    <a:lnTo>
                      <a:pt x="2170354" y="308327"/>
                    </a:lnTo>
                    <a:lnTo>
                      <a:pt x="2150110" y="312419"/>
                    </a:lnTo>
                    <a:lnTo>
                      <a:pt x="52069" y="312419"/>
                    </a:lnTo>
                    <a:lnTo>
                      <a:pt x="31803" y="308327"/>
                    </a:lnTo>
                    <a:lnTo>
                      <a:pt x="15252" y="297167"/>
                    </a:lnTo>
                    <a:lnTo>
                      <a:pt x="4092" y="280616"/>
                    </a:lnTo>
                    <a:lnTo>
                      <a:pt x="0" y="260349"/>
                    </a:lnTo>
                    <a:lnTo>
                      <a:pt x="0" y="52069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object 76">
              <a:extLst>
                <a:ext uri="{FF2B5EF4-FFF2-40B4-BE49-F238E27FC236}">
                  <a16:creationId xmlns:a16="http://schemas.microsoft.com/office/drawing/2014/main" id="{23150F3D-3430-946C-6870-2AE8B28E2458}"/>
                </a:ext>
              </a:extLst>
            </p:cNvPr>
            <p:cNvSpPr txBox="1"/>
            <p:nvPr/>
          </p:nvSpPr>
          <p:spPr>
            <a:xfrm>
              <a:off x="4163937" y="3447166"/>
              <a:ext cx="2186304" cy="291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618051">
                <a:spcBef>
                  <a:spcPts val="127"/>
                </a:spcBef>
              </a:pPr>
              <a:r>
                <a:rPr sz="800" b="1" spc="-13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микроклимат</a:t>
              </a:r>
              <a:endParaRPr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object 77">
              <a:extLst>
                <a:ext uri="{FF2B5EF4-FFF2-40B4-BE49-F238E27FC236}">
                  <a16:creationId xmlns:a16="http://schemas.microsoft.com/office/drawing/2014/main" id="{6087ADDA-856A-FC68-B7DB-F9C1D99439B8}"/>
                </a:ext>
              </a:extLst>
            </p:cNvPr>
            <p:cNvGrpSpPr/>
            <p:nvPr/>
          </p:nvGrpSpPr>
          <p:grpSpPr>
            <a:xfrm>
              <a:off x="4149699" y="3816176"/>
              <a:ext cx="2214880" cy="325120"/>
              <a:chOff x="128015" y="6213347"/>
              <a:chExt cx="2214880" cy="325120"/>
            </a:xfrm>
          </p:grpSpPr>
          <p:sp>
            <p:nvSpPr>
              <p:cNvPr id="58" name="object 78">
                <a:extLst>
                  <a:ext uri="{FF2B5EF4-FFF2-40B4-BE49-F238E27FC236}">
                    <a16:creationId xmlns:a16="http://schemas.microsoft.com/office/drawing/2014/main" id="{3EE260D9-CD9A-1DD3-E646-9B63E2F1E11A}"/>
                  </a:ext>
                </a:extLst>
              </p:cNvPr>
              <p:cNvSpPr/>
              <p:nvPr/>
            </p:nvSpPr>
            <p:spPr>
              <a:xfrm>
                <a:off x="134111" y="6219443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2150110" y="0"/>
                    </a:moveTo>
                    <a:lnTo>
                      <a:pt x="52069" y="0"/>
                    </a:lnTo>
                    <a:lnTo>
                      <a:pt x="31803" y="4092"/>
                    </a:lnTo>
                    <a:lnTo>
                      <a:pt x="15252" y="15252"/>
                    </a:lnTo>
                    <a:lnTo>
                      <a:pt x="4092" y="31803"/>
                    </a:lnTo>
                    <a:lnTo>
                      <a:pt x="0" y="52069"/>
                    </a:lnTo>
                    <a:lnTo>
                      <a:pt x="0" y="260349"/>
                    </a:lnTo>
                    <a:lnTo>
                      <a:pt x="4092" y="280616"/>
                    </a:lnTo>
                    <a:lnTo>
                      <a:pt x="15252" y="297167"/>
                    </a:lnTo>
                    <a:lnTo>
                      <a:pt x="31803" y="308327"/>
                    </a:lnTo>
                    <a:lnTo>
                      <a:pt x="52069" y="312419"/>
                    </a:lnTo>
                    <a:lnTo>
                      <a:pt x="2150110" y="312419"/>
                    </a:lnTo>
                    <a:lnTo>
                      <a:pt x="2170354" y="308327"/>
                    </a:lnTo>
                    <a:lnTo>
                      <a:pt x="2186908" y="297167"/>
                    </a:lnTo>
                    <a:lnTo>
                      <a:pt x="2198080" y="280616"/>
                    </a:lnTo>
                    <a:lnTo>
                      <a:pt x="2202180" y="260349"/>
                    </a:lnTo>
                    <a:lnTo>
                      <a:pt x="2202180" y="52069"/>
                    </a:lnTo>
                    <a:lnTo>
                      <a:pt x="2198080" y="31803"/>
                    </a:lnTo>
                    <a:lnTo>
                      <a:pt x="2186908" y="15252"/>
                    </a:lnTo>
                    <a:lnTo>
                      <a:pt x="2170354" y="4092"/>
                    </a:lnTo>
                    <a:lnTo>
                      <a:pt x="2150110" y="0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object 79">
                <a:extLst>
                  <a:ext uri="{FF2B5EF4-FFF2-40B4-BE49-F238E27FC236}">
                    <a16:creationId xmlns:a16="http://schemas.microsoft.com/office/drawing/2014/main" id="{33CBCCF3-81AD-5DC4-F5D0-541F02CF0D2B}"/>
                  </a:ext>
                </a:extLst>
              </p:cNvPr>
              <p:cNvSpPr/>
              <p:nvPr/>
            </p:nvSpPr>
            <p:spPr>
              <a:xfrm>
                <a:off x="134111" y="6219443"/>
                <a:ext cx="220218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2202180" h="312420">
                    <a:moveTo>
                      <a:pt x="0" y="52069"/>
                    </a:moveTo>
                    <a:lnTo>
                      <a:pt x="4092" y="31803"/>
                    </a:lnTo>
                    <a:lnTo>
                      <a:pt x="15252" y="15252"/>
                    </a:lnTo>
                    <a:lnTo>
                      <a:pt x="31803" y="4092"/>
                    </a:lnTo>
                    <a:lnTo>
                      <a:pt x="52069" y="0"/>
                    </a:lnTo>
                    <a:lnTo>
                      <a:pt x="2150110" y="0"/>
                    </a:lnTo>
                    <a:lnTo>
                      <a:pt x="2170354" y="4092"/>
                    </a:lnTo>
                    <a:lnTo>
                      <a:pt x="2186908" y="15252"/>
                    </a:lnTo>
                    <a:lnTo>
                      <a:pt x="2198080" y="31803"/>
                    </a:lnTo>
                    <a:lnTo>
                      <a:pt x="2202180" y="52069"/>
                    </a:lnTo>
                    <a:lnTo>
                      <a:pt x="2202180" y="260349"/>
                    </a:lnTo>
                    <a:lnTo>
                      <a:pt x="2198080" y="280616"/>
                    </a:lnTo>
                    <a:lnTo>
                      <a:pt x="2186908" y="297167"/>
                    </a:lnTo>
                    <a:lnTo>
                      <a:pt x="2170354" y="308327"/>
                    </a:lnTo>
                    <a:lnTo>
                      <a:pt x="2150110" y="312419"/>
                    </a:lnTo>
                    <a:lnTo>
                      <a:pt x="52069" y="312419"/>
                    </a:lnTo>
                    <a:lnTo>
                      <a:pt x="31803" y="308327"/>
                    </a:lnTo>
                    <a:lnTo>
                      <a:pt x="15252" y="297167"/>
                    </a:lnTo>
                    <a:lnTo>
                      <a:pt x="4092" y="280616"/>
                    </a:lnTo>
                    <a:lnTo>
                      <a:pt x="0" y="260349"/>
                    </a:lnTo>
                    <a:lnTo>
                      <a:pt x="0" y="52069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9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object 80">
              <a:extLst>
                <a:ext uri="{FF2B5EF4-FFF2-40B4-BE49-F238E27FC236}">
                  <a16:creationId xmlns:a16="http://schemas.microsoft.com/office/drawing/2014/main" id="{457A6B86-9EE9-4035-E0E0-1516618A7C7B}"/>
                </a:ext>
              </a:extLst>
            </p:cNvPr>
            <p:cNvSpPr txBox="1"/>
            <p:nvPr/>
          </p:nvSpPr>
          <p:spPr>
            <a:xfrm>
              <a:off x="4163937" y="3834564"/>
              <a:ext cx="2186304" cy="291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607891">
                <a:spcBef>
                  <a:spcPts val="127"/>
                </a:spcBef>
              </a:pPr>
              <a:r>
                <a:rPr sz="800" b="1" spc="-13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освещенность</a:t>
              </a:r>
              <a:endParaRPr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81">
              <a:extLst>
                <a:ext uri="{FF2B5EF4-FFF2-40B4-BE49-F238E27FC236}">
                  <a16:creationId xmlns:a16="http://schemas.microsoft.com/office/drawing/2014/main" id="{A07F45F3-6646-1B90-A40C-9D75858B938A}"/>
                </a:ext>
              </a:extLst>
            </p:cNvPr>
            <p:cNvSpPr txBox="1"/>
            <p:nvPr/>
          </p:nvSpPr>
          <p:spPr>
            <a:xfrm>
              <a:off x="6777107" y="2639007"/>
              <a:ext cx="958669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4 074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81">
              <a:extLst>
                <a:ext uri="{FF2B5EF4-FFF2-40B4-BE49-F238E27FC236}">
                  <a16:creationId xmlns:a16="http://schemas.microsoft.com/office/drawing/2014/main" id="{0EBF5EA8-D5C7-E4B8-0370-062088FA338F}"/>
                </a:ext>
              </a:extLst>
            </p:cNvPr>
            <p:cNvSpPr txBox="1"/>
            <p:nvPr/>
          </p:nvSpPr>
          <p:spPr>
            <a:xfrm>
              <a:off x="6781684" y="3071057"/>
              <a:ext cx="958669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631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81">
              <a:extLst>
                <a:ext uri="{FF2B5EF4-FFF2-40B4-BE49-F238E27FC236}">
                  <a16:creationId xmlns:a16="http://schemas.microsoft.com/office/drawing/2014/main" id="{04772B92-CF6B-0504-E13B-F744F5351808}"/>
                </a:ext>
              </a:extLst>
            </p:cNvPr>
            <p:cNvSpPr txBox="1"/>
            <p:nvPr/>
          </p:nvSpPr>
          <p:spPr>
            <a:xfrm>
              <a:off x="6781684" y="3431095"/>
              <a:ext cx="958669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1067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1067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 227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81">
              <a:extLst>
                <a:ext uri="{FF2B5EF4-FFF2-40B4-BE49-F238E27FC236}">
                  <a16:creationId xmlns:a16="http://schemas.microsoft.com/office/drawing/2014/main" id="{A21B83B2-8FE8-15F7-93ED-6C309DB9A1F1}"/>
                </a:ext>
              </a:extLst>
            </p:cNvPr>
            <p:cNvSpPr txBox="1"/>
            <p:nvPr/>
          </p:nvSpPr>
          <p:spPr>
            <a:xfrm>
              <a:off x="6781684" y="3818543"/>
              <a:ext cx="958669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4 460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81">
              <a:extLst>
                <a:ext uri="{FF2B5EF4-FFF2-40B4-BE49-F238E27FC236}">
                  <a16:creationId xmlns:a16="http://schemas.microsoft.com/office/drawing/2014/main" id="{9D7E36B1-A479-0461-6352-A38AB1751B8A}"/>
                </a:ext>
              </a:extLst>
            </p:cNvPr>
            <p:cNvSpPr txBox="1"/>
            <p:nvPr/>
          </p:nvSpPr>
          <p:spPr>
            <a:xfrm>
              <a:off x="6759119" y="2234367"/>
              <a:ext cx="958669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1067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sz="1067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67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254</a:t>
              </a:r>
              <a:endParaRPr lang="ru-RU" sz="1067" b="1" spc="-2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spcBef>
                  <a:spcPts val="95"/>
                </a:spcBef>
              </a:pPr>
              <a:endParaRPr sz="2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81">
              <a:extLst>
                <a:ext uri="{FF2B5EF4-FFF2-40B4-BE49-F238E27FC236}">
                  <a16:creationId xmlns:a16="http://schemas.microsoft.com/office/drawing/2014/main" id="{49B5D47C-7372-C5DE-CE07-983C448CF259}"/>
                </a:ext>
              </a:extLst>
            </p:cNvPr>
            <p:cNvSpPr txBox="1"/>
            <p:nvPr/>
          </p:nvSpPr>
          <p:spPr>
            <a:xfrm>
              <a:off x="8219532" y="2211708"/>
              <a:ext cx="532541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159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81">
              <a:extLst>
                <a:ext uri="{FF2B5EF4-FFF2-40B4-BE49-F238E27FC236}">
                  <a16:creationId xmlns:a16="http://schemas.microsoft.com/office/drawing/2014/main" id="{8CC938DB-7F9D-3101-DD71-86EC3A339F4C}"/>
                </a:ext>
              </a:extLst>
            </p:cNvPr>
            <p:cNvSpPr txBox="1"/>
            <p:nvPr/>
          </p:nvSpPr>
          <p:spPr>
            <a:xfrm>
              <a:off x="8291864" y="2559867"/>
              <a:ext cx="367031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sz="1067" b="1" spc="-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067" b="1" spc="-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spcBef>
                  <a:spcPts val="95"/>
                </a:spcBef>
              </a:pPr>
              <a:endParaRPr sz="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81">
              <a:extLst>
                <a:ext uri="{FF2B5EF4-FFF2-40B4-BE49-F238E27FC236}">
                  <a16:creationId xmlns:a16="http://schemas.microsoft.com/office/drawing/2014/main" id="{057321BF-FA14-CE4B-F3C8-8F16394301E0}"/>
                </a:ext>
              </a:extLst>
            </p:cNvPr>
            <p:cNvSpPr txBox="1"/>
            <p:nvPr/>
          </p:nvSpPr>
          <p:spPr>
            <a:xfrm>
              <a:off x="8363870" y="2956521"/>
              <a:ext cx="367031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81">
              <a:extLst>
                <a:ext uri="{FF2B5EF4-FFF2-40B4-BE49-F238E27FC236}">
                  <a16:creationId xmlns:a16="http://schemas.microsoft.com/office/drawing/2014/main" id="{E652E7E3-1A96-423F-761F-0C8E08A5B494}"/>
                </a:ext>
              </a:extLst>
            </p:cNvPr>
            <p:cNvSpPr txBox="1"/>
            <p:nvPr/>
          </p:nvSpPr>
          <p:spPr>
            <a:xfrm>
              <a:off x="8219857" y="3371376"/>
              <a:ext cx="649294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81">
              <a:extLst>
                <a:ext uri="{FF2B5EF4-FFF2-40B4-BE49-F238E27FC236}">
                  <a16:creationId xmlns:a16="http://schemas.microsoft.com/office/drawing/2014/main" id="{8EA5200F-6B49-7FD2-FD70-B85F0386CC1B}"/>
                </a:ext>
              </a:extLst>
            </p:cNvPr>
            <p:cNvSpPr txBox="1"/>
            <p:nvPr/>
          </p:nvSpPr>
          <p:spPr>
            <a:xfrm>
              <a:off x="8221842" y="3725624"/>
              <a:ext cx="670638" cy="481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ru-RU" sz="1067" b="1" spc="-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</a:t>
              </a:r>
            </a:p>
            <a:p>
              <a:pPr marL="12700">
                <a:spcBef>
                  <a:spcPts val="95"/>
                </a:spcBef>
              </a:pPr>
              <a:endParaRPr sz="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062635-892A-F2A1-A569-8381B886E6B2}"/>
              </a:ext>
            </a:extLst>
          </p:cNvPr>
          <p:cNvSpPr txBox="1"/>
          <p:nvPr/>
        </p:nvSpPr>
        <p:spPr>
          <a:xfrm>
            <a:off x="11770993" y="6488668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28FC4E29-FA8E-96BF-C55A-D2ED280E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905165"/>
            <a:ext cx="2915689" cy="282538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5CFE9F6C-E619-2D32-2A5D-1ED02F669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8" y="3819584"/>
            <a:ext cx="5691909" cy="862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5B7AD-75F6-A30E-0202-A16275721B48}"/>
              </a:ext>
            </a:extLst>
          </p:cNvPr>
          <p:cNvSpPr txBox="1"/>
          <p:nvPr/>
        </p:nvSpPr>
        <p:spPr>
          <a:xfrm>
            <a:off x="239351" y="6476441"/>
            <a:ext cx="720079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*По данным Санитарно-эпидемиологического контроля Министерства здравохранения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27031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8">
            <a:extLst>
              <a:ext uri="{FF2B5EF4-FFF2-40B4-BE49-F238E27FC236}">
                <a16:creationId xmlns:a16="http://schemas.microsoft.com/office/drawing/2014/main" id="{71A0C62E-A4A3-46C5-9CD3-76D7E619FFA8}"/>
              </a:ext>
            </a:extLst>
          </p:cNvPr>
          <p:cNvSpPr/>
          <p:nvPr/>
        </p:nvSpPr>
        <p:spPr>
          <a:xfrm rot="10800000">
            <a:off x="11202287" y="5570745"/>
            <a:ext cx="724511" cy="64256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任意多边形 18">
            <a:extLst>
              <a:ext uri="{FF2B5EF4-FFF2-40B4-BE49-F238E27FC236}">
                <a16:creationId xmlns:a16="http://schemas.microsoft.com/office/drawing/2014/main" id="{3B28AD20-D1E2-2E51-55DC-B7C940B6BA63}"/>
              </a:ext>
            </a:extLst>
          </p:cNvPr>
          <p:cNvSpPr/>
          <p:nvPr/>
        </p:nvSpPr>
        <p:spPr>
          <a:xfrm rot="10800000">
            <a:off x="11197569" y="4549190"/>
            <a:ext cx="724511" cy="64256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任意多边形 18">
            <a:extLst>
              <a:ext uri="{FF2B5EF4-FFF2-40B4-BE49-F238E27FC236}">
                <a16:creationId xmlns:a16="http://schemas.microsoft.com/office/drawing/2014/main" id="{0248881F-C97A-88D4-21EF-7ADAF8EA7563}"/>
              </a:ext>
            </a:extLst>
          </p:cNvPr>
          <p:cNvSpPr/>
          <p:nvPr/>
        </p:nvSpPr>
        <p:spPr>
          <a:xfrm rot="10800000">
            <a:off x="10304617" y="1940852"/>
            <a:ext cx="1681428" cy="67320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任意多边形 18">
            <a:extLst>
              <a:ext uri="{FF2B5EF4-FFF2-40B4-BE49-F238E27FC236}">
                <a16:creationId xmlns:a16="http://schemas.microsoft.com/office/drawing/2014/main" id="{16CB2F11-FAAC-64AC-E6E2-E7E560369679}"/>
              </a:ext>
            </a:extLst>
          </p:cNvPr>
          <p:cNvSpPr/>
          <p:nvPr/>
        </p:nvSpPr>
        <p:spPr>
          <a:xfrm rot="10800000">
            <a:off x="10777758" y="3170475"/>
            <a:ext cx="1163156" cy="642564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205" y="154569"/>
            <a:ext cx="8539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ПРЕДЛАГАЕМЫЕ МЕРЫ: ПРЕДУПРЕЖДЕНИЕ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РИСКОВ И ПРОФИЛАКТИКА ТРАВМАТИЗМА</a:t>
            </a:r>
          </a:p>
        </p:txBody>
      </p:sp>
      <p:grpSp>
        <p:nvGrpSpPr>
          <p:cNvPr id="172" name="Group 41"/>
          <p:cNvGrpSpPr>
            <a:grpSpLocks noChangeAspect="1"/>
          </p:cNvGrpSpPr>
          <p:nvPr/>
        </p:nvGrpSpPr>
        <p:grpSpPr bwMode="auto">
          <a:xfrm>
            <a:off x="8778940" y="2049709"/>
            <a:ext cx="155928" cy="442828"/>
            <a:chOff x="3791" y="2089"/>
            <a:chExt cx="53" cy="142"/>
          </a:xfrm>
          <a:solidFill>
            <a:schemeClr val="bg1"/>
          </a:solidFill>
          <a:effectLst/>
        </p:grpSpPr>
        <p:sp>
          <p:nvSpPr>
            <p:cNvPr id="173" name="Freeform 42"/>
            <p:cNvSpPr>
              <a:spLocks/>
            </p:cNvSpPr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rgbClr val="FFB85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Freeform 46"/>
            <p:cNvSpPr>
              <a:spLocks/>
            </p:cNvSpPr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rgbClr val="FFB8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组合 17"/>
          <p:cNvGrpSpPr/>
          <p:nvPr/>
        </p:nvGrpSpPr>
        <p:grpSpPr>
          <a:xfrm>
            <a:off x="8324116" y="3106514"/>
            <a:ext cx="2453643" cy="673209"/>
            <a:chOff x="6423475" y="2964816"/>
            <a:chExt cx="2141420" cy="528698"/>
          </a:xfrm>
        </p:grpSpPr>
        <p:grpSp>
          <p:nvGrpSpPr>
            <p:cNvPr id="162" name="Group 52"/>
            <p:cNvGrpSpPr>
              <a:grpSpLocks noChangeAspect="1"/>
            </p:cNvGrpSpPr>
            <p:nvPr/>
          </p:nvGrpSpPr>
          <p:grpSpPr bwMode="auto">
            <a:xfrm>
              <a:off x="6825979" y="3236488"/>
              <a:ext cx="257078" cy="254252"/>
              <a:chOff x="3796" y="2115"/>
              <a:chExt cx="91" cy="90"/>
            </a:xfrm>
            <a:solidFill>
              <a:schemeClr val="bg1"/>
            </a:solidFill>
            <a:effectLst/>
          </p:grpSpPr>
          <p:sp>
            <p:nvSpPr>
              <p:cNvPr id="165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/>
                <a:endParaRPr lang="zh-CN" altLang="en-US" sz="1733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/>
                <a:endParaRPr lang="zh-CN" altLang="en-US" sz="1733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/>
                <a:endParaRPr lang="zh-CN" altLang="en-US" sz="1733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/>
                <a:endParaRPr lang="zh-CN" altLang="en-US" sz="1733" ker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1" name="任意多边形 18"/>
            <p:cNvSpPr/>
            <p:nvPr/>
          </p:nvSpPr>
          <p:spPr>
            <a:xfrm>
              <a:off x="6423475" y="2964816"/>
              <a:ext cx="2141420" cy="528698"/>
            </a:xfrm>
            <a:custGeom>
              <a:avLst/>
              <a:gdLst>
                <a:gd name="connsiteX0" fmla="*/ 264349 w 1760619"/>
                <a:gd name="connsiteY0" fmla="*/ 0 h 528698"/>
                <a:gd name="connsiteX1" fmla="*/ 1760619 w 1760619"/>
                <a:gd name="connsiteY1" fmla="*/ 0 h 528698"/>
                <a:gd name="connsiteX2" fmla="*/ 1760619 w 1760619"/>
                <a:gd name="connsiteY2" fmla="*/ 528698 h 528698"/>
                <a:gd name="connsiteX3" fmla="*/ 264349 w 1760619"/>
                <a:gd name="connsiteY3" fmla="*/ 528698 h 528698"/>
                <a:gd name="connsiteX4" fmla="*/ 0 w 1760619"/>
                <a:gd name="connsiteY4" fmla="*/ 264349 h 528698"/>
                <a:gd name="connsiteX5" fmla="*/ 264349 w 1760619"/>
                <a:gd name="connsiteY5" fmla="*/ 0 h 52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0619" h="528698">
                  <a:moveTo>
                    <a:pt x="264349" y="0"/>
                  </a:moveTo>
                  <a:lnTo>
                    <a:pt x="1760619" y="0"/>
                  </a:lnTo>
                  <a:lnTo>
                    <a:pt x="1760619" y="528698"/>
                  </a:lnTo>
                  <a:lnTo>
                    <a:pt x="264349" y="528698"/>
                  </a:lnTo>
                  <a:cubicBezTo>
                    <a:pt x="118353" y="528698"/>
                    <a:pt x="0" y="410345"/>
                    <a:pt x="0" y="264349"/>
                  </a:cubicBezTo>
                  <a:cubicBezTo>
                    <a:pt x="0" y="118353"/>
                    <a:pt x="118353" y="0"/>
                    <a:pt x="2643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/>
              <a:endParaRPr lang="zh-CN" altLang="en-US" sz="1733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8324097" y="4516427"/>
            <a:ext cx="3052441" cy="673205"/>
            <a:chOff x="6423475" y="4085776"/>
            <a:chExt cx="2541023" cy="528698"/>
          </a:xfrm>
        </p:grpSpPr>
        <p:sp>
          <p:nvSpPr>
            <p:cNvPr id="158" name="Freeform 63"/>
            <p:cNvSpPr>
              <a:spLocks/>
            </p:cNvSpPr>
            <p:nvPr/>
          </p:nvSpPr>
          <p:spPr bwMode="auto">
            <a:xfrm>
              <a:off x="6791231" y="4384499"/>
              <a:ext cx="108357" cy="97523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任意多边形 28"/>
            <p:cNvSpPr/>
            <p:nvPr/>
          </p:nvSpPr>
          <p:spPr>
            <a:xfrm>
              <a:off x="6423475" y="4085776"/>
              <a:ext cx="2541023" cy="528698"/>
            </a:xfrm>
            <a:custGeom>
              <a:avLst/>
              <a:gdLst>
                <a:gd name="connsiteX0" fmla="*/ 264349 w 1524184"/>
                <a:gd name="connsiteY0" fmla="*/ 0 h 528698"/>
                <a:gd name="connsiteX1" fmla="*/ 1524184 w 1524184"/>
                <a:gd name="connsiteY1" fmla="*/ 0 h 528698"/>
                <a:gd name="connsiteX2" fmla="*/ 1524184 w 1524184"/>
                <a:gd name="connsiteY2" fmla="*/ 528698 h 528698"/>
                <a:gd name="connsiteX3" fmla="*/ 264349 w 1524184"/>
                <a:gd name="connsiteY3" fmla="*/ 528698 h 528698"/>
                <a:gd name="connsiteX4" fmla="*/ 0 w 1524184"/>
                <a:gd name="connsiteY4" fmla="*/ 264349 h 528698"/>
                <a:gd name="connsiteX5" fmla="*/ 264349 w 1524184"/>
                <a:gd name="connsiteY5" fmla="*/ 0 h 52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184" h="528698">
                  <a:moveTo>
                    <a:pt x="264349" y="0"/>
                  </a:moveTo>
                  <a:lnTo>
                    <a:pt x="1524184" y="0"/>
                  </a:lnTo>
                  <a:lnTo>
                    <a:pt x="1524184" y="528698"/>
                  </a:lnTo>
                  <a:lnTo>
                    <a:pt x="264349" y="528698"/>
                  </a:lnTo>
                  <a:cubicBezTo>
                    <a:pt x="118353" y="528698"/>
                    <a:pt x="0" y="410345"/>
                    <a:pt x="0" y="264349"/>
                  </a:cubicBezTo>
                  <a:cubicBezTo>
                    <a:pt x="0" y="118353"/>
                    <a:pt x="118353" y="0"/>
                    <a:pt x="26434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组合 33"/>
          <p:cNvGrpSpPr/>
          <p:nvPr/>
        </p:nvGrpSpPr>
        <p:grpSpPr>
          <a:xfrm>
            <a:off x="8323464" y="5523751"/>
            <a:ext cx="2915297" cy="689557"/>
            <a:chOff x="6422912" y="4863173"/>
            <a:chExt cx="2426843" cy="541537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grpSp>
          <p:nvGrpSpPr>
            <p:cNvPr id="130" name="Group 68"/>
            <p:cNvGrpSpPr>
              <a:grpSpLocks noChangeAspect="1"/>
            </p:cNvGrpSpPr>
            <p:nvPr/>
          </p:nvGrpSpPr>
          <p:grpSpPr bwMode="auto">
            <a:xfrm>
              <a:off x="6826163" y="5251104"/>
              <a:ext cx="243464" cy="86464"/>
              <a:chOff x="3785" y="2095"/>
              <a:chExt cx="107" cy="38"/>
            </a:xfrm>
            <a:grpFill/>
            <a:effectLst/>
          </p:grpSpPr>
          <p:sp>
            <p:nvSpPr>
              <p:cNvPr id="136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/>
                <a:endParaRPr lang="zh-CN" altLang="en-US" sz="280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/>
                <a:endParaRPr lang="zh-CN" altLang="en-US" sz="280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/>
                <a:endParaRPr lang="zh-CN" altLang="en-US" sz="280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29" name="任意多边形 34"/>
            <p:cNvSpPr/>
            <p:nvPr/>
          </p:nvSpPr>
          <p:spPr>
            <a:xfrm>
              <a:off x="6422912" y="4863173"/>
              <a:ext cx="2426843" cy="541537"/>
            </a:xfrm>
            <a:custGeom>
              <a:avLst/>
              <a:gdLst>
                <a:gd name="connsiteX0" fmla="*/ 264349 w 1334863"/>
                <a:gd name="connsiteY0" fmla="*/ 0 h 528698"/>
                <a:gd name="connsiteX1" fmla="*/ 1334863 w 1334863"/>
                <a:gd name="connsiteY1" fmla="*/ 0 h 528698"/>
                <a:gd name="connsiteX2" fmla="*/ 1334863 w 1334863"/>
                <a:gd name="connsiteY2" fmla="*/ 528698 h 528698"/>
                <a:gd name="connsiteX3" fmla="*/ 264349 w 1334863"/>
                <a:gd name="connsiteY3" fmla="*/ 528698 h 528698"/>
                <a:gd name="connsiteX4" fmla="*/ 0 w 1334863"/>
                <a:gd name="connsiteY4" fmla="*/ 264349 h 528698"/>
                <a:gd name="connsiteX5" fmla="*/ 264349 w 1334863"/>
                <a:gd name="connsiteY5" fmla="*/ 0 h 52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4863" h="528698">
                  <a:moveTo>
                    <a:pt x="264349" y="0"/>
                  </a:moveTo>
                  <a:lnTo>
                    <a:pt x="1334863" y="0"/>
                  </a:lnTo>
                  <a:lnTo>
                    <a:pt x="1334863" y="528698"/>
                  </a:lnTo>
                  <a:lnTo>
                    <a:pt x="264349" y="528698"/>
                  </a:lnTo>
                  <a:cubicBezTo>
                    <a:pt x="118353" y="528698"/>
                    <a:pt x="0" y="410345"/>
                    <a:pt x="0" y="264349"/>
                  </a:cubicBezTo>
                  <a:cubicBezTo>
                    <a:pt x="0" y="118353"/>
                    <a:pt x="118353" y="0"/>
                    <a:pt x="26434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/>
              <a:endParaRPr lang="zh-CN" altLang="en-US" sz="2800" ker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3" name="文本框 113"/>
          <p:cNvSpPr txBox="1"/>
          <p:nvPr/>
        </p:nvSpPr>
        <p:spPr>
          <a:xfrm>
            <a:off x="1986831" y="2105104"/>
            <a:ext cx="6194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733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страхованием работников </a:t>
            </a:r>
            <a:r>
              <a:rPr lang="ru-RU" altLang="zh-CN" sz="1733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70%</a:t>
            </a:r>
            <a:r>
              <a:rPr lang="ru-RU" altLang="zh-CN" sz="1733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активных предприятий от несчастных случаев на производстве </a:t>
            </a:r>
          </a:p>
        </p:txBody>
      </p:sp>
      <p:sp>
        <p:nvSpPr>
          <p:cNvPr id="64" name="文本框 113"/>
          <p:cNvSpPr txBox="1"/>
          <p:nvPr/>
        </p:nvSpPr>
        <p:spPr>
          <a:xfrm>
            <a:off x="2129605" y="3236977"/>
            <a:ext cx="60453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733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полная оцифровка коллективных договоров крупных и средних субъектов предпринимательства (оцифрованы 8,3 из 13 тыс.)</a:t>
            </a:r>
          </a:p>
        </p:txBody>
      </p:sp>
      <p:sp>
        <p:nvSpPr>
          <p:cNvPr id="65" name="文本框 113"/>
          <p:cNvSpPr txBox="1"/>
          <p:nvPr/>
        </p:nvSpPr>
        <p:spPr>
          <a:xfrm>
            <a:off x="2063553" y="4485116"/>
            <a:ext cx="614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733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максимальное внесение предприятиями электронных трудовых договоров в ИС «Единая система учета трудовых договоров» </a:t>
            </a:r>
          </a:p>
          <a:p>
            <a:pPr>
              <a:lnSpc>
                <a:spcPts val="1500"/>
              </a:lnSpc>
            </a:pPr>
            <a:r>
              <a:rPr lang="ru-RU" altLang="zh-CN" sz="1733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(внесены 3,8 из 4,5 млн.) </a:t>
            </a:r>
          </a:p>
        </p:txBody>
      </p:sp>
      <p:sp>
        <p:nvSpPr>
          <p:cNvPr id="66" name="文本框 113"/>
          <p:cNvSpPr txBox="1"/>
          <p:nvPr/>
        </p:nvSpPr>
        <p:spPr>
          <a:xfrm>
            <a:off x="2129606" y="5619216"/>
            <a:ext cx="6054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733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присоединилось </a:t>
            </a:r>
            <a:r>
              <a:rPr lang="ru-RU" altLang="zh-CN" sz="1733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610 </a:t>
            </a:r>
            <a:r>
              <a:rPr lang="ru-RU" altLang="zh-CN" sz="1733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предприятий к концепции «Vision Zero - Нулевой травматизм»</a:t>
            </a:r>
          </a:p>
        </p:txBody>
      </p:sp>
      <p:grpSp>
        <p:nvGrpSpPr>
          <p:cNvPr id="68" name="组合 88"/>
          <p:cNvGrpSpPr/>
          <p:nvPr/>
        </p:nvGrpSpPr>
        <p:grpSpPr>
          <a:xfrm>
            <a:off x="8205353" y="1814301"/>
            <a:ext cx="3899468" cy="926496"/>
            <a:chOff x="6095999" y="2039788"/>
            <a:chExt cx="3246121" cy="727614"/>
          </a:xfrm>
        </p:grpSpPr>
        <p:sp>
          <p:nvSpPr>
            <p:cNvPr id="84" name="任意多边形 89"/>
            <p:cNvSpPr/>
            <p:nvPr/>
          </p:nvSpPr>
          <p:spPr>
            <a:xfrm>
              <a:off x="6096000" y="2061493"/>
              <a:ext cx="3246120" cy="705909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5" name="圆角矩形 9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6" name="圆角矩形 9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9" name="组合 92"/>
          <p:cNvGrpSpPr/>
          <p:nvPr/>
        </p:nvGrpSpPr>
        <p:grpSpPr>
          <a:xfrm>
            <a:off x="8205352" y="3010193"/>
            <a:ext cx="3899467" cy="898859"/>
            <a:chOff x="6096000" y="1924117"/>
            <a:chExt cx="3246120" cy="705910"/>
          </a:xfrm>
        </p:grpSpPr>
        <p:sp>
          <p:nvSpPr>
            <p:cNvPr id="81" name="任意多边形 93"/>
            <p:cNvSpPr/>
            <p:nvPr/>
          </p:nvSpPr>
          <p:spPr>
            <a:xfrm>
              <a:off x="6096000" y="1924117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" name="圆角矩形 94"/>
            <p:cNvSpPr/>
            <p:nvPr/>
          </p:nvSpPr>
          <p:spPr>
            <a:xfrm>
              <a:off x="6194875" y="201272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组合 96"/>
          <p:cNvGrpSpPr/>
          <p:nvPr/>
        </p:nvGrpSpPr>
        <p:grpSpPr>
          <a:xfrm>
            <a:off x="8205353" y="4422657"/>
            <a:ext cx="3899468" cy="898859"/>
            <a:chOff x="6095999" y="2039788"/>
            <a:chExt cx="3246121" cy="705910"/>
          </a:xfrm>
        </p:grpSpPr>
        <p:sp>
          <p:nvSpPr>
            <p:cNvPr id="76" name="任意多边形 97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8" name="圆角矩形 9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9" name="圆角矩形 9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组合 100"/>
          <p:cNvGrpSpPr/>
          <p:nvPr/>
        </p:nvGrpSpPr>
        <p:grpSpPr>
          <a:xfrm>
            <a:off x="8205353" y="5445225"/>
            <a:ext cx="3899468" cy="898865"/>
            <a:chOff x="6095999" y="1787986"/>
            <a:chExt cx="3246121" cy="705913"/>
          </a:xfrm>
        </p:grpSpPr>
        <p:sp>
          <p:nvSpPr>
            <p:cNvPr id="73" name="任意多边形 101"/>
            <p:cNvSpPr/>
            <p:nvPr/>
          </p:nvSpPr>
          <p:spPr>
            <a:xfrm>
              <a:off x="6096000" y="1787989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4" name="圆角矩形 102"/>
            <p:cNvSpPr/>
            <p:nvPr/>
          </p:nvSpPr>
          <p:spPr>
            <a:xfrm>
              <a:off x="6194875" y="1863386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5" name="圆角矩形 103"/>
            <p:cNvSpPr/>
            <p:nvPr/>
          </p:nvSpPr>
          <p:spPr>
            <a:xfrm>
              <a:off x="6095999" y="1787986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文本框 95"/>
          <p:cNvSpPr txBox="1"/>
          <p:nvPr/>
        </p:nvSpPr>
        <p:spPr>
          <a:xfrm>
            <a:off x="8461295" y="5583819"/>
            <a:ext cx="21472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altLang="zh-CN" sz="266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610 </a:t>
            </a:r>
            <a:r>
              <a:rPr lang="uz-Cyrl-UZ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предприятий</a:t>
            </a:r>
            <a:endParaRPr lang="zh-CN" alt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文本框 92"/>
          <p:cNvSpPr txBox="1"/>
          <p:nvPr/>
        </p:nvSpPr>
        <p:spPr>
          <a:xfrm>
            <a:off x="8496267" y="2046429"/>
            <a:ext cx="903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altLang="zh-CN" sz="266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zh-CN" alt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文本框 93"/>
          <p:cNvSpPr txBox="1"/>
          <p:nvPr/>
        </p:nvSpPr>
        <p:spPr>
          <a:xfrm>
            <a:off x="8528110" y="3165997"/>
            <a:ext cx="903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altLang="zh-CN" sz="266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63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zh-CN" alt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文本框 94"/>
          <p:cNvSpPr txBox="1"/>
          <p:nvPr/>
        </p:nvSpPr>
        <p:spPr>
          <a:xfrm>
            <a:off x="8528110" y="4579081"/>
            <a:ext cx="903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altLang="zh-CN" sz="266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zh-CN" alt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文本框 93">
            <a:extLst>
              <a:ext uri="{FF2B5EF4-FFF2-40B4-BE49-F238E27FC236}">
                <a16:creationId xmlns:a16="http://schemas.microsoft.com/office/drawing/2014/main" id="{47E72E6B-94E8-C66B-E9BE-9578ADA703BE}"/>
              </a:ext>
            </a:extLst>
          </p:cNvPr>
          <p:cNvSpPr txBox="1"/>
          <p:nvPr/>
        </p:nvSpPr>
        <p:spPr>
          <a:xfrm>
            <a:off x="8444109" y="2001241"/>
            <a:ext cx="903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altLang="zh-CN" sz="266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zh-CN" alt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任意多边形 18">
            <a:extLst>
              <a:ext uri="{FF2B5EF4-FFF2-40B4-BE49-F238E27FC236}">
                <a16:creationId xmlns:a16="http://schemas.microsoft.com/office/drawing/2014/main" id="{346FB5C0-09F0-BB3A-D9E9-902048E6D738}"/>
              </a:ext>
            </a:extLst>
          </p:cNvPr>
          <p:cNvSpPr/>
          <p:nvPr/>
        </p:nvSpPr>
        <p:spPr>
          <a:xfrm>
            <a:off x="8347619" y="1944166"/>
            <a:ext cx="2740936" cy="67320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文本框 93">
            <a:extLst>
              <a:ext uri="{FF2B5EF4-FFF2-40B4-BE49-F238E27FC236}">
                <a16:creationId xmlns:a16="http://schemas.microsoft.com/office/drawing/2014/main" id="{EA47561F-28D4-AC8C-2DEA-6648C6E10C7E}"/>
              </a:ext>
            </a:extLst>
          </p:cNvPr>
          <p:cNvSpPr txBox="1"/>
          <p:nvPr/>
        </p:nvSpPr>
        <p:spPr>
          <a:xfrm>
            <a:off x="8496267" y="1989952"/>
            <a:ext cx="903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altLang="zh-CN" sz="2667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zh-CN" alt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C4181-2103-2514-CDCE-B2D6D36B1A26}"/>
              </a:ext>
            </a:extLst>
          </p:cNvPr>
          <p:cNvSpPr txBox="1"/>
          <p:nvPr/>
        </p:nvSpPr>
        <p:spPr>
          <a:xfrm>
            <a:off x="11036641" y="1304377"/>
            <a:ext cx="1210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a-ET" sz="2400" b="1" dirty="0">
                <a:solidFill>
                  <a:schemeClr val="tx2"/>
                </a:solidFill>
              </a:rPr>
              <a:t>✅</a:t>
            </a:r>
            <a:r>
              <a:rPr lang="en-US" sz="2400" b="1" dirty="0">
                <a:solidFill>
                  <a:schemeClr val="tx2"/>
                </a:solidFill>
              </a:rPr>
              <a:t>KPI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aa-ET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20547-950F-79D9-8BC3-A843498DD28F}"/>
              </a:ext>
            </a:extLst>
          </p:cNvPr>
          <p:cNvSpPr txBox="1"/>
          <p:nvPr/>
        </p:nvSpPr>
        <p:spPr>
          <a:xfrm>
            <a:off x="8528108" y="1304377"/>
            <a:ext cx="2800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a-ET" sz="2400" dirty="0">
                <a:solidFill>
                  <a:schemeClr val="tx2"/>
                </a:solidFill>
              </a:rPr>
              <a:t>📈</a:t>
            </a:r>
            <a:r>
              <a:rPr lang="ru-RU" sz="1733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Исполнение</a:t>
            </a:r>
            <a:endParaRPr lang="aa-ET" sz="1733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78C5A-EC7B-369F-0F1E-2B6731B8637C}"/>
              </a:ext>
            </a:extLst>
          </p:cNvPr>
          <p:cNvSpPr txBox="1"/>
          <p:nvPr/>
        </p:nvSpPr>
        <p:spPr>
          <a:xfrm>
            <a:off x="3023659" y="1304377"/>
            <a:ext cx="307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a-ET" sz="2400" dirty="0">
                <a:solidFill>
                  <a:schemeClr val="tx2"/>
                </a:solidFill>
              </a:rPr>
              <a:t>🎯</a:t>
            </a:r>
            <a:r>
              <a:rPr lang="kk-KZ" sz="2400" dirty="0">
                <a:solidFill>
                  <a:schemeClr val="tx2"/>
                </a:solidFill>
              </a:rPr>
              <a:t> </a:t>
            </a:r>
            <a:r>
              <a:rPr lang="ru-RU" sz="1733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Индикаторы</a:t>
            </a:r>
            <a:endParaRPr lang="aa-ET" sz="1733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5413" y="3058557"/>
            <a:ext cx="88874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15413" y="1988840"/>
            <a:ext cx="88874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15413" y="4384411"/>
            <a:ext cx="88874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15413" y="5447639"/>
            <a:ext cx="88874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67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83C6D-8DCE-EF2E-225D-4D7136ED247E}"/>
              </a:ext>
            </a:extLst>
          </p:cNvPr>
          <p:cNvSpPr txBox="1"/>
          <p:nvPr/>
        </p:nvSpPr>
        <p:spPr>
          <a:xfrm>
            <a:off x="11770993" y="6488668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7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63F9-2EF7-D5FC-C9B7-D3F53C00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16163-94AD-39CC-C630-C09B7824A728}"/>
              </a:ext>
            </a:extLst>
          </p:cNvPr>
          <p:cNvSpPr txBox="1"/>
          <p:nvPr/>
        </p:nvSpPr>
        <p:spPr>
          <a:xfrm>
            <a:off x="18154" y="14671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защита лиц, занятых во вредных условиях труда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" name="图片 57">
            <a:extLst>
              <a:ext uri="{FF2B5EF4-FFF2-40B4-BE49-F238E27FC236}">
                <a16:creationId xmlns:a16="http://schemas.microsoft.com/office/drawing/2014/main" id="{1DF646CF-EB0D-8F4D-8CB6-7BA45DBDAB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8" y="1003932"/>
            <a:ext cx="5547191" cy="1932835"/>
          </a:xfrm>
          <a:prstGeom prst="rect">
            <a:avLst/>
          </a:prstGeom>
        </p:spPr>
      </p:pic>
      <p:sp>
        <p:nvSpPr>
          <p:cNvPr id="39" name="文本框 130">
            <a:extLst>
              <a:ext uri="{FF2B5EF4-FFF2-40B4-BE49-F238E27FC236}">
                <a16:creationId xmlns:a16="http://schemas.microsoft.com/office/drawing/2014/main" id="{C6B9567D-FA2A-0EF2-F68E-9998259A614D}"/>
              </a:ext>
            </a:extLst>
          </p:cNvPr>
          <p:cNvSpPr txBox="1"/>
          <p:nvPr/>
        </p:nvSpPr>
        <p:spPr>
          <a:xfrm>
            <a:off x="633270" y="1599786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altLang="zh-CN" sz="3200" kern="0" dirty="0">
                <a:solidFill>
                  <a:srgbClr val="007A37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ССВ</a:t>
            </a:r>
            <a:endParaRPr lang="zh-CN" altLang="en-US" sz="3200" kern="0" dirty="0">
              <a:solidFill>
                <a:srgbClr val="007A37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8CBB547E-AA16-DBC9-4856-AFA13B90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01" y="1352117"/>
            <a:ext cx="140320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Назначено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90">
            <a:extLst>
              <a:ext uri="{FF2B5EF4-FFF2-40B4-BE49-F238E27FC236}">
                <a16:creationId xmlns:a16="http://schemas.microsoft.com/office/drawing/2014/main" id="{B6EF663B-5062-F6BC-3CAC-1163FC49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365" y="1352117"/>
            <a:ext cx="149977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alt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Выплачено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81126C0B-A08F-1A80-7046-F52E7D98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899" y="1788581"/>
            <a:ext cx="14032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</a:t>
            </a:r>
            <a:r>
              <a:rPr lang="en-US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24486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56F133-3330-B7A5-28C7-7F3C68526300}"/>
              </a:ext>
            </a:extLst>
          </p:cNvPr>
          <p:cNvSpPr txBox="1"/>
          <p:nvPr/>
        </p:nvSpPr>
        <p:spPr>
          <a:xfrm>
            <a:off x="3448268" y="1788581"/>
            <a:ext cx="1731963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alt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48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тенге</a:t>
            </a:r>
          </a:p>
        </p:txBody>
      </p:sp>
      <p:pic>
        <p:nvPicPr>
          <p:cNvPr id="45" name="图片 57">
            <a:extLst>
              <a:ext uri="{FF2B5EF4-FFF2-40B4-BE49-F238E27FC236}">
                <a16:creationId xmlns:a16="http://schemas.microsoft.com/office/drawing/2014/main" id="{3CAA7A6F-8381-292C-665E-837C9F34A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81" y="1003932"/>
            <a:ext cx="5547191" cy="1932835"/>
          </a:xfrm>
          <a:prstGeom prst="rect">
            <a:avLst/>
          </a:prstGeom>
        </p:spPr>
      </p:pic>
      <p:sp>
        <p:nvSpPr>
          <p:cNvPr id="46" name="文本框 130">
            <a:extLst>
              <a:ext uri="{FF2B5EF4-FFF2-40B4-BE49-F238E27FC236}">
                <a16:creationId xmlns:a16="http://schemas.microsoft.com/office/drawing/2014/main" id="{E77EB830-58D8-84AF-06D6-2B4CDB71A2C0}"/>
              </a:ext>
            </a:extLst>
          </p:cNvPr>
          <p:cNvSpPr txBox="1"/>
          <p:nvPr/>
        </p:nvSpPr>
        <p:spPr>
          <a:xfrm>
            <a:off x="6435336" y="1571618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altLang="zh-CN" sz="3200" kern="0" dirty="0">
                <a:solidFill>
                  <a:srgbClr val="007A37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ОСНС</a:t>
            </a:r>
            <a:endParaRPr lang="zh-CN" altLang="en-US" sz="3200" kern="0" dirty="0">
              <a:solidFill>
                <a:srgbClr val="007A37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4C209D00-DBAA-DA21-AC15-7F4560DB0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853" y="1478540"/>
            <a:ext cx="26714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двухкомпонентного страхового тарифа*</a:t>
            </a:r>
          </a:p>
        </p:txBody>
      </p:sp>
      <p:grpSp>
        <p:nvGrpSpPr>
          <p:cNvPr id="68" name="组合 11">
            <a:extLst>
              <a:ext uri="{FF2B5EF4-FFF2-40B4-BE49-F238E27FC236}">
                <a16:creationId xmlns:a16="http://schemas.microsoft.com/office/drawing/2014/main" id="{F4685DF0-5424-6C0E-0EA6-6311920BFDDA}"/>
              </a:ext>
            </a:extLst>
          </p:cNvPr>
          <p:cNvGrpSpPr/>
          <p:nvPr/>
        </p:nvGrpSpPr>
        <p:grpSpPr>
          <a:xfrm>
            <a:off x="648625" y="2991123"/>
            <a:ext cx="1600257" cy="1160792"/>
            <a:chOff x="6621201" y="2075542"/>
            <a:chExt cx="2314727" cy="1679053"/>
          </a:xfrm>
        </p:grpSpPr>
        <p:sp>
          <p:nvSpPr>
            <p:cNvPr id="69" name="矩形 3">
              <a:extLst>
                <a:ext uri="{FF2B5EF4-FFF2-40B4-BE49-F238E27FC236}">
                  <a16:creationId xmlns:a16="http://schemas.microsoft.com/office/drawing/2014/main" id="{02D15881-6C78-DB3C-DD04-13D5E9ACAD91}"/>
                </a:ext>
              </a:extLst>
            </p:cNvPr>
            <p:cNvSpPr/>
            <p:nvPr userDrawn="1"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endParaRPr lang="zh-CN" altLang="en-US" sz="10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组合 13">
              <a:extLst>
                <a:ext uri="{FF2B5EF4-FFF2-40B4-BE49-F238E27FC236}">
                  <a16:creationId xmlns:a16="http://schemas.microsoft.com/office/drawing/2014/main" id="{24BDCD43-BD31-AC33-FE1F-04A5003EAF45}"/>
                </a:ext>
              </a:extLst>
            </p:cNvPr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71" name="圆角矩形 7">
                <a:extLst>
                  <a:ext uri="{FF2B5EF4-FFF2-40B4-BE49-F238E27FC236}">
                    <a16:creationId xmlns:a16="http://schemas.microsoft.com/office/drawing/2014/main" id="{986A2601-CC0F-56DD-1B05-6D6D5E7EED47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endParaRPr lang="zh-CN" altLang="en-US" sz="1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椭圆 15">
                <a:extLst>
                  <a:ext uri="{FF2B5EF4-FFF2-40B4-BE49-F238E27FC236}">
                    <a16:creationId xmlns:a16="http://schemas.microsoft.com/office/drawing/2014/main" id="{E4614DB5-E34C-6958-CE0F-BE5CC51B669B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endParaRPr lang="zh-CN" alt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3" name="圆角矩形 7">
                <a:extLst>
                  <a:ext uri="{FF2B5EF4-FFF2-40B4-BE49-F238E27FC236}">
                    <a16:creationId xmlns:a16="http://schemas.microsoft.com/office/drawing/2014/main" id="{BDE70AB0-4C3A-B601-D2B4-DB21E1CA03FB}"/>
                  </a:ext>
                </a:extLst>
              </p:cNvPr>
              <p:cNvSpPr/>
              <p:nvPr/>
            </p:nvSpPr>
            <p:spPr>
              <a:xfrm>
                <a:off x="6324138" y="2362293"/>
                <a:ext cx="553376" cy="666567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endParaRPr lang="zh-CN" altLang="en-US" sz="1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组合 17">
            <a:extLst>
              <a:ext uri="{FF2B5EF4-FFF2-40B4-BE49-F238E27FC236}">
                <a16:creationId xmlns:a16="http://schemas.microsoft.com/office/drawing/2014/main" id="{6CCF1473-65B6-EB33-D5F7-CEE50B0DAE91}"/>
              </a:ext>
            </a:extLst>
          </p:cNvPr>
          <p:cNvGrpSpPr/>
          <p:nvPr/>
        </p:nvGrpSpPr>
        <p:grpSpPr>
          <a:xfrm>
            <a:off x="6466909" y="2889811"/>
            <a:ext cx="1600257" cy="1160792"/>
            <a:chOff x="6621201" y="2075542"/>
            <a:chExt cx="2314727" cy="1679053"/>
          </a:xfrm>
        </p:grpSpPr>
        <p:sp>
          <p:nvSpPr>
            <p:cNvPr id="75" name="矩形 3">
              <a:extLst>
                <a:ext uri="{FF2B5EF4-FFF2-40B4-BE49-F238E27FC236}">
                  <a16:creationId xmlns:a16="http://schemas.microsoft.com/office/drawing/2014/main" id="{347257E8-1531-4D48-CDBF-3212A35CAB02}"/>
                </a:ext>
              </a:extLst>
            </p:cNvPr>
            <p:cNvSpPr/>
            <p:nvPr userDrawn="1"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endParaRPr lang="zh-CN" altLang="en-US" sz="105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6" name="组合 19">
              <a:extLst>
                <a:ext uri="{FF2B5EF4-FFF2-40B4-BE49-F238E27FC236}">
                  <a16:creationId xmlns:a16="http://schemas.microsoft.com/office/drawing/2014/main" id="{DBD66B51-871F-B558-BF43-AEA8C278BC6A}"/>
                </a:ext>
              </a:extLst>
            </p:cNvPr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77" name="圆角矩形 7">
                <a:extLst>
                  <a:ext uri="{FF2B5EF4-FFF2-40B4-BE49-F238E27FC236}">
                    <a16:creationId xmlns:a16="http://schemas.microsoft.com/office/drawing/2014/main" id="{FD4218ED-6E56-61C9-63AF-841926091C29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endParaRPr lang="zh-CN" altLang="en-US" sz="1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椭圆 21">
                <a:extLst>
                  <a:ext uri="{FF2B5EF4-FFF2-40B4-BE49-F238E27FC236}">
                    <a16:creationId xmlns:a16="http://schemas.microsoft.com/office/drawing/2014/main" id="{4DA8FD58-D176-5411-3C1E-71898CF16139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gradFill>
                <a:gsLst>
                  <a:gs pos="15000">
                    <a:srgbClr val="F1974D"/>
                  </a:gs>
                  <a:gs pos="100000">
                    <a:schemeClr val="accent2"/>
                  </a:gs>
                </a:gsLst>
                <a:path path="circle">
                  <a:fillToRect l="100000" t="100000"/>
                </a:path>
              </a:gra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endParaRPr lang="zh-CN" alt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9" name="圆角矩形 7">
                <a:extLst>
                  <a:ext uri="{FF2B5EF4-FFF2-40B4-BE49-F238E27FC236}">
                    <a16:creationId xmlns:a16="http://schemas.microsoft.com/office/drawing/2014/main" id="{D7970AF8-78CE-245F-0639-AD8F2C45F996}"/>
                  </a:ext>
                </a:extLst>
              </p:cNvPr>
              <p:cNvSpPr/>
              <p:nvPr/>
            </p:nvSpPr>
            <p:spPr>
              <a:xfrm>
                <a:off x="6267543" y="2362294"/>
                <a:ext cx="666567" cy="666564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endParaRPr lang="zh-CN" altLang="en-US" sz="1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0" name="文本框 29">
            <a:extLst>
              <a:ext uri="{FF2B5EF4-FFF2-40B4-BE49-F238E27FC236}">
                <a16:creationId xmlns:a16="http://schemas.microsoft.com/office/drawing/2014/main" id="{A91BDEF8-072E-F63B-1909-33D905620165}"/>
              </a:ext>
            </a:extLst>
          </p:cNvPr>
          <p:cNvSpPr txBox="1"/>
          <p:nvPr/>
        </p:nvSpPr>
        <p:spPr>
          <a:xfrm>
            <a:off x="1662969" y="3679518"/>
            <a:ext cx="4131140" cy="630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кто действительно работал во вредных условиях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1" name="文本框 30">
            <a:extLst>
              <a:ext uri="{FF2B5EF4-FFF2-40B4-BE49-F238E27FC236}">
                <a16:creationId xmlns:a16="http://schemas.microsoft.com/office/drawing/2014/main" id="{C423DE81-6404-D8C7-6A23-55A4259B4329}"/>
              </a:ext>
            </a:extLst>
          </p:cNvPr>
          <p:cNvSpPr txBox="1"/>
          <p:nvPr/>
        </p:nvSpPr>
        <p:spPr>
          <a:xfrm>
            <a:off x="7438418" y="3998531"/>
            <a:ext cx="4130189" cy="630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что упростит процесс, ускорит выплаты и сделает его прозрачным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2" name="PA-文本框 6">
            <a:extLst>
              <a:ext uri="{FF2B5EF4-FFF2-40B4-BE49-F238E27FC236}">
                <a16:creationId xmlns:a16="http://schemas.microsoft.com/office/drawing/2014/main" id="{A45EF1D8-264C-CAE8-E90E-73766B21891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4972" y="2827126"/>
            <a:ext cx="438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Будет расширен круг </a:t>
            </a:r>
          </a:p>
          <a:p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получателей специальной социальной выплаты (ССВ)</a:t>
            </a:r>
          </a:p>
        </p:txBody>
      </p:sp>
      <p:sp>
        <p:nvSpPr>
          <p:cNvPr id="83" name="PA-文本框 6">
            <a:extLst>
              <a:ext uri="{FF2B5EF4-FFF2-40B4-BE49-F238E27FC236}">
                <a16:creationId xmlns:a16="http://schemas.microsoft.com/office/drawing/2014/main" id="{8A0FE667-F627-FDE1-8747-D0A5131300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38418" y="2827125"/>
            <a:ext cx="459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Будет обеспечена полная </a:t>
            </a:r>
          </a:p>
          <a:p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цифровизация системы обязательного страхования от несчастных случаев (ОСНС)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E444F9-39A0-1934-E33B-F6C7BCCB0458}"/>
              </a:ext>
            </a:extLst>
          </p:cNvPr>
          <p:cNvSpPr/>
          <p:nvPr/>
        </p:nvSpPr>
        <p:spPr>
          <a:xfrm>
            <a:off x="1420316" y="4610448"/>
            <a:ext cx="5005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2025 год – 19 183 млн. тенге (17,3 тыс. чел.)</a:t>
            </a:r>
          </a:p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2026 год – 22 611 млн. тенге (19,4 тыс. чел.)</a:t>
            </a:r>
            <a:endParaRPr lang="ru-RU" dirty="0"/>
          </a:p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2027 год – 27 027 млн. тенге (21,9 тыс. чел.)</a:t>
            </a:r>
            <a:endParaRPr lang="ru-RU" dirty="0"/>
          </a:p>
          <a:p>
            <a:endParaRPr lang="ru-RU" dirty="0"/>
          </a:p>
        </p:txBody>
      </p:sp>
      <p:sp>
        <p:nvSpPr>
          <p:cNvPr id="5" name="原创设计师QQ598969553          _4">
            <a:extLst>
              <a:ext uri="{FF2B5EF4-FFF2-40B4-BE49-F238E27FC236}">
                <a16:creationId xmlns:a16="http://schemas.microsoft.com/office/drawing/2014/main" id="{7AE92C59-143A-2A83-1250-2BED3EAD3C42}"/>
              </a:ext>
            </a:extLst>
          </p:cNvPr>
          <p:cNvSpPr/>
          <p:nvPr/>
        </p:nvSpPr>
        <p:spPr>
          <a:xfrm flipV="1">
            <a:off x="6586395" y="4668412"/>
            <a:ext cx="600740" cy="818707"/>
          </a:xfrm>
          <a:prstGeom prst="flowChartManualInput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原创设计师QQ598969553          _16">
            <a:extLst>
              <a:ext uri="{FF2B5EF4-FFF2-40B4-BE49-F238E27FC236}">
                <a16:creationId xmlns:a16="http://schemas.microsoft.com/office/drawing/2014/main" id="{3A398CAC-6A04-76DE-46C8-EEEDA67818DC}"/>
              </a:ext>
            </a:extLst>
          </p:cNvPr>
          <p:cNvGrpSpPr/>
          <p:nvPr/>
        </p:nvGrpSpPr>
        <p:grpSpPr>
          <a:xfrm>
            <a:off x="6738411" y="4852998"/>
            <a:ext cx="307215" cy="307212"/>
            <a:chOff x="11121822" y="1145785"/>
            <a:chExt cx="307214" cy="307212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553CCC0B-40D2-CC0E-5C71-57F5C348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AA80148-9E2C-FC24-EB05-273AAA1BF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1400" kern="0">
                <a:solidFill>
                  <a:prstClr val="black"/>
                </a:solidFill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DB1D81-A189-7723-4B0E-413E66E811DB}"/>
              </a:ext>
            </a:extLst>
          </p:cNvPr>
          <p:cNvSpPr/>
          <p:nvPr/>
        </p:nvSpPr>
        <p:spPr>
          <a:xfrm>
            <a:off x="7339151" y="4610449"/>
            <a:ext cx="485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Возмещение страховыми компаниями затрат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работодателей на превентивные (6%) и реабилитационные мероприятия (6%) </a:t>
            </a:r>
            <a:r>
              <a:rPr lang="ru-RU" sz="1067" i="1" dirty="0">
                <a:latin typeface="Arial" panose="020B0604020202020204" pitchFamily="34" charset="0"/>
                <a:ea typeface="Calibri" panose="020F0502020204030204" pitchFamily="34" charset="0"/>
              </a:rPr>
              <a:t>(Приказ МТСЗН РК от 31 января 2024 года № 20)</a:t>
            </a:r>
          </a:p>
        </p:txBody>
      </p:sp>
      <p:sp>
        <p:nvSpPr>
          <p:cNvPr id="10" name="原创设计师QQ598969553          _4">
            <a:extLst>
              <a:ext uri="{FF2B5EF4-FFF2-40B4-BE49-F238E27FC236}">
                <a16:creationId xmlns:a16="http://schemas.microsoft.com/office/drawing/2014/main" id="{4636D6B5-D0E1-DB80-63B9-4BFC35E9259B}"/>
              </a:ext>
            </a:extLst>
          </p:cNvPr>
          <p:cNvSpPr/>
          <p:nvPr/>
        </p:nvSpPr>
        <p:spPr>
          <a:xfrm flipV="1">
            <a:off x="774239" y="4668412"/>
            <a:ext cx="600740" cy="818707"/>
          </a:xfrm>
          <a:prstGeom prst="flowChartManualInput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原创设计师QQ598969553          _17">
            <a:extLst>
              <a:ext uri="{FF2B5EF4-FFF2-40B4-BE49-F238E27FC236}">
                <a16:creationId xmlns:a16="http://schemas.microsoft.com/office/drawing/2014/main" id="{F77E0507-0D87-917A-FA7C-23B3B47B80E1}"/>
              </a:ext>
            </a:extLst>
          </p:cNvPr>
          <p:cNvSpPr>
            <a:spLocks/>
          </p:cNvSpPr>
          <p:nvPr/>
        </p:nvSpPr>
        <p:spPr bwMode="auto">
          <a:xfrm>
            <a:off x="923433" y="4857718"/>
            <a:ext cx="290808" cy="314671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BEACC6-4553-4AA3-3353-06A7795E52E1}"/>
              </a:ext>
            </a:extLst>
          </p:cNvPr>
          <p:cNvSpPr txBox="1"/>
          <p:nvPr/>
        </p:nvSpPr>
        <p:spPr>
          <a:xfrm>
            <a:off x="720386" y="5552737"/>
            <a:ext cx="11150773" cy="1077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altLang="zh-CN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компонент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Класс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проф.риска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по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отраслям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 (22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кл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)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&gt;&gt;&gt; </a:t>
            </a:r>
            <a:r>
              <a:rPr lang="kk-K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Базовый страховой тариф</a:t>
            </a:r>
          </a:p>
          <a:p>
            <a:pPr algn="l"/>
            <a:r>
              <a:rPr lang="kk-K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2 компонент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. </a:t>
            </a:r>
            <a:r>
              <a:rPr lang="kk-K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Степень интегральной оценки проф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. рисков (от 1 до 5)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&gt;&gt;&gt; </a:t>
            </a:r>
            <a:r>
              <a:rPr lang="kk-K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Страховой тариф скидка/надбавка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er"/>
              </a:rPr>
              <a:t> </a:t>
            </a:r>
          </a:p>
        </p:txBody>
      </p:sp>
      <p:sp>
        <p:nvSpPr>
          <p:cNvPr id="14" name="圆角矩形 23">
            <a:extLst>
              <a:ext uri="{FF2B5EF4-FFF2-40B4-BE49-F238E27FC236}">
                <a16:creationId xmlns:a16="http://schemas.microsoft.com/office/drawing/2014/main" id="{42CFACE1-72FD-255D-4673-DF8049B86C05}"/>
              </a:ext>
            </a:extLst>
          </p:cNvPr>
          <p:cNvSpPr/>
          <p:nvPr/>
        </p:nvSpPr>
        <p:spPr>
          <a:xfrm>
            <a:off x="633270" y="5830452"/>
            <a:ext cx="11302789" cy="502880"/>
          </a:xfrm>
          <a:prstGeom prst="roundRect">
            <a:avLst>
              <a:gd name="adj" fmla="val 29238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 defTabSz="914377">
              <a:defRPr/>
            </a:pPr>
            <a:endParaRPr lang="zh-CN" altLang="en-US" sz="1051" kern="0" dirty="0">
              <a:solidFill>
                <a:prstClr val="white"/>
              </a:solidFill>
              <a:latin typeface="Calibri" panose="020F0502020204030204"/>
              <a:ea typeface="等线" panose="020B0503020204020204" pitchFamily="2" charset="-122"/>
            </a:endParaRP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3BE9B257-28F0-2507-A618-8B1FC94BFE31}"/>
              </a:ext>
            </a:extLst>
          </p:cNvPr>
          <p:cNvSpPr>
            <a:spLocks noEditPoints="1"/>
          </p:cNvSpPr>
          <p:nvPr/>
        </p:nvSpPr>
        <p:spPr bwMode="auto">
          <a:xfrm>
            <a:off x="134278" y="6262217"/>
            <a:ext cx="286820" cy="286859"/>
          </a:xfrm>
          <a:custGeom>
            <a:avLst/>
            <a:gdLst>
              <a:gd name="T0" fmla="*/ 278 w 288"/>
              <a:gd name="T1" fmla="*/ 11 h 288"/>
              <a:gd name="T2" fmla="*/ 278 w 288"/>
              <a:gd name="T3" fmla="*/ 48 h 288"/>
              <a:gd name="T4" fmla="*/ 265 w 288"/>
              <a:gd name="T5" fmla="*/ 61 h 288"/>
              <a:gd name="T6" fmla="*/ 227 w 288"/>
              <a:gd name="T7" fmla="*/ 23 h 288"/>
              <a:gd name="T8" fmla="*/ 240 w 288"/>
              <a:gd name="T9" fmla="*/ 11 h 288"/>
              <a:gd name="T10" fmla="*/ 278 w 288"/>
              <a:gd name="T11" fmla="*/ 11 h 288"/>
              <a:gd name="T12" fmla="*/ 89 w 288"/>
              <a:gd name="T13" fmla="*/ 162 h 288"/>
              <a:gd name="T14" fmla="*/ 89 w 288"/>
              <a:gd name="T15" fmla="*/ 162 h 288"/>
              <a:gd name="T16" fmla="*/ 76 w 288"/>
              <a:gd name="T17" fmla="*/ 212 h 288"/>
              <a:gd name="T18" fmla="*/ 126 w 288"/>
              <a:gd name="T19" fmla="*/ 200 h 288"/>
              <a:gd name="T20" fmla="*/ 253 w 288"/>
              <a:gd name="T21" fmla="*/ 74 h 288"/>
              <a:gd name="T22" fmla="*/ 215 w 288"/>
              <a:gd name="T23" fmla="*/ 36 h 288"/>
              <a:gd name="T24" fmla="*/ 89 w 288"/>
              <a:gd name="T25" fmla="*/ 162 h 288"/>
              <a:gd name="T26" fmla="*/ 214 w 288"/>
              <a:gd name="T27" fmla="*/ 137 h 288"/>
              <a:gd name="T28" fmla="*/ 214 w 288"/>
              <a:gd name="T29" fmla="*/ 137 h 288"/>
              <a:gd name="T30" fmla="*/ 214 w 288"/>
              <a:gd name="T31" fmla="*/ 252 h 288"/>
              <a:gd name="T32" fmla="*/ 36 w 288"/>
              <a:gd name="T33" fmla="*/ 252 h 288"/>
              <a:gd name="T34" fmla="*/ 36 w 288"/>
              <a:gd name="T35" fmla="*/ 74 h 288"/>
              <a:gd name="T36" fmla="*/ 151 w 288"/>
              <a:gd name="T37" fmla="*/ 74 h 288"/>
              <a:gd name="T38" fmla="*/ 187 w 288"/>
              <a:gd name="T39" fmla="*/ 38 h 288"/>
              <a:gd name="T40" fmla="*/ 0 w 288"/>
              <a:gd name="T41" fmla="*/ 38 h 288"/>
              <a:gd name="T42" fmla="*/ 0 w 288"/>
              <a:gd name="T43" fmla="*/ 288 h 288"/>
              <a:gd name="T44" fmla="*/ 250 w 288"/>
              <a:gd name="T45" fmla="*/ 288 h 288"/>
              <a:gd name="T46" fmla="*/ 250 w 288"/>
              <a:gd name="T47" fmla="*/ 101 h 288"/>
              <a:gd name="T48" fmla="*/ 214 w 288"/>
              <a:gd name="T49" fmla="*/ 13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78" y="11"/>
                </a:moveTo>
                <a:cubicBezTo>
                  <a:pt x="288" y="21"/>
                  <a:pt x="288" y="38"/>
                  <a:pt x="278" y="48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50" y="0"/>
                  <a:pt x="267" y="0"/>
                  <a:pt x="278" y="11"/>
                </a:cubicBezTo>
                <a:close/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253" y="74"/>
                  <a:pt x="253" y="74"/>
                  <a:pt x="253" y="74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89" y="162"/>
                  <a:pt x="89" y="162"/>
                  <a:pt x="89" y="162"/>
                </a:cubicBezTo>
                <a:close/>
                <a:moveTo>
                  <a:pt x="214" y="137"/>
                </a:moveTo>
                <a:cubicBezTo>
                  <a:pt x="214" y="137"/>
                  <a:pt x="214" y="137"/>
                  <a:pt x="214" y="137"/>
                </a:cubicBezTo>
                <a:cubicBezTo>
                  <a:pt x="214" y="252"/>
                  <a:pt x="214" y="252"/>
                  <a:pt x="214" y="252"/>
                </a:cubicBezTo>
                <a:cubicBezTo>
                  <a:pt x="36" y="252"/>
                  <a:pt x="36" y="252"/>
                  <a:pt x="36" y="252"/>
                </a:cubicBezTo>
                <a:cubicBezTo>
                  <a:pt x="36" y="74"/>
                  <a:pt x="36" y="74"/>
                  <a:pt x="36" y="74"/>
                </a:cubicBezTo>
                <a:cubicBezTo>
                  <a:pt x="151" y="74"/>
                  <a:pt x="151" y="74"/>
                  <a:pt x="151" y="74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8"/>
                  <a:pt x="0" y="288"/>
                  <a:pt x="0" y="288"/>
                </a:cubicBezTo>
                <a:cubicBezTo>
                  <a:pt x="250" y="288"/>
                  <a:pt x="250" y="288"/>
                  <a:pt x="250" y="288"/>
                </a:cubicBezTo>
                <a:cubicBezTo>
                  <a:pt x="250" y="101"/>
                  <a:pt x="250" y="101"/>
                  <a:pt x="250" y="101"/>
                </a:cubicBezTo>
                <a:lnTo>
                  <a:pt x="214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3" tIns="34287" rIns="68573" bIns="34287" numCol="1" anchor="t" anchorCtr="0" compatLnSpc="1">
            <a:prstTxWarp prst="textNoShape">
              <a:avLst/>
            </a:prstTxWarp>
          </a:bodyPr>
          <a:lstStyle/>
          <a:p>
            <a:endParaRPr lang="zh-CN" altLang="en-US" sz="105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FE4199-B075-6224-566E-329698D7A840}"/>
              </a:ext>
            </a:extLst>
          </p:cNvPr>
          <p:cNvSpPr txBox="1"/>
          <p:nvPr/>
        </p:nvSpPr>
        <p:spPr>
          <a:xfrm>
            <a:off x="11770993" y="6488668"/>
            <a:ext cx="40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K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026FC-50F6-B6DD-4DF0-B0B4067E2753}"/>
              </a:ext>
            </a:extLst>
          </p:cNvPr>
          <p:cNvSpPr txBox="1"/>
          <p:nvPr/>
        </p:nvSpPr>
        <p:spPr>
          <a:xfrm>
            <a:off x="3599723" y="503181"/>
            <a:ext cx="827143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лиц, занятых во вредных условиях труда в 2024 году  - 428 </a:t>
            </a:r>
            <a:r>
              <a:rPr lang="ru-RU" sz="1467" i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тыс.чел</a:t>
            </a:r>
            <a:r>
              <a:rPr lang="ru-RU" sz="1467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467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Выплата работодателями социальных гарантий в 2024 году  - 297,4 </a:t>
            </a:r>
            <a:r>
              <a:rPr lang="ru-RU" sz="1467" i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млрд.тенге</a:t>
            </a:r>
            <a:endParaRPr lang="ru-RU" sz="1467" i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VjYbofqC1G7FHwS38Sh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15853</TotalTime>
  <Words>5541</Words>
  <Application>Microsoft Office PowerPoint</Application>
  <PresentationFormat>Широкоэкранный</PresentationFormat>
  <Paragraphs>1064</Paragraphs>
  <Slides>40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72" baseType="lpstr">
      <vt:lpstr>宋体</vt:lpstr>
      <vt:lpstr>Aharoni</vt:lpstr>
      <vt:lpstr>arial</vt:lpstr>
      <vt:lpstr>arial</vt:lpstr>
      <vt:lpstr>Arial Black</vt:lpstr>
      <vt:lpstr>Arial Narrow</vt:lpstr>
      <vt:lpstr>Arial Unicode MS</vt:lpstr>
      <vt:lpstr>Bahnschrift</vt:lpstr>
      <vt:lpstr>Calibri</vt:lpstr>
      <vt:lpstr>Century Gothic</vt:lpstr>
      <vt:lpstr>Courier New</vt:lpstr>
      <vt:lpstr>等线</vt:lpstr>
      <vt:lpstr>Gladiola</vt:lpstr>
      <vt:lpstr>Google Sans</vt:lpstr>
      <vt:lpstr>Impact</vt:lpstr>
      <vt:lpstr>Inter</vt:lpstr>
      <vt:lpstr>Montserrat</vt:lpstr>
      <vt:lpstr>Montserrat Bold</vt:lpstr>
      <vt:lpstr>Open Sans</vt:lpstr>
      <vt:lpstr>Open Sans Bold</vt:lpstr>
      <vt:lpstr>Open Sans Light</vt:lpstr>
      <vt:lpstr>Segoe UI</vt:lpstr>
      <vt:lpstr>Segoe UI Black</vt:lpstr>
      <vt:lpstr>Segoe UI Semibold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Sybol Bolat</dc:creator>
  <cp:lastModifiedBy>Владелец</cp:lastModifiedBy>
  <cp:revision>107</cp:revision>
  <dcterms:created xsi:type="dcterms:W3CDTF">2023-11-24T04:14:12Z</dcterms:created>
  <dcterms:modified xsi:type="dcterms:W3CDTF">2025-12-02T05:36:20Z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2023-06-01T00:00:00Z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2023-11-24T00:00:00Z</vt:filetime>
  </property>
</Properties>
</file>