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0" r:id="rId2"/>
    <p:sldId id="256" r:id="rId3"/>
    <p:sldId id="272" r:id="rId4"/>
    <p:sldId id="308" r:id="rId5"/>
    <p:sldId id="265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aa-E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D0F"/>
    <a:srgbClr val="324AC6"/>
    <a:srgbClr val="175AAE"/>
    <a:srgbClr val="FF9900"/>
    <a:srgbClr val="0987F9"/>
    <a:srgbClr val="EF9C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46"/>
    <p:restoredTop sz="94717"/>
  </p:normalViewPr>
  <p:slideViewPr>
    <p:cSldViewPr snapToGrid="0">
      <p:cViewPr varScale="1">
        <p:scale>
          <a:sx n="36" d="100"/>
          <a:sy n="36" d="100"/>
        </p:scale>
        <p:origin x="10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A971E-7906-4C5E-BD62-9F1034494572}" type="datetimeFigureOut">
              <a:rPr lang="ru-RU" smtClean="0"/>
              <a:t>02.12.2025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2DCDD-55B7-4E04-8D72-E3CB7C16A8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501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9615">
              <a:defRPr/>
            </a:pPr>
            <a:endParaRPr lang="ru-RU" dirty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3152" indent="-285828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309" indent="-228662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635" indent="-228662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959" indent="-228662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5282" indent="-228662" defTabSz="91941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2605" indent="-228662" defTabSz="91941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929" indent="-228662" defTabSz="91941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7254" indent="-228662" defTabSz="919412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9412" fontAlgn="base">
              <a:spcBef>
                <a:spcPct val="0"/>
              </a:spcBef>
              <a:spcAft>
                <a:spcPct val="0"/>
              </a:spcAft>
            </a:pPr>
            <a:fld id="{5111988E-5D36-416C-9B19-390DE5AB082C}" type="slidenum">
              <a:rPr lang="ru-RU"/>
              <a:pPr defTabSz="919412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63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732A2B-0E36-4D94-BE9F-4F520D8A9F09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184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6AC6D8-4C00-86B4-BE46-C4336F4E2F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B8BD9A-ACBF-67A9-8F9C-B92B73C82C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aa-ET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62CF16-E2CE-C76C-1996-03C0D5A32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FE41-B8EE-0A4F-A75A-BAD318FBF897}" type="datetimeFigureOut">
              <a:rPr lang="aa-ET" smtClean="0"/>
              <a:t>12/02/2025</a:t>
            </a:fld>
            <a:endParaRPr lang="aa-ET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30C113-8830-CE25-4C55-9206196B4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8EA446-7C98-FA4C-0F42-DC8E03F77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D479-BEAB-654F-B512-13B82E5CDA6F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795293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F9BCA4-3581-BCF6-035D-9A559508E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ED78FC-4053-15DF-8BB6-3D30232D8A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8BBCC1-8479-166B-8CD0-5988E2BB9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FE41-B8EE-0A4F-A75A-BAD318FBF897}" type="datetimeFigureOut">
              <a:rPr lang="aa-ET" smtClean="0"/>
              <a:t>12/02/2025</a:t>
            </a:fld>
            <a:endParaRPr lang="aa-ET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3FF468-138F-FA18-3F00-2B0195E9C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FF51E7-2867-1EA1-8283-CC225418C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D479-BEAB-654F-B512-13B82E5CDA6F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098740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E93A27F-1F7F-C649-2F13-28BC3977EE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8FD8AFC-89EA-C77E-0521-49D8D7444E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D9D9D9-4549-A6A6-2276-12812ABAD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FE41-B8EE-0A4F-A75A-BAD318FBF897}" type="datetimeFigureOut">
              <a:rPr lang="aa-ET" smtClean="0"/>
              <a:t>12/02/2025</a:t>
            </a:fld>
            <a:endParaRPr lang="aa-ET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53112D-8EEA-E391-7DC4-DB39B9CB4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375F96-7A42-F4D7-9C46-9EF638230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D479-BEAB-654F-B512-13B82E5CDA6F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629080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4794938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B0D08D-94B5-EA9F-A055-6E1878761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4991F1-F43F-AB08-1F90-80386C487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8C7D75-D004-4B6D-1933-84AFCE0CC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FE41-B8EE-0A4F-A75A-BAD318FBF897}" type="datetimeFigureOut">
              <a:rPr lang="aa-ET" smtClean="0"/>
              <a:t>12/02/2025</a:t>
            </a:fld>
            <a:endParaRPr lang="aa-ET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295C53-9BE2-C0B1-C5CD-53EA6EDD4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50AACF-CFBC-E1EB-9C47-8C6D9DD0B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D479-BEAB-654F-B512-13B82E5CDA6F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433764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84BC2D-5708-3361-51EA-7E30C7929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56E24E-496E-D09B-0525-C257385B1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9854F4-4D9A-5793-9CC7-41E26A2E1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FE41-B8EE-0A4F-A75A-BAD318FBF897}" type="datetimeFigureOut">
              <a:rPr lang="aa-ET" smtClean="0"/>
              <a:t>12/02/2025</a:t>
            </a:fld>
            <a:endParaRPr lang="aa-ET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3BEB50-6534-3489-3C5E-90DC27635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FECDB3-0AD7-29F8-2E32-585CA39B9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D479-BEAB-654F-B512-13B82E5CDA6F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597439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541B57-957F-B151-9675-2B2984A2E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35186D-4AB0-4209-0801-D267713450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EE36EE2-0EC0-5D8D-5442-FAB339ECE8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5366EE-B8DD-7CCC-774B-5959CA5DD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FE41-B8EE-0A4F-A75A-BAD318FBF897}" type="datetimeFigureOut">
              <a:rPr lang="aa-ET" smtClean="0"/>
              <a:t>12/02/2025</a:t>
            </a:fld>
            <a:endParaRPr lang="aa-ET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0652DA1-B9A2-B293-E946-00A90C517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4E0BDD-FE75-5BD8-F661-CD1B09B0C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D479-BEAB-654F-B512-13B82E5CDA6F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013661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E01D1B-B97B-0AC7-90B3-504E17061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22AA273-0482-16C2-7A46-45AB2A4A1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CF10FB9-3AED-CA69-EFC0-5D744B996C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B7D5BAE-10E7-2E48-00B0-C48F36028E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FF5FEC5-7762-30F2-A2EF-9EBB5351FD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27F6209-D259-DD6A-600D-F4DE01057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FE41-B8EE-0A4F-A75A-BAD318FBF897}" type="datetimeFigureOut">
              <a:rPr lang="aa-ET" smtClean="0"/>
              <a:t>12/02/2025</a:t>
            </a:fld>
            <a:endParaRPr lang="aa-ET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BD82330-2CEF-F698-1119-22C8FBE91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96E6E3F-F530-F21C-BA65-A8E47BA7E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D479-BEAB-654F-B512-13B82E5CDA6F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631564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5A8844-5BEF-2CF2-6551-E99B039E9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7D99F37-29B8-534D-CEF6-9FE3FEC2B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FE41-B8EE-0A4F-A75A-BAD318FBF897}" type="datetimeFigureOut">
              <a:rPr lang="aa-ET" smtClean="0"/>
              <a:t>12/02/2025</a:t>
            </a:fld>
            <a:endParaRPr lang="aa-ET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708DD15-5F20-F9ED-C446-473099104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6026D96-2031-6850-195C-58A0B2274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D479-BEAB-654F-B512-13B82E5CDA6F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4277145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F9EDE2C-682F-BB97-95A7-B2B0855B9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FE41-B8EE-0A4F-A75A-BAD318FBF897}" type="datetimeFigureOut">
              <a:rPr lang="aa-ET" smtClean="0"/>
              <a:t>12/02/2025</a:t>
            </a:fld>
            <a:endParaRPr lang="aa-ET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DE6B2DC-DFFF-D456-22FE-8DDA0F520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95A0E10-EA6D-6B61-60D5-E5733E8CF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D479-BEAB-654F-B512-13B82E5CDA6F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110897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CC1F19-4BD1-8905-101B-60086CC17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A40295-8E78-E5C3-4481-CA91326F6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D6FE7C-0660-D6E8-1014-794001A5DE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1044621-0F7E-AC22-CCEB-1A909FE5A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FE41-B8EE-0A4F-A75A-BAD318FBF897}" type="datetimeFigureOut">
              <a:rPr lang="aa-ET" smtClean="0"/>
              <a:t>12/02/2025</a:t>
            </a:fld>
            <a:endParaRPr lang="aa-ET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6DEA395-0EC0-A4B1-49E7-CAF08B838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28CD2DE-AB16-5DE2-26B5-3A026B26B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D479-BEAB-654F-B512-13B82E5CDA6F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3421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77B376-DD71-6859-4E26-9F1408833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06BD222-4A9B-86C0-CB91-AADDD44F46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a-ET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A590946-D199-19B0-AD0C-69A2A7A002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B20A5B-4ED4-1681-C462-40DA6BB6F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2FE41-B8EE-0A4F-A75A-BAD318FBF897}" type="datetimeFigureOut">
              <a:rPr lang="aa-ET" smtClean="0"/>
              <a:t>12/02/2025</a:t>
            </a:fld>
            <a:endParaRPr lang="aa-ET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B90EFD-05E6-4C46-700B-A69A885C4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8BA890-D271-4B78-EA12-9C73927B9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3D479-BEAB-654F-B512-13B82E5CDA6F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2708192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F97E59-0871-008A-2003-3602D3FDC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aa-ET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F045D9B-D04A-E04C-BCF2-FA7F74C66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aa-ET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CBEFB5-4CD4-FDB8-6970-604C5ABAEB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F2FE41-B8EE-0A4F-A75A-BAD318FBF897}" type="datetimeFigureOut">
              <a:rPr lang="aa-ET" smtClean="0"/>
              <a:t>12/02/2025</a:t>
            </a:fld>
            <a:endParaRPr lang="aa-ET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4A710F-BB89-3AB0-12DC-67E6791F70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a-ET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71DB4C-4A02-B117-ED3F-922E6FFF6A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03D479-BEAB-654F-B512-13B82E5CDA6F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947792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a-E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Прямоугольник 69"/>
          <p:cNvSpPr/>
          <p:nvPr/>
        </p:nvSpPr>
        <p:spPr>
          <a:xfrm>
            <a:off x="36628" y="0"/>
            <a:ext cx="12187212" cy="3659907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9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488" y="836145"/>
            <a:ext cx="2215812" cy="2320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2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7683712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85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8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5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6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97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9326245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0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3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04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1274445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05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6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7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8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09" name="Группа 21">
            <a:extLst>
              <a:ext uri="{FF2B5EF4-FFF2-40B4-BE49-F238E27FC236}">
                <a16:creationId xmlns:a16="http://schemas.microsoft.com/office/drawing/2014/main" id="{FB78115B-C6A5-41E0-932C-34DB86D9E81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2916978" y="1104618"/>
            <a:ext cx="1664397" cy="1639561"/>
            <a:chOff x="464266" y="2731227"/>
            <a:chExt cx="970345" cy="932948"/>
          </a:xfrm>
          <a:solidFill>
            <a:schemeClr val="bg1"/>
          </a:solidFill>
        </p:grpSpPr>
        <p:sp>
          <p:nvSpPr>
            <p:cNvPr id="110" name="Graphic 1">
              <a:extLst>
                <a:ext uri="{FF2B5EF4-FFF2-40B4-BE49-F238E27FC236}">
                  <a16:creationId xmlns:a16="http://schemas.microsoft.com/office/drawing/2014/main" id="{E90D109E-C172-40AE-BFF7-646FF506EE35}"/>
                </a:ext>
              </a:extLst>
            </p:cNvPr>
            <p:cNvSpPr/>
            <p:nvPr/>
          </p:nvSpPr>
          <p:spPr>
            <a:xfrm>
              <a:off x="464266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1" name="Graphic 1">
              <a:extLst>
                <a:ext uri="{FF2B5EF4-FFF2-40B4-BE49-F238E27FC236}">
                  <a16:creationId xmlns:a16="http://schemas.microsoft.com/office/drawing/2014/main" id="{AFE94FE4-BB04-491E-8783-4E416C2D1168}"/>
                </a:ext>
              </a:extLst>
            </p:cNvPr>
            <p:cNvSpPr/>
            <p:nvPr/>
          </p:nvSpPr>
          <p:spPr>
            <a:xfrm>
              <a:off x="949438" y="273122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2" name="Graphic 1">
              <a:extLst>
                <a:ext uri="{FF2B5EF4-FFF2-40B4-BE49-F238E27FC236}">
                  <a16:creationId xmlns:a16="http://schemas.microsoft.com/office/drawing/2014/main" id="{4D7FE1F4-DA79-4BEA-B68D-8ED6A3859731}"/>
                </a:ext>
              </a:extLst>
            </p:cNvPr>
            <p:cNvSpPr/>
            <p:nvPr/>
          </p:nvSpPr>
          <p:spPr>
            <a:xfrm>
              <a:off x="464266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5" name="Graphic 1">
              <a:extLst>
                <a:ext uri="{FF2B5EF4-FFF2-40B4-BE49-F238E27FC236}">
                  <a16:creationId xmlns:a16="http://schemas.microsoft.com/office/drawing/2014/main" id="{810D097D-B676-4253-A13E-CF1825774DEC}"/>
                </a:ext>
              </a:extLst>
            </p:cNvPr>
            <p:cNvSpPr/>
            <p:nvPr/>
          </p:nvSpPr>
          <p:spPr>
            <a:xfrm>
              <a:off x="949439" y="3189767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grpFill/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eaLnBrk="0" hangingPunct="0">
                <a:defRPr/>
              </a:pPr>
              <a:endPara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121" name="Прямоугольник 120"/>
          <p:cNvSpPr/>
          <p:nvPr/>
        </p:nvSpPr>
        <p:spPr>
          <a:xfrm>
            <a:off x="-166567" y="119691"/>
            <a:ext cx="64094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sz="16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ҚАЗАҚСТАН РЕСПУБЛИКАСЫНЫҢ </a:t>
            </a:r>
            <a:br>
              <a:rPr lang="kk-KZ" sz="16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kk-KZ" sz="16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ОҚУ-АҒАРТУ МИНИСТРЛІГІ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066284" y="6458743"/>
            <a:ext cx="2059429" cy="349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2025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жыл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1600" b="1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5066285" y="6364587"/>
            <a:ext cx="2059429" cy="5514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194798" y="68136"/>
            <a:ext cx="62817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МИНИСТЕРСТВО ПРОСВЕЩЕНИЯ</a:t>
            </a:r>
            <a:b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РЕСПУБЛИКИ КАЗАХСТАН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5965" y="4569526"/>
            <a:ext cx="115361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kern="0" spc="-15" dirty="0">
                <a:solidFill>
                  <a:srgbClr val="001F5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ОРТА БІЛІМ БЕРУ </a:t>
            </a:r>
            <a:r>
              <a:rPr lang="ru-RU" sz="2800" b="1" kern="0" spc="-15" dirty="0">
                <a:solidFill>
                  <a:srgbClr val="001F5F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ПЕДАГОГТЕРІНІҢ КАДРЛЫҚ ӘЛЕУЕТІ</a:t>
            </a:r>
            <a:endParaRPr lang="x-none" sz="2800" b="1" kern="0" spc="-15" dirty="0">
              <a:solidFill>
                <a:srgbClr val="001F5F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1387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 descr="Изображение выглядит как белый, дизайн, шаблон, рисунок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3871E08-3F75-36F1-9306-FF656346D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B147D878-24A9-E847-1897-EFA15869198C}"/>
              </a:ext>
            </a:extLst>
          </p:cNvPr>
          <p:cNvSpPr/>
          <p:nvPr/>
        </p:nvSpPr>
        <p:spPr>
          <a:xfrm>
            <a:off x="726521" y="701870"/>
            <a:ext cx="10433785" cy="848477"/>
          </a:xfrm>
          <a:prstGeom prst="roundRect">
            <a:avLst>
              <a:gd name="adj" fmla="val 31414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68E2C2-6037-9E87-C030-F263166CC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945" y="688063"/>
            <a:ext cx="11482939" cy="655301"/>
          </a:xfrm>
        </p:spPr>
        <p:txBody>
          <a:bodyPr>
            <a:normAutofit/>
          </a:bodyPr>
          <a:lstStyle/>
          <a:p>
            <a:r>
              <a:rPr lang="ru-RU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ПЕДАГОГТЕРДІҢ </a:t>
            </a:r>
            <a:r>
              <a:rPr lang="ru-RU" sz="2400" b="1" cap="all" dirty="0" err="1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сапалық</a:t>
            </a:r>
            <a:r>
              <a:rPr lang="ru-RU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 </a:t>
            </a:r>
            <a:r>
              <a:rPr lang="ru-RU" sz="2400" b="1" cap="all" dirty="0" err="1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құрамы</a:t>
            </a:r>
            <a:endParaRPr lang="aa-ET" sz="2400" b="1" cap="all" dirty="0">
              <a:solidFill>
                <a:srgbClr val="324AC6"/>
              </a:solidFill>
              <a:latin typeface="SF Pro Display Heavy" pitchFamily="2" charset="0"/>
              <a:ea typeface="SF Pro Display Heavy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F8FD5C-6168-15BB-7F22-09647D72BBA2}"/>
              </a:ext>
            </a:extLst>
          </p:cNvPr>
          <p:cNvSpPr txBox="1"/>
          <p:nvPr/>
        </p:nvSpPr>
        <p:spPr>
          <a:xfrm>
            <a:off x="1187901" y="1816373"/>
            <a:ext cx="6464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k-KZ" dirty="0"/>
              <a:t>Елімізде</a:t>
            </a:r>
            <a:r>
              <a:rPr lang="kk-KZ" b="1" dirty="0"/>
              <a:t> 400 мыңнан артық </a:t>
            </a:r>
            <a:r>
              <a:rPr lang="kk-KZ" i="1" dirty="0"/>
              <a:t>(401 654)</a:t>
            </a:r>
            <a:r>
              <a:rPr lang="kk-KZ" dirty="0"/>
              <a:t> педагог жұмыс істейді.</a:t>
            </a:r>
            <a:endParaRPr lang="aa-ET" sz="1400" dirty="0">
              <a:latin typeface="SF Pro Display" pitchFamily="2" charset="0"/>
              <a:ea typeface="SF Pro Display" pitchFamily="2" charset="0"/>
            </a:endParaRPr>
          </a:p>
        </p:txBody>
      </p:sp>
      <p:pic>
        <p:nvPicPr>
          <p:cNvPr id="25" name="Рисунок 24" descr="Изображение выглядит как желтый, мультфильм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5F99062A-D229-6BFE-2DBF-05FFF42B25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15469" y="796319"/>
            <a:ext cx="659578" cy="659578"/>
          </a:xfrm>
          <a:prstGeom prst="rect">
            <a:avLst/>
          </a:prstGeom>
        </p:spPr>
      </p:pic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id="{D5A9CEA4-843F-1EA4-586D-EBA07BAA2978}"/>
              </a:ext>
            </a:extLst>
          </p:cNvPr>
          <p:cNvSpPr/>
          <p:nvPr/>
        </p:nvSpPr>
        <p:spPr>
          <a:xfrm>
            <a:off x="8073579" y="1865161"/>
            <a:ext cx="3285800" cy="2211969"/>
          </a:xfrm>
          <a:prstGeom prst="roundRect">
            <a:avLst/>
          </a:prstGeom>
          <a:solidFill>
            <a:srgbClr val="FFBD0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3" name="Прямоугольник 2"/>
          <p:cNvSpPr/>
          <p:nvPr/>
        </p:nvSpPr>
        <p:spPr>
          <a:xfrm>
            <a:off x="8292973" y="1955272"/>
            <a:ext cx="284701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2025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160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педагог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ПББ </a:t>
            </a:r>
            <a:r>
              <a:rPr lang="ru-RU" i="1" dirty="0" err="1">
                <a:latin typeface="Arial" panose="020B0604020202020204" pitchFamily="34" charset="0"/>
                <a:cs typeface="Arial" panose="020B0604020202020204" pitchFamily="34" charset="0"/>
              </a:rPr>
              <a:t>тестілеуіне</a:t>
            </a: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i="1" dirty="0">
                <a:latin typeface="Arial" panose="020B0604020202020204" pitchFamily="34" charset="0"/>
                <a:cs typeface="Arial" panose="020B0604020202020204" pitchFamily="34" charset="0"/>
              </a:rPr>
              <a:t>қ</a:t>
            </a:r>
            <a:r>
              <a:rPr lang="ru-RU" i="1" dirty="0" err="1">
                <a:latin typeface="Arial" panose="020B0604020202020204" pitchFamily="34" charset="0"/>
                <a:cs typeface="Arial" panose="020B0604020202020204" pitchFamily="34" charset="0"/>
              </a:rPr>
              <a:t>атысты</a:t>
            </a:r>
            <a:endParaRPr lang="ru-RU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87901" y="2523582"/>
            <a:ext cx="609349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600" dirty="0"/>
              <a:t>Біліктілік санаттары бойынша: </a:t>
            </a:r>
          </a:p>
          <a:p>
            <a:pPr marL="342900" indent="-342900">
              <a:buAutoNum type="arabicPeriod"/>
            </a:pPr>
            <a:r>
              <a:rPr lang="kk-KZ" sz="1600" dirty="0"/>
              <a:t>«педагог» - </a:t>
            </a:r>
            <a:r>
              <a:rPr lang="kk-KZ" sz="1600" b="1" dirty="0"/>
              <a:t>25,8%</a:t>
            </a:r>
            <a:r>
              <a:rPr lang="kk-KZ" sz="1600" dirty="0"/>
              <a:t> (103 627); </a:t>
            </a:r>
          </a:p>
          <a:p>
            <a:pPr marL="342900" indent="-342900">
              <a:buAutoNum type="arabicPeriod"/>
            </a:pPr>
            <a:r>
              <a:rPr lang="kk-KZ" sz="1600" dirty="0"/>
              <a:t>«педагог-модератор» - </a:t>
            </a:r>
            <a:r>
              <a:rPr lang="kk-KZ" sz="1600" b="1" dirty="0"/>
              <a:t>29,9%</a:t>
            </a:r>
            <a:r>
              <a:rPr lang="kk-KZ" sz="1600" dirty="0"/>
              <a:t> (120 028);  </a:t>
            </a:r>
          </a:p>
          <a:p>
            <a:pPr marL="342900" indent="-342900">
              <a:buAutoNum type="arabicPeriod"/>
            </a:pPr>
            <a:r>
              <a:rPr lang="kk-KZ" sz="1600" dirty="0"/>
              <a:t>«педагог-сарапшы» - </a:t>
            </a:r>
            <a:r>
              <a:rPr lang="kk-KZ" sz="1600" b="1" dirty="0"/>
              <a:t>23,2%</a:t>
            </a:r>
            <a:r>
              <a:rPr lang="kk-KZ" sz="1600" dirty="0"/>
              <a:t> (93 005);</a:t>
            </a:r>
          </a:p>
          <a:p>
            <a:pPr marL="342900" indent="-342900">
              <a:buAutoNum type="arabicPeriod"/>
            </a:pPr>
            <a:r>
              <a:rPr lang="kk-KZ" sz="1600" dirty="0"/>
              <a:t>«педагог-зерттеуші» - </a:t>
            </a:r>
            <a:r>
              <a:rPr lang="kk-KZ" sz="1600" b="1" dirty="0"/>
              <a:t>19,8%</a:t>
            </a:r>
            <a:r>
              <a:rPr lang="kk-KZ" sz="1600" dirty="0"/>
              <a:t> (79 613);</a:t>
            </a:r>
          </a:p>
          <a:p>
            <a:pPr marL="342900" indent="-342900">
              <a:buAutoNum type="arabicPeriod"/>
            </a:pPr>
            <a:r>
              <a:rPr lang="kk-KZ" sz="1600" dirty="0"/>
              <a:t>«педагог-шебер» - </a:t>
            </a:r>
            <a:r>
              <a:rPr lang="kk-KZ" sz="1600" b="1" dirty="0"/>
              <a:t>0,8%</a:t>
            </a:r>
            <a:r>
              <a:rPr lang="kk-KZ" sz="1600" dirty="0"/>
              <a:t> (3 075).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175279" y="2999003"/>
            <a:ext cx="320431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ea typeface="MS Mincho"/>
              </a:rPr>
              <a:t>Олардың тек </a:t>
            </a:r>
            <a:r>
              <a:rPr lang="kk-KZ" sz="2000" b="1" dirty="0">
                <a:latin typeface="Arial" panose="020B0604020202020204" pitchFamily="34" charset="0"/>
                <a:ea typeface="MS Mincho"/>
              </a:rPr>
              <a:t>44%</a:t>
            </a:r>
            <a:r>
              <a:rPr lang="kk-KZ" dirty="0">
                <a:latin typeface="Arial" panose="020B0604020202020204" pitchFamily="34" charset="0"/>
                <a:ea typeface="MS Mincho"/>
              </a:rPr>
              <a:t>-ы ғана </a:t>
            </a:r>
            <a:r>
              <a:rPr lang="kk-KZ" sz="1400" i="1" dirty="0">
                <a:latin typeface="Arial" panose="020B0604020202020204" pitchFamily="34" charset="0"/>
                <a:ea typeface="MS Mincho"/>
              </a:rPr>
              <a:t>(70 065)</a:t>
            </a:r>
            <a:r>
              <a:rPr lang="kk-KZ" dirty="0">
                <a:latin typeface="Arial" panose="020B0604020202020204" pitchFamily="34" charset="0"/>
                <a:ea typeface="MS Mincho"/>
              </a:rPr>
              <a:t> шекті деңгейді еңсерді.</a:t>
            </a:r>
            <a:endParaRPr lang="ru-RU" dirty="0"/>
          </a:p>
        </p:txBody>
      </p:sp>
      <p:sp>
        <p:nvSpPr>
          <p:cNvPr id="30" name="Скругленный прямоугольник 29">
            <a:extLst>
              <a:ext uri="{FF2B5EF4-FFF2-40B4-BE49-F238E27FC236}">
                <a16:creationId xmlns:a16="http://schemas.microsoft.com/office/drawing/2014/main" id="{E8171AAD-4FB6-2446-6AC2-473D7045B8A0}"/>
              </a:ext>
            </a:extLst>
          </p:cNvPr>
          <p:cNvSpPr/>
          <p:nvPr/>
        </p:nvSpPr>
        <p:spPr>
          <a:xfrm>
            <a:off x="1246844" y="5038932"/>
            <a:ext cx="10112535" cy="785866"/>
          </a:xfrm>
          <a:prstGeom prst="roundRect">
            <a:avLst>
              <a:gd name="adj" fmla="val 13901"/>
            </a:avLst>
          </a:prstGeom>
          <a:solidFill>
            <a:srgbClr val="324AC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srgbClr val="0987F9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439197" y="5136343"/>
            <a:ext cx="98592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ea typeface="MS Mincho"/>
              </a:rPr>
              <a:t>Тестілеуден өту тәртібінің бұзылуына байланысты 460 (0,27%) педагог </a:t>
            </a:r>
            <a:r>
              <a:rPr lang="kk-KZ" b="1" dirty="0">
                <a:solidFill>
                  <a:srgbClr val="FF0000"/>
                </a:solidFill>
                <a:latin typeface="Arial" panose="020B0604020202020204" pitchFamily="34" charset="0"/>
                <a:ea typeface="MS Mincho"/>
              </a:rPr>
              <a:t>аттестаттаудан бір жыл мерзімге шеттетілді.</a:t>
            </a:r>
          </a:p>
        </p:txBody>
      </p:sp>
    </p:spTree>
    <p:extLst>
      <p:ext uri="{BB962C8B-B14F-4D97-AF65-F5344CB8AC3E}">
        <p14:creationId xmlns:p14="http://schemas.microsoft.com/office/powerpoint/2010/main" val="1327493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66825" y="114301"/>
            <a:ext cx="9582150" cy="619125"/>
          </a:xfrm>
          <a:custGeom>
            <a:avLst/>
            <a:gdLst/>
            <a:ahLst/>
            <a:cxnLst/>
            <a:rect l="l" t="t" r="r" b="b"/>
            <a:pathLst>
              <a:path w="9582150" h="619125">
                <a:moveTo>
                  <a:pt x="9582150" y="0"/>
                </a:moveTo>
                <a:lnTo>
                  <a:pt x="0" y="0"/>
                </a:lnTo>
                <a:lnTo>
                  <a:pt x="0" y="619125"/>
                </a:lnTo>
                <a:lnTo>
                  <a:pt x="9582150" y="619125"/>
                </a:lnTo>
                <a:lnTo>
                  <a:pt x="9582150" y="0"/>
                </a:lnTo>
                <a:close/>
              </a:path>
            </a:pathLst>
          </a:custGeom>
          <a:solidFill>
            <a:srgbClr val="BBDCE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00100" y="114301"/>
            <a:ext cx="10515600" cy="631583"/>
          </a:xfrm>
          <a:prstGeom prst="rect">
            <a:avLst/>
          </a:prstGeom>
        </p:spPr>
        <p:txBody>
          <a:bodyPr vert="horz" wrap="square" lIns="0" tIns="15875" rIns="0" bIns="0" rtlCol="0" anchor="ctr">
            <a:spAutoFit/>
          </a:bodyPr>
          <a:lstStyle/>
          <a:p>
            <a:pPr marL="870585" marR="5080" indent="-858519" algn="ctr">
              <a:lnSpc>
                <a:spcPct val="100000"/>
              </a:lnSpc>
              <a:spcBef>
                <a:spcPts val="125"/>
              </a:spcBef>
            </a:pP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sz="20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ЖЫ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</a:t>
            </a:r>
            <a:r>
              <a:rPr sz="2000" spc="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sz="2000" spc="-6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АҚПАН-</a:t>
            </a:r>
            <a:r>
              <a:rPr lang="kk-KZ"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АЗАН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2000" spc="-13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ҒЫ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20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 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ПБ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2000" spc="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</a:t>
            </a:r>
            <a:r>
              <a:rPr sz="20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2000" spc="-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ИЖ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</a:t>
            </a:r>
            <a:r>
              <a:rPr sz="20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2000" spc="1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</a:t>
            </a:r>
            <a:r>
              <a:rPr sz="2000" spc="-1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sz="2000" spc="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ЙЫ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2000" spc="-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2000" spc="-7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sz="20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2000" spc="1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2000" spc="-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z="2000" spc="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20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2000" spc="-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z="20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sp>
        <p:nvSpPr>
          <p:cNvPr id="4" name="object 4"/>
          <p:cNvSpPr/>
          <p:nvPr/>
        </p:nvSpPr>
        <p:spPr>
          <a:xfrm>
            <a:off x="9301226" y="662052"/>
            <a:ext cx="5080" cy="1905"/>
          </a:xfrm>
          <a:custGeom>
            <a:avLst/>
            <a:gdLst/>
            <a:ahLst/>
            <a:cxnLst/>
            <a:rect l="l" t="t" r="r" b="b"/>
            <a:pathLst>
              <a:path w="5079" h="1904">
                <a:moveTo>
                  <a:pt x="0" y="1524"/>
                </a:moveTo>
                <a:lnTo>
                  <a:pt x="4699" y="0"/>
                </a:lnTo>
              </a:path>
            </a:pathLst>
          </a:custGeom>
          <a:ln w="9525">
            <a:solidFill>
              <a:srgbClr val="357DB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01" y="914396"/>
          <a:ext cx="9220199" cy="5719729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10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15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152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140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152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341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8200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Облыс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Тіркелген</a:t>
                      </a:r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педагогтер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Тапсырған</a:t>
                      </a:r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педагогтер</a:t>
                      </a:r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саны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Келмегендер</a:t>
                      </a:r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саны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Нәтижелерінің</a:t>
                      </a:r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күші</a:t>
                      </a:r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жойылғандар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Шекті</a:t>
                      </a:r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балл </a:t>
                      </a:r>
                      <a:r>
                        <a:rPr lang="ru-RU" sz="12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жинағандар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Шекті</a:t>
                      </a:r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балл </a:t>
                      </a:r>
                      <a:r>
                        <a:rPr lang="ru-RU" sz="12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жинай</a:t>
                      </a:r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="1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алмағандар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Астана қ.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6677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6240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93,46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2927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Алматы қ.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10526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92,32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5000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Шымкент қ.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10092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8828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87,48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1211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3959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4869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Абай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4958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4763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96,07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2172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2591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Ақмола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7570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7370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97,36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3627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3743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Ақтөбе</a:t>
                      </a:r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облысы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8967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8697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96,99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3547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5150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Алматы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14552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13762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94,57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6297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7465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Атырау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5182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4862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93,82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1934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2928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Батыс Қазақстан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6445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6227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96,62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2730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3497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Жамбыл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11539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10835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93,90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4185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6650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Жетісу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7257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6995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96,39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4078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Қарағанды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7336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7040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95,97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3293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3747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Қостанай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5827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5663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97,19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2624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3039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Қызылорда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10389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9941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95,69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4218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5723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Маңғыстау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7544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3501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4043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Павлодар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6355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6091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95,85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2739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3352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Солтүстік Қазақстан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4674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4533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96,98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2276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2257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Шығыс Қазақстан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5242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5095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97,20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2673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2422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Түркістан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25761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23555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91,44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8604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14951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Ұлытау</a:t>
                      </a:r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облысы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1912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1790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93,62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738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1052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210" marR="9210" marT="9210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333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Барлығы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169273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159549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94,26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70065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89484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5779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2"/>
          <p:cNvSpPr/>
          <p:nvPr/>
        </p:nvSpPr>
        <p:spPr>
          <a:xfrm rot="10800000">
            <a:off x="4843613" y="1742851"/>
            <a:ext cx="2220366" cy="4195849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A66700E-970E-4D87-BF32-BFFC6D4956CB}"/>
              </a:ext>
            </a:extLst>
          </p:cNvPr>
          <p:cNvSpPr/>
          <p:nvPr/>
        </p:nvSpPr>
        <p:spPr>
          <a:xfrm>
            <a:off x="3610353" y="96238"/>
            <a:ext cx="4854545" cy="553353"/>
          </a:xfrm>
          <a:prstGeom prst="rect">
            <a:avLst/>
          </a:prstGeom>
        </p:spPr>
        <p:txBody>
          <a:bodyPr wrap="square" lIns="91436" tIns="45718" rIns="91436" bIns="45718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chemeClr val="bg1"/>
                </a:solidFill>
                <a:latin typeface="Century Gothic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2800" dirty="0">
              <a:solidFill>
                <a:schemeClr val="bg1"/>
              </a:solidFill>
              <a:latin typeface="Century Gothic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911131" y="763126"/>
            <a:ext cx="2772483" cy="3434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32" b="1" dirty="0">
              <a:solidFill>
                <a:srgbClr val="002060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9" t="34553"/>
          <a:stretch/>
        </p:blipFill>
        <p:spPr>
          <a:xfrm>
            <a:off x="0" y="0"/>
            <a:ext cx="12192000" cy="48993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495628" y="43074"/>
            <a:ext cx="111367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 ЕРЕЖЕЛЕРІ МЕН ШАРТТАРЫНА ЕНГІЗІЛГЕН НЕГІЗГІ ӨЗГЕРІСТЕР</a:t>
            </a:r>
            <a:endParaRPr lang="x-none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2"/>
          <p:cNvSpPr/>
          <p:nvPr/>
        </p:nvSpPr>
        <p:spPr>
          <a:xfrm rot="16200000">
            <a:off x="2071269" y="-333115"/>
            <a:ext cx="2220366" cy="4498765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  <p:sp>
        <p:nvSpPr>
          <p:cNvPr id="11" name="Rounded Rectangle 2"/>
          <p:cNvSpPr/>
          <p:nvPr/>
        </p:nvSpPr>
        <p:spPr>
          <a:xfrm rot="16200000">
            <a:off x="7704380" y="-330730"/>
            <a:ext cx="2220366" cy="4560816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4" name="Rounded Rectangle 2"/>
          <p:cNvSpPr/>
          <p:nvPr/>
        </p:nvSpPr>
        <p:spPr>
          <a:xfrm rot="16200000">
            <a:off x="1894750" y="1710726"/>
            <a:ext cx="1546217" cy="4572006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15" name="Rounded Rectangle 2"/>
          <p:cNvSpPr/>
          <p:nvPr/>
        </p:nvSpPr>
        <p:spPr>
          <a:xfrm rot="16200000">
            <a:off x="8473907" y="1716323"/>
            <a:ext cx="1546217" cy="4560813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/>
          </a:p>
        </p:txBody>
      </p:sp>
      <p:sp>
        <p:nvSpPr>
          <p:cNvPr id="3" name="TextBox 2"/>
          <p:cNvSpPr txBox="1"/>
          <p:nvPr/>
        </p:nvSpPr>
        <p:spPr>
          <a:xfrm>
            <a:off x="1080919" y="773939"/>
            <a:ext cx="420106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рәсімінен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>
              <a:buAutoNum type="arabicParenR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Ұстаз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платформасы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«педагог-модератор», 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«педагог-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сарапшы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 </a:t>
            </a:r>
          </a:p>
          <a:p>
            <a:pPr marL="342900" indent="-342900">
              <a:buAutoNum type="arabicParenR"/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ЭҮП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қалған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санаттағы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</a:t>
            </a:r>
            <a:endParaRPr lang="x-none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2518" y="3383821"/>
            <a:ext cx="40706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Педагогтердің білімін бағалау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(бұдан әрі – ПББ) </a:t>
            </a:r>
            <a:r>
              <a:rPr lang="kk-KZ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 бойынша өткізіледі</a:t>
            </a:r>
          </a:p>
          <a:p>
            <a:r>
              <a:rPr lang="kk-KZ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(«Пәндік білім» - 50 (елу) тапсырма</a:t>
            </a:r>
            <a:r>
              <a:rPr lang="kk-KZ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kk-KZ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5531" y="651383"/>
            <a:ext cx="573074" cy="56697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23036" y="584833"/>
            <a:ext cx="573074" cy="566977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116227" y="3385808"/>
            <a:ext cx="42010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өткеннен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«педагог-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тағылымдамашы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рәсімінен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өтпей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«педагог»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біліктілік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16282" y="922538"/>
            <a:ext cx="434431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ПББ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ережелерін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бұзу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дерегі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анықталған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біліктілік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санатын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беруге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растауға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өтініш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уақтылы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берілмеген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педагогке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мерзімге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қолданыстағы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деңгейден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деңгейге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біліктілік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беріледі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ounded Rectangle 2"/>
          <p:cNvSpPr/>
          <p:nvPr/>
        </p:nvSpPr>
        <p:spPr>
          <a:xfrm rot="16200000">
            <a:off x="2338710" y="3216036"/>
            <a:ext cx="1829690" cy="5242074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6128" y="4781166"/>
            <a:ext cx="5477774" cy="2158171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5522" y="4828503"/>
            <a:ext cx="573074" cy="566977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983" y="4828503"/>
            <a:ext cx="573074" cy="566977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726690" y="5098408"/>
            <a:ext cx="51479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«педагог-модератор» </a:t>
            </a:r>
            <a:r>
              <a:rPr lang="kk-KZ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біліктілік санаты </a:t>
            </a:r>
            <a:br>
              <a:rPr lang="kk-KZ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саласындағы уәкілетті органнан, білім беруді басқару органдарынан, біліктілікті арттыру институттарынан, ЖОО ауысқан тұлғаларға аттестаттау рәсімінен өтпей беріледі</a:t>
            </a: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5121" y="3052333"/>
            <a:ext cx="585267" cy="579170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196059" y="2975429"/>
            <a:ext cx="585267" cy="579170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6205484" y="4993262"/>
            <a:ext cx="541129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Педагогтің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біліктілік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санатының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мерзімі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тоқтатылады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сақталады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өндірістен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үзіп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орнынан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тағылымдамадан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ctr"/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әскери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өткеру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5665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ounded Rectangle 2"/>
          <p:cNvSpPr/>
          <p:nvPr/>
        </p:nvSpPr>
        <p:spPr>
          <a:xfrm rot="16200000">
            <a:off x="3118457" y="-1591804"/>
            <a:ext cx="708864" cy="5292106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F5AB0A-4FCD-4335-BDAE-E190A06F2BC0}"/>
              </a:ext>
            </a:extLst>
          </p:cNvPr>
          <p:cNvSpPr txBox="1"/>
          <p:nvPr/>
        </p:nvSpPr>
        <p:spPr>
          <a:xfrm>
            <a:off x="799964" y="699816"/>
            <a:ext cx="5345849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a-ET" sz="17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Платформ </a:t>
            </a:r>
            <a:r>
              <a:rPr lang="kk-KZ" sz="17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«Ұстаз» - </a:t>
            </a:r>
          </a:p>
          <a:p>
            <a:pPr algn="ctr"/>
            <a:r>
              <a:rPr lang="kk-KZ" sz="2400" b="1" dirty="0">
                <a:solidFill>
                  <a:schemeClr val="accent6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93,1 мың</a:t>
            </a:r>
            <a:r>
              <a:rPr lang="aa-ET" sz="2400" b="1" dirty="0">
                <a:solidFill>
                  <a:schemeClr val="accent6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  <a:r>
              <a:rPr lang="kk-KZ" sz="2400" b="1" dirty="0">
                <a:solidFill>
                  <a:schemeClr val="accent6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kk-KZ" sz="17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педагог</a:t>
            </a:r>
          </a:p>
        </p:txBody>
      </p:sp>
      <p:sp>
        <p:nvSpPr>
          <p:cNvPr id="24" name="Rounded Rectangle 2"/>
          <p:cNvSpPr/>
          <p:nvPr/>
        </p:nvSpPr>
        <p:spPr>
          <a:xfrm rot="16200000">
            <a:off x="9170666" y="-1372034"/>
            <a:ext cx="708863" cy="4852563"/>
          </a:xfrm>
          <a:prstGeom prst="roundRect">
            <a:avLst>
              <a:gd name="adj" fmla="val 3616"/>
            </a:avLst>
          </a:prstGeom>
          <a:solidFill>
            <a:schemeClr val="bg1"/>
          </a:solidFill>
          <a:ln>
            <a:noFill/>
          </a:ln>
          <a:effectLst>
            <a:outerShdw blurRad="152400" sx="101000" sy="101000" algn="ctr" rotWithShape="0">
              <a:srgbClr val="1C69D5">
                <a:alpha val="4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7F5AB0A-4FCD-4335-BDAE-E190A06F2BC0}"/>
              </a:ext>
            </a:extLst>
          </p:cNvPr>
          <p:cNvSpPr txBox="1"/>
          <p:nvPr/>
        </p:nvSpPr>
        <p:spPr>
          <a:xfrm>
            <a:off x="7117505" y="638198"/>
            <a:ext cx="481518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7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ЕГОВ – </a:t>
            </a:r>
          </a:p>
          <a:p>
            <a:pPr algn="ctr"/>
            <a:r>
              <a:rPr lang="kk-KZ" sz="2400" b="1" dirty="0">
                <a:solidFill>
                  <a:schemeClr val="accent6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42,6</a:t>
            </a:r>
            <a:r>
              <a:rPr lang="en-US" sz="2400" b="1" dirty="0">
                <a:solidFill>
                  <a:schemeClr val="accent6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kk-KZ" sz="2400" b="1" dirty="0">
                <a:solidFill>
                  <a:schemeClr val="accent6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мың</a:t>
            </a:r>
            <a:r>
              <a:rPr lang="aa-ET" sz="2400" b="1" dirty="0">
                <a:solidFill>
                  <a:schemeClr val="accent6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  <a:r>
              <a:rPr lang="kk-KZ" sz="2400" b="1" dirty="0">
                <a:solidFill>
                  <a:schemeClr val="accent6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kk-KZ" sz="17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педагог 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910386" y="53123"/>
            <a:ext cx="399122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ПЕДАГОГТЕРДІ АТТЕСТАТТАУ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" y="515181"/>
            <a:ext cx="12191999" cy="0"/>
          </a:xfrm>
          <a:prstGeom prst="line">
            <a:avLst/>
          </a:prstGeom>
          <a:ln w="57150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173191" y="1608387"/>
          <a:ext cx="6458347" cy="46352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9577">
                  <a:extLst>
                    <a:ext uri="{9D8B030D-6E8A-4147-A177-3AD203B41FA5}">
                      <a16:colId xmlns:a16="http://schemas.microsoft.com/office/drawing/2014/main" val="1909538672"/>
                    </a:ext>
                  </a:extLst>
                </a:gridCol>
                <a:gridCol w="640615">
                  <a:extLst>
                    <a:ext uri="{9D8B030D-6E8A-4147-A177-3AD203B41FA5}">
                      <a16:colId xmlns:a16="http://schemas.microsoft.com/office/drawing/2014/main" val="3829463079"/>
                    </a:ext>
                  </a:extLst>
                </a:gridCol>
                <a:gridCol w="721097">
                  <a:extLst>
                    <a:ext uri="{9D8B030D-6E8A-4147-A177-3AD203B41FA5}">
                      <a16:colId xmlns:a16="http://schemas.microsoft.com/office/drawing/2014/main" val="4207289625"/>
                    </a:ext>
                  </a:extLst>
                </a:gridCol>
                <a:gridCol w="799055">
                  <a:extLst>
                    <a:ext uri="{9D8B030D-6E8A-4147-A177-3AD203B41FA5}">
                      <a16:colId xmlns:a16="http://schemas.microsoft.com/office/drawing/2014/main" val="959346306"/>
                    </a:ext>
                  </a:extLst>
                </a:gridCol>
                <a:gridCol w="721097">
                  <a:extLst>
                    <a:ext uri="{9D8B030D-6E8A-4147-A177-3AD203B41FA5}">
                      <a16:colId xmlns:a16="http://schemas.microsoft.com/office/drawing/2014/main" val="222872509"/>
                    </a:ext>
                  </a:extLst>
                </a:gridCol>
                <a:gridCol w="874313">
                  <a:extLst>
                    <a:ext uri="{9D8B030D-6E8A-4147-A177-3AD203B41FA5}">
                      <a16:colId xmlns:a16="http://schemas.microsoft.com/office/drawing/2014/main" val="3397056393"/>
                    </a:ext>
                  </a:extLst>
                </a:gridCol>
                <a:gridCol w="550379">
                  <a:extLst>
                    <a:ext uri="{9D8B030D-6E8A-4147-A177-3AD203B41FA5}">
                      <a16:colId xmlns:a16="http://schemas.microsoft.com/office/drawing/2014/main" val="3780659643"/>
                    </a:ext>
                  </a:extLst>
                </a:gridCol>
                <a:gridCol w="982214">
                  <a:extLst>
                    <a:ext uri="{9D8B030D-6E8A-4147-A177-3AD203B41FA5}">
                      <a16:colId xmlns:a16="http://schemas.microsoft.com/office/drawing/2014/main" val="2430972505"/>
                    </a:ext>
                  </a:extLst>
                </a:gridCol>
              </a:tblGrid>
              <a:tr h="4813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Область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Всего заявлений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Принято решение - всего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Принято решение (%)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Модератор - всего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Модератор - </a:t>
                      </a:r>
                      <a:r>
                        <a:rPr lang="ru-RU" sz="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соответствует</a:t>
                      </a: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Эксперт - всего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Эксперт - </a:t>
                      </a:r>
                      <a:r>
                        <a:rPr lang="ru-RU" sz="9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соответствует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498043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Акмолинская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459585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Актюбинская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234795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Алматинская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6482690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Астана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789372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Атырауская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048745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kk-KZ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ВКО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323793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Жамбылская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484268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ЗКО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736718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Карагандинская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846238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Костанайская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0716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Кызылординская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413795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Мангистауская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46635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Павлодарская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2356923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СКО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0550271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Туркестанская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102714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г.Алматы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791320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г.Шымкент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929453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область Абай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69540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область </a:t>
                      </a:r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Жетісу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8272559"/>
                  </a:ext>
                </a:extLst>
              </a:tr>
              <a:tr h="1977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область </a:t>
                      </a:r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Ұлытау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2760680"/>
                  </a:ext>
                </a:extLst>
              </a:tr>
              <a:tr h="19889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ИТОГО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93107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93107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62354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39055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816582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092567"/>
              </p:ext>
            </p:extLst>
          </p:nvPr>
        </p:nvGraphicFramePr>
        <p:xfrm>
          <a:off x="7125251" y="1608387"/>
          <a:ext cx="4799692" cy="46352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03428">
                  <a:extLst>
                    <a:ext uri="{9D8B030D-6E8A-4147-A177-3AD203B41FA5}">
                      <a16:colId xmlns:a16="http://schemas.microsoft.com/office/drawing/2014/main" val="4158463726"/>
                    </a:ext>
                  </a:extLst>
                </a:gridCol>
                <a:gridCol w="1192948">
                  <a:extLst>
                    <a:ext uri="{9D8B030D-6E8A-4147-A177-3AD203B41FA5}">
                      <a16:colId xmlns:a16="http://schemas.microsoft.com/office/drawing/2014/main" val="405380998"/>
                    </a:ext>
                  </a:extLst>
                </a:gridCol>
                <a:gridCol w="829040">
                  <a:extLst>
                    <a:ext uri="{9D8B030D-6E8A-4147-A177-3AD203B41FA5}">
                      <a16:colId xmlns:a16="http://schemas.microsoft.com/office/drawing/2014/main" val="224726943"/>
                    </a:ext>
                  </a:extLst>
                </a:gridCol>
                <a:gridCol w="1074276">
                  <a:extLst>
                    <a:ext uri="{9D8B030D-6E8A-4147-A177-3AD203B41FA5}">
                      <a16:colId xmlns:a16="http://schemas.microsoft.com/office/drawing/2014/main" val="4292951623"/>
                    </a:ext>
                  </a:extLst>
                </a:gridCol>
              </a:tblGrid>
              <a:tr h="4799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Область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педагог- исследователь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педагог-мастер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руководитель/ заместитель руководителя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989748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Акмолинская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747744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Актюбинская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4348363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Алматинская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2350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500603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Астана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131276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Атырауская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068028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kk-KZ" sz="1100" b="0" i="0" u="none" strike="noStrike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ВКО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6845237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Жамбылская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165368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ЗКО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487063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Карагандинская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569278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Костанайская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7228742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Кызылординская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3545967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Мангистауская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223585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Павлодарская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522985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СКО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2652264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Туркестанская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4443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0398338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г.Алматы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454532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г.Шымкент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041568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область Абай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385728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область </a:t>
                      </a:r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Жетісу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880824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область </a:t>
                      </a:r>
                      <a:r>
                        <a:rPr lang="ru-RU" sz="11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Ұлытау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5185891"/>
                  </a:ext>
                </a:extLst>
              </a:tr>
              <a:tr h="19787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ИТОГО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28061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7131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821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090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 descr="Изображение выглядит как белый, дизайн, шаблон, рисунок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3871E08-3F75-36F1-9306-FF656346D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B147D878-24A9-E847-1897-EFA15869198C}"/>
              </a:ext>
            </a:extLst>
          </p:cNvPr>
          <p:cNvSpPr/>
          <p:nvPr/>
        </p:nvSpPr>
        <p:spPr>
          <a:xfrm>
            <a:off x="726521" y="701870"/>
            <a:ext cx="10433785" cy="848477"/>
          </a:xfrm>
          <a:prstGeom prst="roundRect">
            <a:avLst>
              <a:gd name="adj" fmla="val 31414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68E2C2-6037-9E87-C030-F263166CC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522" y="816517"/>
            <a:ext cx="9588948" cy="655301"/>
          </a:xfrm>
        </p:spPr>
        <p:txBody>
          <a:bodyPr>
            <a:normAutofit fontScale="90000"/>
          </a:bodyPr>
          <a:lstStyle/>
          <a:p>
            <a:r>
              <a:rPr lang="ru-RU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Мектеп </a:t>
            </a:r>
            <a:r>
              <a:rPr lang="ru-RU" sz="2400" b="1" cap="all" dirty="0" err="1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директорлары</a:t>
            </a:r>
            <a:r>
              <a:rPr lang="ru-RU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 </a:t>
            </a:r>
            <a:r>
              <a:rPr lang="ru-RU" sz="2400" b="1" cap="all" dirty="0" err="1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корпусының</a:t>
            </a:r>
            <a:r>
              <a:rPr lang="ru-RU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 </a:t>
            </a:r>
            <a:r>
              <a:rPr lang="ru-RU" sz="2400" b="1" cap="all" dirty="0" err="1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кәсіби</a:t>
            </a:r>
            <a:r>
              <a:rPr lang="ru-RU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 </a:t>
            </a:r>
            <a:r>
              <a:rPr lang="ru-RU" sz="2400" b="1" cap="all" dirty="0" err="1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деңгейі</a:t>
            </a:r>
            <a:r>
              <a:rPr lang="ru-RU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 </a:t>
            </a:r>
            <a:r>
              <a:rPr lang="ru-RU" sz="2400" b="1" cap="all" dirty="0" err="1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және</a:t>
            </a:r>
            <a:r>
              <a:rPr lang="ru-RU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 кадр </a:t>
            </a:r>
            <a:r>
              <a:rPr lang="ru-RU" sz="2400" b="1" cap="all" dirty="0" err="1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тапшылығы</a:t>
            </a:r>
            <a:endParaRPr lang="aa-ET" sz="2400" b="1" cap="all" dirty="0">
              <a:solidFill>
                <a:srgbClr val="324AC6"/>
              </a:solidFill>
              <a:latin typeface="SF Pro Display Heavy" pitchFamily="2" charset="0"/>
              <a:ea typeface="SF Pro Display Heavy" pitchFamily="2" charset="0"/>
            </a:endParaRPr>
          </a:p>
        </p:txBody>
      </p:sp>
      <p:pic>
        <p:nvPicPr>
          <p:cNvPr id="25" name="Рисунок 24" descr="Изображение выглядит как желтый, мультфильм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5F99062A-D229-6BFE-2DBF-05FFF42B25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15469" y="796319"/>
            <a:ext cx="659578" cy="65957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244853" y="1839991"/>
            <a:ext cx="4630845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900"/>
              </a:lnSpc>
              <a:spcAft>
                <a:spcPts val="0"/>
              </a:spcAft>
            </a:pPr>
            <a:r>
              <a:rPr lang="kk-KZ" sz="1400" i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Республика бойынша мектептерде </a:t>
            </a:r>
            <a:r>
              <a:rPr lang="kk-KZ" sz="1400" b="1" i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6254</a:t>
            </a:r>
            <a:r>
              <a:rPr lang="kk-KZ" sz="1400" i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директор: </a:t>
            </a:r>
            <a:r>
              <a:rPr lang="kk-KZ" sz="1400" i="1" dirty="0">
                <a:solidFill>
                  <a:srgbClr val="0070C0"/>
                </a:solidFill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ауылдық жерде – 4400 (70%), қалалық жерде – 1854 (30%) жұмыс істейді. </a:t>
            </a:r>
            <a:endParaRPr lang="ru-RU" sz="1400" i="1" dirty="0">
              <a:solidFill>
                <a:srgbClr val="0070C0"/>
              </a:solidFill>
              <a:latin typeface="Arial" panose="020B0604020202020204" pitchFamily="34" charset="0"/>
              <a:ea typeface="MS Mincho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884491"/>
              </p:ext>
            </p:extLst>
          </p:nvPr>
        </p:nvGraphicFramePr>
        <p:xfrm>
          <a:off x="1244853" y="2663293"/>
          <a:ext cx="4630845" cy="2460913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1543615">
                  <a:extLst>
                    <a:ext uri="{9D8B030D-6E8A-4147-A177-3AD203B41FA5}">
                      <a16:colId xmlns:a16="http://schemas.microsoft.com/office/drawing/2014/main" val="2024519562"/>
                    </a:ext>
                  </a:extLst>
                </a:gridCol>
                <a:gridCol w="1543615">
                  <a:extLst>
                    <a:ext uri="{9D8B030D-6E8A-4147-A177-3AD203B41FA5}">
                      <a16:colId xmlns:a16="http://schemas.microsoft.com/office/drawing/2014/main" val="1279944399"/>
                    </a:ext>
                  </a:extLst>
                </a:gridCol>
                <a:gridCol w="1543615">
                  <a:extLst>
                    <a:ext uri="{9D8B030D-6E8A-4147-A177-3AD203B41FA5}">
                      <a16:colId xmlns:a16="http://schemas.microsoft.com/office/drawing/2014/main" val="2517218354"/>
                    </a:ext>
                  </a:extLst>
                </a:gridCol>
              </a:tblGrid>
              <a:tr h="296948">
                <a:tc>
                  <a:txBody>
                    <a:bodyPr/>
                    <a:lstStyle/>
                    <a:p>
                      <a:r>
                        <a:rPr lang="ru-RU" sz="1400" b="1" dirty="0" err="1"/>
                        <a:t>Жасы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b="1"/>
                        <a:t>Үлесі</a:t>
                      </a:r>
                      <a:endParaRPr lang="ru-RU" sz="1400" b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400" b="1" dirty="0"/>
                        <a:t>Саны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870904"/>
                  </a:ext>
                </a:extLst>
              </a:tr>
              <a:tr h="325795">
                <a:tc>
                  <a:txBody>
                    <a:bodyPr/>
                    <a:lstStyle/>
                    <a:p>
                      <a:r>
                        <a:rPr lang="ru-RU" sz="1800" dirty="0"/>
                        <a:t>51-60 </a:t>
                      </a:r>
                      <a:r>
                        <a:rPr lang="ru-RU" sz="1800" dirty="0" err="1"/>
                        <a:t>жас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/>
                        <a:t>41%</a:t>
                      </a:r>
                      <a:endParaRPr lang="ru-RU"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/>
                        <a:t>2 559</a:t>
                      </a:r>
                      <a:endParaRPr lang="ru-RU"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0531092"/>
                  </a:ext>
                </a:extLst>
              </a:tr>
              <a:tr h="325795">
                <a:tc>
                  <a:txBody>
                    <a:bodyPr/>
                    <a:lstStyle/>
                    <a:p>
                      <a:r>
                        <a:rPr lang="ru-RU" sz="1800" dirty="0"/>
                        <a:t>61-63 </a:t>
                      </a:r>
                      <a:r>
                        <a:rPr lang="ru-RU" sz="1800" dirty="0" err="1"/>
                        <a:t>жас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4,7%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/>
                        <a:t>296</a:t>
                      </a:r>
                      <a:endParaRPr lang="ru-RU" sz="1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4854653"/>
                  </a:ext>
                </a:extLst>
              </a:tr>
              <a:tr h="325795">
                <a:tc>
                  <a:txBody>
                    <a:bodyPr/>
                    <a:lstStyle/>
                    <a:p>
                      <a:r>
                        <a:rPr lang="ru-RU" sz="1800" dirty="0"/>
                        <a:t>63+ </a:t>
                      </a:r>
                      <a:r>
                        <a:rPr lang="ru-RU" sz="1800" dirty="0" err="1"/>
                        <a:t>жас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1,7%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105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8749014"/>
                  </a:ext>
                </a:extLst>
              </a:tr>
              <a:tr h="1058833">
                <a:tc>
                  <a:txBody>
                    <a:bodyPr/>
                    <a:lstStyle/>
                    <a:p>
                      <a:r>
                        <a:rPr lang="ru-RU" sz="1800" dirty="0" err="1"/>
                        <a:t>Зейнет</a:t>
                      </a:r>
                      <a:r>
                        <a:rPr lang="ru-RU" sz="1800" dirty="0"/>
                        <a:t> </a:t>
                      </a:r>
                      <a:r>
                        <a:rPr lang="ru-RU" sz="1800" dirty="0" err="1"/>
                        <a:t>жасында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3,8%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240</a:t>
                      </a:r>
                      <a:endParaRPr lang="ru-R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901874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87006"/>
              </p:ext>
            </p:extLst>
          </p:nvPr>
        </p:nvGraphicFramePr>
        <p:xfrm>
          <a:off x="6815630" y="2663293"/>
          <a:ext cx="4933008" cy="2560320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2466504">
                  <a:extLst>
                    <a:ext uri="{9D8B030D-6E8A-4147-A177-3AD203B41FA5}">
                      <a16:colId xmlns:a16="http://schemas.microsoft.com/office/drawing/2014/main" val="2878488378"/>
                    </a:ext>
                  </a:extLst>
                </a:gridCol>
                <a:gridCol w="2466504">
                  <a:extLst>
                    <a:ext uri="{9D8B030D-6E8A-4147-A177-3AD203B41FA5}">
                      <a16:colId xmlns:a16="http://schemas.microsoft.com/office/drawing/2014/main" val="3531709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1800" b="1" dirty="0" err="1"/>
                        <a:t>Өңір</a:t>
                      </a:r>
                      <a:endParaRPr lang="ru-RU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k-KZ" sz="1800" b="1" dirty="0"/>
                        <a:t>Вакансия</a:t>
                      </a:r>
                      <a:endParaRPr lang="ru-RU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738154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800" dirty="0"/>
                        <a:t>Павлодар </a:t>
                      </a:r>
                      <a:r>
                        <a:rPr lang="ru-RU" sz="1800" dirty="0" err="1"/>
                        <a:t>облысы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42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800" dirty="0"/>
                        <a:t>ШҚО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59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81639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800" dirty="0"/>
                        <a:t>СҚО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47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31600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800" dirty="0" err="1"/>
                        <a:t>Ақмола</a:t>
                      </a:r>
                      <a:r>
                        <a:rPr lang="ru-RU" sz="1800" dirty="0"/>
                        <a:t> </a:t>
                      </a:r>
                      <a:r>
                        <a:rPr lang="ru-RU" sz="1800" dirty="0" err="1"/>
                        <a:t>облысы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47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933353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800"/>
                        <a:t>Қостанай облысы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45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01950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800" dirty="0" err="1"/>
                        <a:t>Қарағанды</a:t>
                      </a:r>
                      <a:r>
                        <a:rPr lang="ru-RU" sz="1800" dirty="0"/>
                        <a:t> </a:t>
                      </a:r>
                      <a:r>
                        <a:rPr lang="ru-RU" sz="1800" dirty="0" err="1"/>
                        <a:t>облысы</a:t>
                      </a:r>
                      <a:endParaRPr lang="ru-RU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800" dirty="0"/>
                        <a:t>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4439065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745961" y="1835274"/>
            <a:ext cx="4933009" cy="803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900"/>
              </a:lnSpc>
              <a:spcAft>
                <a:spcPts val="0"/>
              </a:spcAft>
            </a:pPr>
            <a:r>
              <a:rPr lang="kk-KZ" sz="14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Қазіргі уақытта мемлекеттік мектептерде </a:t>
            </a:r>
            <a:r>
              <a:rPr lang="kk-KZ" sz="1400" b="1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561 директор лауазымы бос</a:t>
            </a:r>
            <a:r>
              <a:rPr lang="kk-KZ" sz="1400" dirty="0"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 </a:t>
            </a:r>
            <a:r>
              <a:rPr lang="kk-KZ" sz="1400" i="1" dirty="0">
                <a:solidFill>
                  <a:srgbClr val="0070C0"/>
                </a:solidFill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Оның ішінде қала мектептерінде – 90 (16%), ауылдық мектептерде – 471 (84%).</a:t>
            </a:r>
            <a:endParaRPr lang="ru-RU" sz="1400" dirty="0">
              <a:latin typeface="Cambria" panose="02040503050406030204" pitchFamily="18" charset="0"/>
              <a:ea typeface="MS Mincho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>
            <a:extLst>
              <a:ext uri="{FF2B5EF4-FFF2-40B4-BE49-F238E27FC236}">
                <a16:creationId xmlns:a16="http://schemas.microsoft.com/office/drawing/2014/main" id="{E8171AAD-4FB6-2446-6AC2-473D7045B8A0}"/>
              </a:ext>
            </a:extLst>
          </p:cNvPr>
          <p:cNvSpPr/>
          <p:nvPr/>
        </p:nvSpPr>
        <p:spPr>
          <a:xfrm>
            <a:off x="1244853" y="5269824"/>
            <a:ext cx="10112535" cy="1189800"/>
          </a:xfrm>
          <a:prstGeom prst="roundRect">
            <a:avLst>
              <a:gd name="adj" fmla="val 13901"/>
            </a:avLst>
          </a:prstGeom>
          <a:solidFill>
            <a:srgbClr val="324AC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>
              <a:solidFill>
                <a:srgbClr val="0987F9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441376" y="5294610"/>
            <a:ext cx="97505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ea typeface="MS Mincho"/>
              </a:rPr>
              <a:t>Жамбыл </a:t>
            </a:r>
            <a:r>
              <a:rPr lang="kk-KZ" sz="1400" b="1" i="1" dirty="0">
                <a:solidFill>
                  <a:schemeClr val="bg1"/>
                </a:solidFill>
                <a:latin typeface="Arial" panose="020B0604020202020204" pitchFamily="34" charset="0"/>
                <a:ea typeface="MS Mincho"/>
              </a:rPr>
              <a:t>(Қордай ауданы)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ea typeface="MS Mincho"/>
              </a:rPr>
              <a:t>, Ақмола </a:t>
            </a:r>
            <a:r>
              <a:rPr lang="kk-KZ" sz="1400" b="1" i="1" dirty="0">
                <a:solidFill>
                  <a:schemeClr val="bg1"/>
                </a:solidFill>
                <a:latin typeface="Arial" panose="020B0604020202020204" pitchFamily="34" charset="0"/>
                <a:ea typeface="MS Mincho"/>
              </a:rPr>
              <a:t>(Қорғалжын, Сандықтау ауданы)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ea typeface="MS Mincho"/>
              </a:rPr>
              <a:t>, Жетісу </a:t>
            </a:r>
            <a:r>
              <a:rPr lang="kk-KZ" sz="1400" b="1" i="1" dirty="0">
                <a:solidFill>
                  <a:schemeClr val="bg1"/>
                </a:solidFill>
                <a:latin typeface="Arial" panose="020B0604020202020204" pitchFamily="34" charset="0"/>
                <a:ea typeface="MS Mincho"/>
              </a:rPr>
              <a:t>(Ақсу ауданы)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ea typeface="MS Mincho"/>
              </a:rPr>
              <a:t> </a:t>
            </a:r>
            <a:r>
              <a:rPr lang="kk-KZ" dirty="0">
                <a:solidFill>
                  <a:schemeClr val="bg1"/>
                </a:solidFill>
                <a:latin typeface="Arial" panose="020B0604020202020204" pitchFamily="34" charset="0"/>
                <a:ea typeface="MS Mincho"/>
              </a:rPr>
              <a:t>облыстарына қарасты кейбір аудандарда мектеп  директоры лауазымына тапсырған педагогтердің барлығы </a:t>
            </a:r>
          </a:p>
          <a:p>
            <a:pPr algn="ctr"/>
            <a:r>
              <a:rPr lang="kk-KZ" b="1" dirty="0">
                <a:solidFill>
                  <a:srgbClr val="FF0000"/>
                </a:solidFill>
                <a:latin typeface="Arial" panose="020B0604020202020204" pitchFamily="34" charset="0"/>
                <a:ea typeface="MS Mincho"/>
              </a:rPr>
              <a:t>(100%)  шекті балл жинай алмаған</a:t>
            </a:r>
            <a:r>
              <a:rPr lang="kk-KZ" b="1" dirty="0">
                <a:solidFill>
                  <a:schemeClr val="bg1"/>
                </a:solidFill>
                <a:latin typeface="Arial" panose="020B0604020202020204" pitchFamily="34" charset="0"/>
                <a:ea typeface="MS Mincho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9568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 descr="Изображение выглядит как белый, дизайн, шаблон, рисунок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3871E08-3F75-36F1-9306-FF656346D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B147D878-24A9-E847-1897-EFA15869198C}"/>
              </a:ext>
            </a:extLst>
          </p:cNvPr>
          <p:cNvSpPr/>
          <p:nvPr/>
        </p:nvSpPr>
        <p:spPr>
          <a:xfrm>
            <a:off x="726521" y="320102"/>
            <a:ext cx="10433785" cy="848477"/>
          </a:xfrm>
          <a:prstGeom prst="roundRect">
            <a:avLst>
              <a:gd name="adj" fmla="val 31414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68E2C2-6037-9E87-C030-F263166CC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521" y="488264"/>
            <a:ext cx="9588948" cy="512151"/>
          </a:xfrm>
        </p:spPr>
        <p:txBody>
          <a:bodyPr>
            <a:normAutofit/>
          </a:bodyPr>
          <a:lstStyle/>
          <a:p>
            <a:r>
              <a:rPr lang="ru-RU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«1000 </a:t>
            </a:r>
            <a:r>
              <a:rPr lang="ru-RU" sz="2400" b="1" cap="all" dirty="0" err="1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көшбасшы</a:t>
            </a:r>
            <a:r>
              <a:rPr lang="ru-RU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» </a:t>
            </a:r>
            <a:r>
              <a:rPr lang="ru-RU" sz="2400" b="1" cap="all" dirty="0" err="1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жобасы</a:t>
            </a:r>
            <a:r>
              <a:rPr lang="en-US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 2025 </a:t>
            </a:r>
            <a:r>
              <a:rPr lang="kk-KZ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жыл</a:t>
            </a:r>
            <a:endParaRPr lang="aa-ET" sz="2400" b="1" cap="all" dirty="0">
              <a:solidFill>
                <a:srgbClr val="324AC6"/>
              </a:solidFill>
              <a:latin typeface="SF Pro Display Heavy" pitchFamily="2" charset="0"/>
              <a:ea typeface="SF Pro Display Heavy" pitchFamily="2" charset="0"/>
            </a:endParaRPr>
          </a:p>
        </p:txBody>
      </p:sp>
      <p:pic>
        <p:nvPicPr>
          <p:cNvPr id="25" name="Рисунок 24" descr="Изображение выглядит как желтый, мультфильм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5F99062A-D229-6BFE-2DBF-05FFF42B25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82412" y="414551"/>
            <a:ext cx="659578" cy="65957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964854" y="1577934"/>
            <a:ext cx="587414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Жобаға </a:t>
            </a:r>
            <a:r>
              <a:rPr lang="kk-KZ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2 058</a:t>
            </a:r>
            <a:r>
              <a:rPr lang="kk-KZ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басшының орынбасарлары  қатысты  </a:t>
            </a:r>
          </a:p>
          <a:p>
            <a:pPr algn="ctr"/>
            <a:r>
              <a:rPr lang="kk-KZ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403</a:t>
            </a:r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 республикалық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b="1" dirty="0">
                <a:latin typeface="Arial" panose="020B0604020202020204" pitchFamily="34" charset="0"/>
                <a:cs typeface="Arial" panose="020B0604020202020204" pitchFamily="34" charset="0"/>
              </a:rPr>
              <a:t>кадр резервіне қабылданды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495909"/>
              </p:ext>
            </p:extLst>
          </p:nvPr>
        </p:nvGraphicFramePr>
        <p:xfrm>
          <a:off x="726521" y="1376824"/>
          <a:ext cx="4404892" cy="5273247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68806">
                  <a:extLst>
                    <a:ext uri="{9D8B030D-6E8A-4147-A177-3AD203B41FA5}">
                      <a16:colId xmlns:a16="http://schemas.microsoft.com/office/drawing/2014/main" val="2937941899"/>
                    </a:ext>
                  </a:extLst>
                </a:gridCol>
                <a:gridCol w="1934446">
                  <a:extLst>
                    <a:ext uri="{9D8B030D-6E8A-4147-A177-3AD203B41FA5}">
                      <a16:colId xmlns:a16="http://schemas.microsoft.com/office/drawing/2014/main" val="3080438108"/>
                    </a:ext>
                  </a:extLst>
                </a:gridCol>
                <a:gridCol w="1801640">
                  <a:extLst>
                    <a:ext uri="{9D8B030D-6E8A-4147-A177-3AD203B41FA5}">
                      <a16:colId xmlns:a16="http://schemas.microsoft.com/office/drawing/2014/main" val="1024319439"/>
                    </a:ext>
                  </a:extLst>
                </a:gridCol>
              </a:tblGrid>
              <a:tr h="37126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Өңір атауы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2025 </a:t>
                      </a:r>
                      <a:r>
                        <a:rPr lang="ru-RU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жылғы</a:t>
                      </a:r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ctr" fontAlgn="t"/>
                      <a:r>
                        <a:rPr lang="ru-RU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резервшілер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3770115946"/>
                  </a:ext>
                </a:extLst>
              </a:tr>
              <a:tr h="1256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Ақмола</a:t>
                      </a:r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облысы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3534588875"/>
                  </a:ext>
                </a:extLst>
              </a:tr>
              <a:tr h="1256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Абай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1633038308"/>
                  </a:ext>
                </a:extLst>
              </a:tr>
              <a:tr h="1256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Ақтөбе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3603607110"/>
                  </a:ext>
                </a:extLst>
              </a:tr>
              <a:tr h="1256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Алматы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3281001984"/>
                  </a:ext>
                </a:extLst>
              </a:tr>
              <a:tr h="1256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Атырау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4251221049"/>
                  </a:ext>
                </a:extLst>
              </a:tr>
              <a:tr h="35814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Шығыс</a:t>
                      </a:r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Қазақстан</a:t>
                      </a:r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облысы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3832202985"/>
                  </a:ext>
                </a:extLst>
              </a:tr>
              <a:tr h="23876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Жамбыл </a:t>
                      </a:r>
                      <a:r>
                        <a:rPr lang="ru-RU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облысы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3270056536"/>
                  </a:ext>
                </a:extLst>
              </a:tr>
              <a:tr h="1256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Жетісу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2825889205"/>
                  </a:ext>
                </a:extLst>
              </a:tr>
              <a:tr h="35814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Батыс Қазақстан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2294126442"/>
                  </a:ext>
                </a:extLst>
              </a:tr>
              <a:tr h="25761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Қарағанды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3986008966"/>
                  </a:ext>
                </a:extLst>
              </a:tr>
              <a:tr h="23876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Қостанай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1014982800"/>
                  </a:ext>
                </a:extLst>
              </a:tr>
              <a:tr h="23876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Қызылорда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1807081294"/>
                  </a:ext>
                </a:extLst>
              </a:tr>
              <a:tr h="23876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Маңғыстау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2532941538"/>
                  </a:ext>
                </a:extLst>
              </a:tr>
              <a:tr h="23876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Павлодар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2804643953"/>
                  </a:ext>
                </a:extLst>
              </a:tr>
              <a:tr h="35814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Солтүстік Қазақстан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2755536666"/>
                  </a:ext>
                </a:extLst>
              </a:tr>
              <a:tr h="236608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Түркістан облысы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3559328421"/>
                  </a:ext>
                </a:extLst>
              </a:tr>
              <a:tr h="1256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Ұлытау</a:t>
                      </a:r>
                      <a:r>
                        <a:rPr lang="ru-RU" sz="12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u="none" strike="noStrike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облысы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4110735295"/>
                  </a:ext>
                </a:extLst>
              </a:tr>
              <a:tr h="1256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Астана қаласы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4061005171"/>
                  </a:ext>
                </a:extLst>
              </a:tr>
              <a:tr h="1256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Алматы қаласы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1946856863"/>
                  </a:ext>
                </a:extLst>
              </a:tr>
              <a:tr h="238763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Шымкент қаласы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3632280333"/>
                  </a:ext>
                </a:extLst>
              </a:tr>
              <a:tr h="12566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Барлығы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5820" marR="5820" marT="5820" marB="0"/>
                </a:tc>
                <a:extLst>
                  <a:ext uri="{0D108BD9-81ED-4DB2-BD59-A6C34878D82A}">
                    <a16:rowId xmlns:a16="http://schemas.microsoft.com/office/drawing/2014/main" val="210177698"/>
                  </a:ext>
                </a:extLst>
              </a:tr>
            </a:tbl>
          </a:graphicData>
        </a:graphic>
      </p:graphicFrame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284587"/>
              </p:ext>
            </p:extLst>
          </p:nvPr>
        </p:nvGraphicFramePr>
        <p:xfrm>
          <a:off x="6108980" y="2637167"/>
          <a:ext cx="5612757" cy="2133600"/>
        </p:xfrm>
        <a:graphic>
          <a:graphicData uri="http://schemas.openxmlformats.org/drawingml/2006/table">
            <a:tbl>
              <a:tblPr>
                <a:tableStyleId>{8EC20E35-A176-4012-BC5E-935CFFF8708E}</a:tableStyleId>
              </a:tblPr>
              <a:tblGrid>
                <a:gridCol w="1870919">
                  <a:extLst>
                    <a:ext uri="{9D8B030D-6E8A-4147-A177-3AD203B41FA5}">
                      <a16:colId xmlns:a16="http://schemas.microsoft.com/office/drawing/2014/main" val="2878488378"/>
                    </a:ext>
                  </a:extLst>
                </a:gridCol>
                <a:gridCol w="1870919">
                  <a:extLst>
                    <a:ext uri="{9D8B030D-6E8A-4147-A177-3AD203B41FA5}">
                      <a16:colId xmlns:a16="http://schemas.microsoft.com/office/drawing/2014/main" val="3531709727"/>
                    </a:ext>
                  </a:extLst>
                </a:gridCol>
                <a:gridCol w="18709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14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Өңір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Вакансия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Резерв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738154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Павлодар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66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424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ШҚО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81639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СҚО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531600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Ақмола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933353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Қостанай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          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01950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Қарағанды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44390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436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 descr="Изображение выглядит как белый, дизайн, шаблон, рисунок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3871E08-3F75-36F1-9306-FF656346D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B147D878-24A9-E847-1897-EFA15869198C}"/>
              </a:ext>
            </a:extLst>
          </p:cNvPr>
          <p:cNvSpPr/>
          <p:nvPr/>
        </p:nvSpPr>
        <p:spPr>
          <a:xfrm>
            <a:off x="726521" y="320102"/>
            <a:ext cx="10433785" cy="848477"/>
          </a:xfrm>
          <a:prstGeom prst="roundRect">
            <a:avLst>
              <a:gd name="adj" fmla="val 31414"/>
            </a:avLst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68E2C2-6037-9E87-C030-F263166CCF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9895" y="414552"/>
            <a:ext cx="9141756" cy="685076"/>
          </a:xfrm>
        </p:spPr>
        <p:txBody>
          <a:bodyPr>
            <a:normAutofit fontScale="90000"/>
          </a:bodyPr>
          <a:lstStyle/>
          <a:p>
            <a:r>
              <a:rPr lang="ru-RU" sz="2400" b="1" cap="all" dirty="0" err="1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Әдістемелік</a:t>
            </a:r>
            <a:r>
              <a:rPr lang="ru-RU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 </a:t>
            </a:r>
            <a:r>
              <a:rPr lang="ru-RU" sz="2400" b="1" cap="all" dirty="0" err="1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кабинеттер</a:t>
            </a:r>
            <a:r>
              <a:rPr lang="ru-RU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 мен </a:t>
            </a:r>
            <a:r>
              <a:rPr lang="ru-RU" sz="2400" b="1" cap="all" dirty="0" err="1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орталықтардың</a:t>
            </a:r>
            <a:r>
              <a:rPr lang="ru-RU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 </a:t>
            </a:r>
            <a:r>
              <a:rPr lang="ru-RU" sz="2400" b="1" cap="all" dirty="0" err="1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әлеуеті</a:t>
            </a:r>
            <a:r>
              <a:rPr lang="ru-RU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 </a:t>
            </a:r>
            <a:r>
              <a:rPr lang="ru-RU" sz="2400" b="1" cap="all" dirty="0" err="1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және</a:t>
            </a:r>
            <a:r>
              <a:rPr lang="ru-RU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 сапалық </a:t>
            </a:r>
            <a:r>
              <a:rPr lang="ru-RU" sz="2400" b="1" cap="all" dirty="0" err="1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құрамы</a:t>
            </a:r>
            <a:r>
              <a:rPr lang="ru-RU" sz="2400" b="1" cap="all" dirty="0">
                <a:solidFill>
                  <a:srgbClr val="324AC6"/>
                </a:solidFill>
                <a:latin typeface="SF Pro Display Heavy" pitchFamily="2" charset="0"/>
                <a:ea typeface="SF Pro Display Heavy" pitchFamily="2" charset="0"/>
              </a:rPr>
              <a:t> </a:t>
            </a:r>
            <a:endParaRPr lang="aa-ET" sz="2400" b="1" cap="all" dirty="0">
              <a:solidFill>
                <a:srgbClr val="324AC6"/>
              </a:solidFill>
              <a:latin typeface="SF Pro Display Heavy" pitchFamily="2" charset="0"/>
              <a:ea typeface="SF Pro Display Heavy" pitchFamily="2" charset="0"/>
            </a:endParaRPr>
          </a:p>
        </p:txBody>
      </p:sp>
      <p:pic>
        <p:nvPicPr>
          <p:cNvPr id="25" name="Рисунок 24" descr="Изображение выглядит как желтый, мультфильм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5F99062A-D229-6BFE-2DBF-05FFF42B25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82412" y="414551"/>
            <a:ext cx="659578" cy="65957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02051" y="1467301"/>
            <a:ext cx="802137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Бүгінде өңірлерде </a:t>
            </a:r>
            <a:r>
              <a:rPr lang="kk-KZ" sz="1400" b="1" dirty="0">
                <a:latin typeface="Arial" panose="020B0604020202020204" pitchFamily="34" charset="0"/>
                <a:cs typeface="Arial" panose="020B0604020202020204" pitchFamily="34" charset="0"/>
              </a:rPr>
              <a:t>3 168</a:t>
            </a: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 әдіскер жұмыс істейді:</a:t>
            </a:r>
          </a:p>
          <a:p>
            <a:r>
              <a:rPr lang="kk-KZ" sz="1400" b="1" dirty="0">
                <a:latin typeface="Arial" panose="020B0604020202020204" pitchFamily="34" charset="0"/>
                <a:cs typeface="Arial" panose="020B0604020202020204" pitchFamily="34" charset="0"/>
              </a:rPr>
              <a:t>- 83%</a:t>
            </a: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-ы </a:t>
            </a:r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(2 639)</a:t>
            </a:r>
            <a:r>
              <a:rPr lang="kk-KZ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жоғары білімді, </a:t>
            </a:r>
            <a:r>
              <a:rPr lang="kk-KZ" sz="1400" b="1" dirty="0">
                <a:latin typeface="Arial" panose="020B0604020202020204" pitchFamily="34" charset="0"/>
                <a:cs typeface="Arial" panose="020B0604020202020204" pitchFamily="34" charset="0"/>
              </a:rPr>
              <a:t>16%</a:t>
            </a: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-ы </a:t>
            </a:r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(519)</a:t>
            </a: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 магистр/доктор. </a:t>
            </a:r>
          </a:p>
          <a:p>
            <a:r>
              <a:rPr lang="kk-K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- 9 </a:t>
            </a:r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қызметкердің </a:t>
            </a:r>
            <a:r>
              <a:rPr lang="kk-K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PhD немесе ғылым кандидаты</a:t>
            </a:r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 дәрежесі бар. </a:t>
            </a:r>
          </a:p>
          <a:p>
            <a:r>
              <a:rPr lang="kk-KZ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- 6-ы</a:t>
            </a:r>
            <a:r>
              <a:rPr lang="kk-KZ" sz="1400" i="1" dirty="0">
                <a:latin typeface="Arial" panose="020B0604020202020204" pitchFamily="34" charset="0"/>
                <a:cs typeface="Arial" panose="020B0604020202020204" pitchFamily="34" charset="0"/>
              </a:rPr>
              <a:t> «1000 өзгеріс көшбасшысы» бағдарламасының түлектері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814831"/>
              </p:ext>
            </p:extLst>
          </p:nvPr>
        </p:nvGraphicFramePr>
        <p:xfrm>
          <a:off x="1209257" y="3098889"/>
          <a:ext cx="3417064" cy="1828800"/>
        </p:xfrm>
        <a:graphic>
          <a:graphicData uri="http://schemas.openxmlformats.org/drawingml/2006/table">
            <a:tbl>
              <a:tblPr/>
              <a:tblGrid>
                <a:gridCol w="1708532">
                  <a:extLst>
                    <a:ext uri="{9D8B030D-6E8A-4147-A177-3AD203B41FA5}">
                      <a16:colId xmlns:a16="http://schemas.microsoft.com/office/drawing/2014/main" val="3878861701"/>
                    </a:ext>
                  </a:extLst>
                </a:gridCol>
                <a:gridCol w="1708532">
                  <a:extLst>
                    <a:ext uri="{9D8B030D-6E8A-4147-A177-3AD203B41FA5}">
                      <a16:colId xmlns:a16="http://schemas.microsoft.com/office/drawing/2014/main" val="36476381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14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Өтіл</a:t>
                      </a:r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санаты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Саны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58104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</a:t>
                      </a:r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жылға</a:t>
                      </a: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дейін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421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5814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6–10 жыл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570</a:t>
                      </a:r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97488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11–20 </a:t>
                      </a:r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жыл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938</a:t>
                      </a:r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1217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21–30 жыл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781</a:t>
                      </a:r>
                      <a:endParaRPr lang="ru-RU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21308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жылдан астам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458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3410795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046295" y="2741531"/>
            <a:ext cx="30917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Педагогикалық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өтілі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50302" y="2762932"/>
            <a:ext cx="34147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2. Кәсіби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біліктілік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деңгейі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468164"/>
              </p:ext>
            </p:extLst>
          </p:nvPr>
        </p:nvGraphicFramePr>
        <p:xfrm>
          <a:off x="4596393" y="3098889"/>
          <a:ext cx="3568626" cy="2133600"/>
        </p:xfrm>
        <a:graphic>
          <a:graphicData uri="http://schemas.openxmlformats.org/drawingml/2006/table">
            <a:tbl>
              <a:tblPr/>
              <a:tblGrid>
                <a:gridCol w="1189542">
                  <a:extLst>
                    <a:ext uri="{9D8B030D-6E8A-4147-A177-3AD203B41FA5}">
                      <a16:colId xmlns:a16="http://schemas.microsoft.com/office/drawing/2014/main" val="282678913"/>
                    </a:ext>
                  </a:extLst>
                </a:gridCol>
                <a:gridCol w="1189542">
                  <a:extLst>
                    <a:ext uri="{9D8B030D-6E8A-4147-A177-3AD203B41FA5}">
                      <a16:colId xmlns:a16="http://schemas.microsoft.com/office/drawing/2014/main" val="3740042837"/>
                    </a:ext>
                  </a:extLst>
                </a:gridCol>
                <a:gridCol w="1189542">
                  <a:extLst>
                    <a:ext uri="{9D8B030D-6E8A-4147-A177-3AD203B41FA5}">
                      <a16:colId xmlns:a16="http://schemas.microsoft.com/office/drawing/2014/main" val="33621073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14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Дәрежесі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Үлесі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Саны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160965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Шебер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3,7%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66110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Зерттеуші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23,5%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5816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Сарапшы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19,6%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7881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Модератор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16348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12,2%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5729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Санатсыз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11%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56029"/>
                  </a:ext>
                </a:extLst>
              </a:tr>
            </a:tbl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8117901" y="1435413"/>
            <a:ext cx="353622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Өңірлер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әдіскерлер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саны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956160"/>
              </p:ext>
            </p:extLst>
          </p:nvPr>
        </p:nvGraphicFramePr>
        <p:xfrm>
          <a:off x="8237684" y="1820995"/>
          <a:ext cx="3672112" cy="4998720"/>
        </p:xfrm>
        <a:graphic>
          <a:graphicData uri="http://schemas.openxmlformats.org/drawingml/2006/table">
            <a:tbl>
              <a:tblPr/>
              <a:tblGrid>
                <a:gridCol w="1836056">
                  <a:extLst>
                    <a:ext uri="{9D8B030D-6E8A-4147-A177-3AD203B41FA5}">
                      <a16:colId xmlns:a16="http://schemas.microsoft.com/office/drawing/2014/main" val="325602799"/>
                    </a:ext>
                  </a:extLst>
                </a:gridCol>
                <a:gridCol w="1836056">
                  <a:extLst>
                    <a:ext uri="{9D8B030D-6E8A-4147-A177-3AD203B41FA5}">
                      <a16:colId xmlns:a16="http://schemas.microsoft.com/office/drawing/2014/main" val="18439971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sz="14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Өңір</a:t>
                      </a:r>
                      <a:endParaRPr lang="ru-RU" sz="1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Саны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0036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ШҚО </a:t>
                      </a: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(Алтай </a:t>
                      </a:r>
                      <a:r>
                        <a:rPr lang="ru-RU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ауданы</a:t>
                      </a: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</a:t>
                      </a:r>
                      <a:r>
                        <a:rPr lang="kk-KZ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45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ru-RU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модератор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142472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</a:t>
                      </a: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 </a:t>
                      </a:r>
                      <a:r>
                        <a:rPr lang="kk-KZ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(Жұмабаев</a:t>
                      </a:r>
                      <a:r>
                        <a:rPr lang="kk-KZ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ауданы</a:t>
                      </a:r>
                      <a:r>
                        <a:rPr lang="kk-KZ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</a:t>
                      </a:r>
                      <a:r>
                        <a:rPr lang="kk-KZ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55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ru-RU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модератор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81222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Қостанай</a:t>
                      </a: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Әулиекөл</a:t>
                      </a:r>
                      <a:r>
                        <a:rPr lang="ru-RU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ауданы</a:t>
                      </a: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педагог</a:t>
                      </a:r>
                      <a:r>
                        <a:rPr lang="kk-KZ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64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ru-RU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модератор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49104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Маңғыстау</a:t>
                      </a: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Қарақия</a:t>
                      </a: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ауданы</a:t>
                      </a:r>
                      <a:r>
                        <a:rPr lang="ru-R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санатсыз, 18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ru-RU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модератор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135345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kk-KZ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Түпқараған</a:t>
                      </a:r>
                      <a:r>
                        <a:rPr lang="kk-KZ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ауданы</a:t>
                      </a:r>
                      <a:endParaRPr lang="ru-R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санатсыз, 14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ru-RU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модератор, 7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kk-KZ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сарапшы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14463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Атырау </a:t>
                      </a:r>
                      <a:r>
                        <a:rPr lang="ru-RU" sz="12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(Махамбет </a:t>
                      </a:r>
                      <a:r>
                        <a:rPr lang="ru-RU" sz="120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ауданы</a:t>
                      </a:r>
                      <a:r>
                        <a:rPr lang="ru-RU" sz="12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санатсыз, 27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ru-RU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модератор, 9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kk-KZ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зерттеуші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175404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4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Қостанай</a:t>
                      </a:r>
                      <a:r>
                        <a:rPr lang="ru-RU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20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Жітіқара</a:t>
                      </a:r>
                      <a:r>
                        <a:rPr lang="ru-RU" sz="12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200" i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ауданы</a:t>
                      </a:r>
                      <a:r>
                        <a:rPr lang="ru-RU" sz="1200" i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</a:t>
                      </a:r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санатсыз, 38</a:t>
                      </a:r>
                      <a:r>
                        <a:rPr lang="en-US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ru-RU" sz="1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модератор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6561142"/>
                  </a:ext>
                </a:extLst>
              </a:tr>
            </a:tbl>
          </a:graphicData>
        </a:graphic>
      </p:graphicFrame>
      <p:cxnSp>
        <p:nvCxnSpPr>
          <p:cNvPr id="13" name="Прямая соединительная линия 12"/>
          <p:cNvCxnSpPr/>
          <p:nvPr/>
        </p:nvCxnSpPr>
        <p:spPr>
          <a:xfrm>
            <a:off x="4381877" y="2608060"/>
            <a:ext cx="18107" cy="408245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8189412" y="2608060"/>
            <a:ext cx="18107" cy="4082451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23161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1212</Words>
  <Application>Microsoft Office PowerPoint</Application>
  <PresentationFormat>Широкоэкранный</PresentationFormat>
  <Paragraphs>681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22" baseType="lpstr">
      <vt:lpstr>맑은 고딕</vt:lpstr>
      <vt:lpstr>Aptos</vt:lpstr>
      <vt:lpstr>Aptos Display</vt:lpstr>
      <vt:lpstr>Arial</vt:lpstr>
      <vt:lpstr>Arial Black</vt:lpstr>
      <vt:lpstr>Calibri</vt:lpstr>
      <vt:lpstr>Cambria</vt:lpstr>
      <vt:lpstr>Century Gothic</vt:lpstr>
      <vt:lpstr>MS Mincho</vt:lpstr>
      <vt:lpstr>SF Pro Display</vt:lpstr>
      <vt:lpstr>SF Pro Display Heavy</vt:lpstr>
      <vt:lpstr>Tahoma</vt:lpstr>
      <vt:lpstr>Times New Roman</vt:lpstr>
      <vt:lpstr>Тема Office</vt:lpstr>
      <vt:lpstr>Презентация PowerPoint</vt:lpstr>
      <vt:lpstr>ПЕДАГОГТЕРДІҢ сапалық құрамы</vt:lpstr>
      <vt:lpstr>2025 ЖЫЛҒЫ АҚПАН-ҚАЗАН АРАЛЫҒЫНДАҒЫ  ПББ НӘТИЖЕЛЕРІ БОЙЫНША СТАТИСТИКА</vt:lpstr>
      <vt:lpstr>Презентация PowerPoint</vt:lpstr>
      <vt:lpstr>Презентация PowerPoint</vt:lpstr>
      <vt:lpstr>Мектеп директорлары корпусының кәсіби деңгейі және кадр тапшылығы</vt:lpstr>
      <vt:lpstr>«1000 көшбасшы» жобасы 2025 жыл</vt:lpstr>
      <vt:lpstr>Әдістемелік кабинеттер мен орталықтардың әлеуеті және сапалық құрамы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Жалпы білім беретін пәндер бойынша ғылыми жоба конкурстары туралы ереже талаптарын оңтайландыру</dc:title>
  <dc:creator>Ertis Kametay</dc:creator>
  <cp:lastModifiedBy>Владелец</cp:lastModifiedBy>
  <cp:revision>50</cp:revision>
  <dcterms:created xsi:type="dcterms:W3CDTF">2025-10-30T01:05:41Z</dcterms:created>
  <dcterms:modified xsi:type="dcterms:W3CDTF">2025-12-02T05:38:15Z</dcterms:modified>
</cp:coreProperties>
</file>