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377" r:id="rId2"/>
    <p:sldId id="1374" r:id="rId3"/>
    <p:sldId id="1375" r:id="rId4"/>
    <p:sldId id="1376" r:id="rId5"/>
    <p:sldId id="256" r:id="rId6"/>
    <p:sldId id="1379" r:id="rId7"/>
    <p:sldId id="137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1" autoAdjust="0"/>
  </p:normalViewPr>
  <p:slideViewPr>
    <p:cSldViewPr snapToGrid="0">
      <p:cViewPr varScale="1">
        <p:scale>
          <a:sx n="36" d="100"/>
          <a:sy n="36" d="100"/>
        </p:scale>
        <p:origin x="9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ухамбетжанова Гульден Есмуратовна [ЦА]" userId="d4ae7047-d784-4154-98b0-da5da819b596" providerId="ADAL" clId="{706123E7-EEB3-459B-90F8-5B1468218D92}"/>
    <pc:docChg chg="undo redo custSel addSld delSld modSld sldOrd">
      <pc:chgData name="Мухамбетжанова Гульден Есмуратовна [ЦА]" userId="d4ae7047-d784-4154-98b0-da5da819b596" providerId="ADAL" clId="{706123E7-EEB3-459B-90F8-5B1468218D92}" dt="2025-03-20T12:46:58.578" v="593" actId="20577"/>
      <pc:docMkLst>
        <pc:docMk/>
      </pc:docMkLst>
      <pc:sldChg chg="new del">
        <pc:chgData name="Мухамбетжанова Гульден Есмуратовна [ЦА]" userId="d4ae7047-d784-4154-98b0-da5da819b596" providerId="ADAL" clId="{706123E7-EEB3-459B-90F8-5B1468218D92}" dt="2025-03-20T12:42:16.166" v="591" actId="2696"/>
        <pc:sldMkLst>
          <pc:docMk/>
          <pc:sldMk cId="2468399320" sldId="256"/>
        </pc:sldMkLst>
      </pc:sldChg>
      <pc:sldChg chg="addSp delSp modSp new mod">
        <pc:chgData name="Мухамбетжанова Гульден Есмуратовна [ЦА]" userId="d4ae7047-d784-4154-98b0-da5da819b596" providerId="ADAL" clId="{706123E7-EEB3-459B-90F8-5B1468218D92}" dt="2025-03-20T12:34:39.722" v="558" actId="1076"/>
        <pc:sldMkLst>
          <pc:docMk/>
          <pc:sldMk cId="4170647488" sldId="257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2:34:39.722" v="558" actId="1076"/>
          <ac:spMkLst>
            <pc:docMk/>
            <pc:sldMk cId="4170647488" sldId="257"/>
            <ac:spMk id="2" creationId="{213D8CBF-8017-478F-9D01-4DEBAB71591B}"/>
          </ac:spMkLst>
        </pc:spChg>
        <pc:spChg chg="del">
          <ac:chgData name="Мухамбетжанова Гульден Есмуратовна [ЦА]" userId="d4ae7047-d784-4154-98b0-da5da819b596" providerId="ADAL" clId="{706123E7-EEB3-459B-90F8-5B1468218D92}" dt="2025-03-20T05:34:02.345" v="2" actId="3680"/>
          <ac:spMkLst>
            <pc:docMk/>
            <pc:sldMk cId="4170647488" sldId="257"/>
            <ac:spMk id="3" creationId="{445AB96A-D227-4109-ACD6-F3428BD1016D}"/>
          </ac:spMkLst>
        </pc:spChg>
        <pc:graphicFrameChg chg="add mod ord modGraphic">
          <ac:chgData name="Мухамбетжанова Гульден Есмуратовна [ЦА]" userId="d4ae7047-d784-4154-98b0-da5da819b596" providerId="ADAL" clId="{706123E7-EEB3-459B-90F8-5B1468218D92}" dt="2025-03-20T12:34:33.162" v="557" actId="1076"/>
          <ac:graphicFrameMkLst>
            <pc:docMk/>
            <pc:sldMk cId="4170647488" sldId="257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06:40:05.175" v="220" actId="1076"/>
        <pc:sldMkLst>
          <pc:docMk/>
          <pc:sldMk cId="3855983470" sldId="258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06:40:05.175" v="220" actId="1076"/>
          <ac:spMkLst>
            <pc:docMk/>
            <pc:sldMk cId="3855983470" sldId="258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06:40:02.655" v="219" actId="1076"/>
          <ac:graphicFrameMkLst>
            <pc:docMk/>
            <pc:sldMk cId="3855983470" sldId="258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26:01.932" v="519"/>
        <pc:sldMkLst>
          <pc:docMk/>
          <pc:sldMk cId="3715694788" sldId="259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0:40:16.522" v="352" actId="404"/>
          <ac:spMkLst>
            <pc:docMk/>
            <pc:sldMk cId="3715694788" sldId="259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26:01.932" v="519"/>
          <ac:graphicFrameMkLst>
            <pc:docMk/>
            <pc:sldMk cId="3715694788" sldId="259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25:03.132" v="510"/>
        <pc:sldMkLst>
          <pc:docMk/>
          <pc:sldMk cId="149668138" sldId="260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07:45:12.328" v="310" actId="27636"/>
          <ac:spMkLst>
            <pc:docMk/>
            <pc:sldMk cId="149668138" sldId="260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25:03.132" v="510"/>
          <ac:graphicFrameMkLst>
            <pc:docMk/>
            <pc:sldMk cId="149668138" sldId="260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38:00.825" v="578" actId="1076"/>
        <pc:sldMkLst>
          <pc:docMk/>
          <pc:sldMk cId="4056197865" sldId="261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1:12:04.819" v="425" actId="1076"/>
          <ac:spMkLst>
            <pc:docMk/>
            <pc:sldMk cId="4056197865" sldId="261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8:00.825" v="578" actId="1076"/>
          <ac:graphicFrameMkLst>
            <pc:docMk/>
            <pc:sldMk cId="4056197865" sldId="261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34:02.308" v="549"/>
        <pc:sldMkLst>
          <pc:docMk/>
          <pc:sldMk cId="1379809139" sldId="262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06:13:04.239" v="206" actId="1076"/>
          <ac:spMkLst>
            <pc:docMk/>
            <pc:sldMk cId="1379809139" sldId="262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4:02.308" v="549"/>
          <ac:graphicFrameMkLst>
            <pc:docMk/>
            <pc:sldMk cId="1379809139" sldId="262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39:51.385" v="590" actId="1076"/>
        <pc:sldMkLst>
          <pc:docMk/>
          <pc:sldMk cId="315294699" sldId="263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06:41:31.229" v="236" actId="1076"/>
          <ac:spMkLst>
            <pc:docMk/>
            <pc:sldMk cId="315294699" sldId="263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9:51.385" v="590" actId="1076"/>
          <ac:graphicFrameMkLst>
            <pc:docMk/>
            <pc:sldMk cId="315294699" sldId="263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36:55.739" v="575" actId="403"/>
        <pc:sldMkLst>
          <pc:docMk/>
          <pc:sldMk cId="583423837" sldId="264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0:41:40.313" v="363" actId="113"/>
          <ac:spMkLst>
            <pc:docMk/>
            <pc:sldMk cId="583423837" sldId="264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6:55.739" v="575" actId="403"/>
          <ac:graphicFrameMkLst>
            <pc:docMk/>
            <pc:sldMk cId="583423837" sldId="264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28:38.661" v="527" actId="123"/>
        <pc:sldMkLst>
          <pc:docMk/>
          <pc:sldMk cId="4238038267" sldId="265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07:46:05.728" v="323" actId="113"/>
          <ac:spMkLst>
            <pc:docMk/>
            <pc:sldMk cId="4238038267" sldId="265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28:38.661" v="527" actId="123"/>
          <ac:graphicFrameMkLst>
            <pc:docMk/>
            <pc:sldMk cId="4238038267" sldId="265"/>
            <ac:graphicFrameMk id="4" creationId="{40F499E0-30A2-40ED-86D1-0CA4C7607475}"/>
          </ac:graphicFrameMkLst>
        </pc:graphicFrameChg>
      </pc:sldChg>
      <pc:sldChg chg="add del">
        <pc:chgData name="Мухамбетжанова Гульден Есмуратовна [ЦА]" userId="d4ae7047-d784-4154-98b0-da5da819b596" providerId="ADAL" clId="{706123E7-EEB3-459B-90F8-5B1468218D92}" dt="2025-03-20T11:12:42.782" v="430" actId="2696"/>
        <pc:sldMkLst>
          <pc:docMk/>
          <pc:sldMk cId="2689700889" sldId="266"/>
        </pc:sldMkLst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46:58.578" v="593" actId="20577"/>
        <pc:sldMkLst>
          <pc:docMk/>
          <pc:sldMk cId="1609754686" sldId="267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06:10:58.609" v="176" actId="122"/>
          <ac:spMkLst>
            <pc:docMk/>
            <pc:sldMk cId="1609754686" sldId="267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46:58.578" v="593" actId="20577"/>
          <ac:graphicFrameMkLst>
            <pc:docMk/>
            <pc:sldMk cId="1609754686" sldId="267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26:08.828" v="521" actId="404"/>
        <pc:sldMkLst>
          <pc:docMk/>
          <pc:sldMk cId="2160251119" sldId="268"/>
        </pc:sldMkLst>
        <pc:graphicFrameChg chg="modGraphic">
          <ac:chgData name="Мухамбетжанова Гульден Есмуратовна [ЦА]" userId="d4ae7047-d784-4154-98b0-da5da819b596" providerId="ADAL" clId="{706123E7-EEB3-459B-90F8-5B1468218D92}" dt="2025-03-20T12:26:08.828" v="521" actId="404"/>
          <ac:graphicFrameMkLst>
            <pc:docMk/>
            <pc:sldMk cId="2160251119" sldId="268"/>
            <ac:graphicFrameMk id="4" creationId="{40F499E0-30A2-40ED-86D1-0CA4C7607475}"/>
          </ac:graphicFrameMkLst>
        </pc:graphicFrameChg>
      </pc:sldChg>
      <pc:sldChg chg="modSp add del mod">
        <pc:chgData name="Мухамбетжанова Гульден Есмуратовна [ЦА]" userId="d4ae7047-d784-4154-98b0-da5da819b596" providerId="ADAL" clId="{706123E7-EEB3-459B-90F8-5B1468218D92}" dt="2025-03-20T07:37:04.789" v="283" actId="2890"/>
        <pc:sldMkLst>
          <pc:docMk/>
          <pc:sldMk cId="758162917" sldId="269"/>
        </pc:sldMkLst>
        <pc:graphicFrameChg chg="modGraphic">
          <ac:chgData name="Мухамбетжанова Гульден Есмуратовна [ЦА]" userId="d4ae7047-d784-4154-98b0-da5da819b596" providerId="ADAL" clId="{706123E7-EEB3-459B-90F8-5B1468218D92}" dt="2025-03-20T07:36:59.540" v="280" actId="2164"/>
          <ac:graphicFrameMkLst>
            <pc:docMk/>
            <pc:sldMk cId="758162917" sldId="269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27:59.267" v="525" actId="123"/>
        <pc:sldMkLst>
          <pc:docMk/>
          <pc:sldMk cId="1895503358" sldId="269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0:43:14.765" v="377" actId="113"/>
          <ac:spMkLst>
            <pc:docMk/>
            <pc:sldMk cId="1895503358" sldId="269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27:59.267" v="525" actId="123"/>
          <ac:graphicFrameMkLst>
            <pc:docMk/>
            <pc:sldMk cId="1895503358" sldId="269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29:26.732" v="534" actId="123"/>
        <pc:sldMkLst>
          <pc:docMk/>
          <pc:sldMk cId="3705764677" sldId="270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1:11:25.158" v="415" actId="14100"/>
          <ac:spMkLst>
            <pc:docMk/>
            <pc:sldMk cId="3705764677" sldId="270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29:26.732" v="534" actId="123"/>
          <ac:graphicFrameMkLst>
            <pc:docMk/>
            <pc:sldMk cId="3705764677" sldId="270"/>
            <ac:graphicFrameMk id="4" creationId="{40F499E0-30A2-40ED-86D1-0CA4C7607475}"/>
          </ac:graphicFrameMkLst>
        </pc:graphicFrameChg>
      </pc:sldChg>
      <pc:sldChg chg="add del">
        <pc:chgData name="Мухамбетжанова Гульден Есмуратовна [ЦА]" userId="d4ae7047-d784-4154-98b0-da5da819b596" providerId="ADAL" clId="{706123E7-EEB3-459B-90F8-5B1468218D92}" dt="2025-03-20T11:12:45.722" v="431" actId="2696"/>
        <pc:sldMkLst>
          <pc:docMk/>
          <pc:sldMk cId="1702556249" sldId="271"/>
        </pc:sldMkLst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29:43.363" v="536" actId="123"/>
        <pc:sldMkLst>
          <pc:docMk/>
          <pc:sldMk cId="4041728520" sldId="272"/>
        </pc:sldMkLst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29:43.363" v="536" actId="123"/>
          <ac:graphicFrameMkLst>
            <pc:docMk/>
            <pc:sldMk cId="4041728520" sldId="272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30:12.284" v="543" actId="123"/>
        <pc:sldMkLst>
          <pc:docMk/>
          <pc:sldMk cId="1666140978" sldId="273"/>
        </pc:sldMkLst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0:12.284" v="543" actId="123"/>
          <ac:graphicFrameMkLst>
            <pc:docMk/>
            <pc:sldMk cId="1666140978" sldId="273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38:14.267" v="581" actId="403"/>
        <pc:sldMkLst>
          <pc:docMk/>
          <pc:sldMk cId="1874112683" sldId="274"/>
        </pc:sldMkLst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8:14.267" v="581" actId="403"/>
          <ac:graphicFrameMkLst>
            <pc:docMk/>
            <pc:sldMk cId="1874112683" sldId="274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38:41.420" v="586" actId="123"/>
        <pc:sldMkLst>
          <pc:docMk/>
          <pc:sldMk cId="1046609180" sldId="275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2:13:16.074" v="471" actId="1076"/>
          <ac:spMkLst>
            <pc:docMk/>
            <pc:sldMk cId="1046609180" sldId="275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8:41.420" v="586" actId="123"/>
          <ac:graphicFrameMkLst>
            <pc:docMk/>
            <pc:sldMk cId="1046609180" sldId="275"/>
            <ac:graphicFrameMk id="4" creationId="{40F499E0-30A2-40ED-86D1-0CA4C7607475}"/>
          </ac:graphicFrameMkLst>
        </pc:graphicFrameChg>
      </pc:sldChg>
      <pc:sldChg chg="modSp add mod ord setBg">
        <pc:chgData name="Мухамбетжанова Гульден Есмуратовна [ЦА]" userId="d4ae7047-d784-4154-98b0-da5da819b596" providerId="ADAL" clId="{706123E7-EEB3-459B-90F8-5B1468218D92}" dt="2025-03-20T12:30:59.052" v="547" actId="123"/>
        <pc:sldMkLst>
          <pc:docMk/>
          <pc:sldMk cId="3218692365" sldId="276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1:53:12.746" v="463" actId="1076"/>
          <ac:spMkLst>
            <pc:docMk/>
            <pc:sldMk cId="3218692365" sldId="276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0:59.052" v="547" actId="123"/>
          <ac:graphicFrameMkLst>
            <pc:docMk/>
            <pc:sldMk cId="3218692365" sldId="276"/>
            <ac:graphicFrameMk id="4" creationId="{40F499E0-30A2-40ED-86D1-0CA4C7607475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5B74-F4ED-4334-B4B9-59508B61B051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75922-6133-4AD0-A701-0CD784A0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1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75922-6133-4AD0-A701-0CD784A040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1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1452">
              <a:defRPr/>
            </a:pPr>
            <a:fld id="{90358A6A-3CD7-4411-998B-73AED86972EA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461452">
                <a:defRPr/>
              </a:pPr>
              <a:t>2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71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5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75922-6133-4AD0-A701-0CD784A040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7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00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3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ECDDB-A797-4F51-9D01-6D852C569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BFD9FA-A338-42A9-8EC2-7F899D8A9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1EA3F7-2986-40F7-A1AC-5DC78091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C40B24-1709-4FB1-9459-685DF5AB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E7028-A66F-4667-9A99-AA28A58E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2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2701A-77F1-4FCE-94A6-6BE4FF6C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52927C-78DB-4DA9-913A-E0523F88B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66CD76-446C-4A82-A0DD-6878C60E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0A053D-2815-4A77-A452-586C0C0C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D5D9BB-C176-4865-9E24-189874D2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6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F75A38-0C0E-4EBB-91FC-C2B56A2CC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681495-B33B-4655-A5DE-3B0D67F2B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5650F-8F4D-4E49-A14E-E2CAF96D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95ED0A-A5EB-4CCC-995F-418ED549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ABB1C6-6DEA-4B77-A6CA-218BF6EF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70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6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1AB37-2606-499B-B64B-03F19D72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E374F-FF48-4485-9657-8622F67C6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5033F-CF74-40A5-8838-DF22DB4F8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62D2F7-2BC2-4368-9ADF-709D1F59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25723-E6ED-40BB-B47D-AFB34514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9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AAC35-B2D5-47E6-BF83-6B4C964D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427B29-82AF-4B47-BE8B-253A1977E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8813BA-AC6B-4F34-86A2-85CA14EC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B8426-053E-4A08-B478-902BC8AB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48F74C-5705-4FA0-9BBE-34553122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6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F6C62-1DB1-48F2-85AC-46ADEAFA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51265D-6C48-42CF-B81C-EBBBD5E01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B9E4E-56BA-432E-84C5-45A476433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F28BB4-4B64-437B-AD36-9CBC6069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5454B1-5146-4169-B2E9-9914DFD3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407493-9E07-465D-B3E2-8075AC4D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0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7FAB0-2A33-48D3-9BC1-FEF5BDE6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AD93E1-6480-4128-AE04-1CC941D88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070557-095C-42DA-B88F-7579C2A44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6C6364-FBC0-4D2D-BBA3-FD5D529D2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E0763A-79D2-45F7-9608-09C53A32A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2F6755-ACE3-40D8-A022-8AC46AA4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9A917-231D-4C8C-A453-954162AB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70EE6A-A6AA-460B-89B9-86FB9477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7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8F26F-E0C2-4DF0-AF46-F2DCB40B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E17D6A-3B4F-484F-A3CA-654C55F5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9B9938-99FA-4959-874C-861B0B7E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BFB291-2040-4000-B2A5-697FCAF0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6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E70586-0A04-419F-9434-F075AF12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4F0A01-8CE0-44C9-B64A-A22BFE4B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56AB0D-A208-44EF-83C2-8119E52C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0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44F70-8D60-4D87-99E6-565F9B11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830FC-2FA3-4437-BFED-DF18B5667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5A89B4-296F-44D1-8DC4-B1E95332C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B4D3A8-2253-4D6E-916D-60121F202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CB6711-6F82-453F-958F-467DE197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2F4A0F-D180-40E3-8918-DBCFC161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4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F2BED-0BE4-47CB-9DF4-36B1E046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41F657-05E8-4284-8187-9A5D4A66B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2628C-3EE6-478B-AE83-82019141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A3B3C8-C9B0-4ACC-8E88-EA846563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DE36D2-A565-46F9-9ACA-1242BF53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A44C3-83DA-4D65-94BF-D3170F9D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7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324C1-F90C-479D-93B5-69955DC7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2F2BF0-049A-4636-9C8B-C6BB2E859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2710AD-46C6-411D-A6B7-4C3CE6A41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39F66-42A4-44BB-88B7-7342F3071D6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4CE5F-C216-4B0F-A8C1-CB63C03CD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44F1A-EB27-497F-AC5D-B05E9827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2.svg"/><Relationship Id="rId19" Type="http://schemas.openxmlformats.org/officeDocument/2006/relationships/image" Target="../media/image14.pn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6.svg"/><Relationship Id="rId4" Type="http://schemas.openxmlformats.org/officeDocument/2006/relationships/image" Target="../media/image6.svg"/><Relationship Id="rId9" Type="http://schemas.openxmlformats.org/officeDocument/2006/relationships/image" Target="../media/image21.png"/><Relationship Id="rId1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0EFFB7-046D-4E7C-A866-2408E125C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5134" y="0"/>
            <a:ext cx="5410353" cy="68579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sp>
        <p:nvSpPr>
          <p:cNvPr id="7" name="TextBox 16"/>
          <p:cNvSpPr txBox="1"/>
          <p:nvPr/>
        </p:nvSpPr>
        <p:spPr>
          <a:xfrm>
            <a:off x="5761162" y="2686649"/>
            <a:ext cx="623296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altLang="ru-RU" sz="2800" dirty="0">
                <a:latin typeface="Oswald"/>
                <a:cs typeface="Times New Roman"/>
              </a:rPr>
              <a:t>Особенности аттестации педагогов на национальной платформе непрерывного профессионального развития «</a:t>
            </a:r>
            <a:r>
              <a:rPr lang="ru-RU" altLang="ru-RU" sz="2800" dirty="0" err="1">
                <a:latin typeface="Oswald"/>
                <a:cs typeface="Times New Roman"/>
              </a:rPr>
              <a:t>Ұстаз</a:t>
            </a:r>
            <a:r>
              <a:rPr lang="ru-RU" altLang="ru-RU" sz="2800" dirty="0">
                <a:latin typeface="Oswald"/>
                <a:cs typeface="Times New Roman"/>
              </a:rPr>
              <a:t>»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1162" y="6356350"/>
            <a:ext cx="13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Астана, 2025</a:t>
            </a:r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H="1">
            <a:off x="5634635" y="4815441"/>
            <a:ext cx="5954521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 flipH="1">
            <a:off x="11510880" y="4739707"/>
            <a:ext cx="139410" cy="14991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D063C6-F9F8-9AB6-CC74-D1EDDF15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2262-DA90-4F68-8E9B-833F3452BC40}" type="slidenum">
              <a:rPr lang="ru-RU" smtClean="0"/>
              <a:t>1</a:t>
            </a:fld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BA5C35C-A3D5-40E5-9A01-91EEA3E51E06}"/>
              </a:ext>
            </a:extLst>
          </p:cNvPr>
          <p:cNvSpPr/>
          <p:nvPr/>
        </p:nvSpPr>
        <p:spPr>
          <a:xfrm>
            <a:off x="-88734" y="-35483"/>
            <a:ext cx="5463954" cy="6888396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50" y="590136"/>
            <a:ext cx="1514671" cy="981808"/>
          </a:xfrm>
          <a:prstGeom prst="rect">
            <a:avLst/>
          </a:prstGeom>
          <a:ln>
            <a:noFill/>
          </a:ln>
        </p:spPr>
      </p:pic>
      <p:sp>
        <p:nvSpPr>
          <p:cNvPr id="14" name="Овал 13"/>
          <p:cNvSpPr/>
          <p:nvPr/>
        </p:nvSpPr>
        <p:spPr>
          <a:xfrm>
            <a:off x="3750798" y="1780790"/>
            <a:ext cx="123479" cy="1116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 flipH="1">
            <a:off x="3830855" y="1836591"/>
            <a:ext cx="17854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98D5A94-C4BA-440A-943D-0A4BAF40FA67}"/>
              </a:ext>
            </a:extLst>
          </p:cNvPr>
          <p:cNvCxnSpPr>
            <a:cxnSpLocks/>
          </p:cNvCxnSpPr>
          <p:nvPr/>
        </p:nvCxnSpPr>
        <p:spPr>
          <a:xfrm>
            <a:off x="5616317" y="1836591"/>
            <a:ext cx="18318" cy="29788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7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EEAF94B-8354-467C-ABE0-F3E59C91BC1D}"/>
              </a:ext>
            </a:extLst>
          </p:cNvPr>
          <p:cNvSpPr/>
          <p:nvPr/>
        </p:nvSpPr>
        <p:spPr>
          <a:xfrm>
            <a:off x="742507" y="71628"/>
            <a:ext cx="9161890" cy="7250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93734" y="1213141"/>
            <a:ext cx="6400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9A"/>
                </a:solidFill>
                <a:latin typeface="+mj-lt"/>
                <a:ea typeface="Lato Bold" pitchFamily="34" charset="-122"/>
                <a:cs typeface="Lato Bold" pitchFamily="34" charset="-120"/>
              </a:rPr>
              <a:t>Аттестация </a:t>
            </a:r>
            <a:r>
              <a:rPr lang="ru-RU" sz="2000" dirty="0">
                <a:latin typeface="+mj-lt"/>
              </a:rPr>
              <a:t>– процедура, проводимая с целью </a:t>
            </a:r>
            <a:r>
              <a:rPr lang="ru-RU" sz="2000" b="1" dirty="0">
                <a:latin typeface="+mj-lt"/>
              </a:rPr>
              <a:t>определения уровня квалификации педагогов</a:t>
            </a:r>
            <a:r>
              <a:rPr lang="ru-RU" sz="2000" dirty="0">
                <a:latin typeface="+mj-lt"/>
              </a:rPr>
              <a:t>, по результатам которой присваиваются (подтверждаются) квалификационные категории согласно Правилам.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2508" y="1115545"/>
            <a:ext cx="7255862" cy="14297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8" y="1307900"/>
            <a:ext cx="428376" cy="26674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509070" y="3023953"/>
            <a:ext cx="8046" cy="179601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517116" y="1068268"/>
            <a:ext cx="0" cy="161318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61318" y="2681454"/>
            <a:ext cx="7237052" cy="24501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790CF-4500-F2A6-613C-76790A68B8A6}"/>
              </a:ext>
            </a:extLst>
          </p:cNvPr>
          <p:cNvSpPr txBox="1"/>
          <p:nvPr/>
        </p:nvSpPr>
        <p:spPr>
          <a:xfrm>
            <a:off x="1267757" y="2937023"/>
            <a:ext cx="6400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9A"/>
                </a:solidFill>
                <a:latin typeface="+mj-lt"/>
                <a:ea typeface="Lato Bold" pitchFamily="34" charset="-122"/>
                <a:cs typeface="Lato Bold" pitchFamily="34" charset="-120"/>
              </a:rPr>
              <a:t>Национальная платформа непрерывного профессионального развития педагога «</a:t>
            </a:r>
            <a:r>
              <a:rPr lang="kk-KZ" sz="2000" b="1" dirty="0">
                <a:solidFill>
                  <a:srgbClr val="009A9A"/>
                </a:solidFill>
                <a:latin typeface="+mj-lt"/>
                <a:ea typeface="Lato Bold" pitchFamily="34" charset="-122"/>
                <a:cs typeface="Lato Bold" pitchFamily="34" charset="-120"/>
              </a:rPr>
              <a:t>Ұстаз»</a:t>
            </a:r>
            <a:r>
              <a:rPr lang="ru-RU" sz="2000" b="1" dirty="0">
                <a:solidFill>
                  <a:srgbClr val="009A9A"/>
                </a:solidFill>
                <a:latin typeface="+mj-lt"/>
                <a:ea typeface="Lato Bold" pitchFamily="34" charset="-122"/>
                <a:cs typeface="Lato Bold" pitchFamily="34" charset="-120"/>
              </a:rPr>
              <a:t> </a:t>
            </a:r>
            <a:r>
              <a:rPr lang="ru-RU" sz="2000" dirty="0">
                <a:latin typeface="+mj-lt"/>
              </a:rPr>
              <a:t>(объект информатизации) (далее – Платформа) – платформа организации, определенной уполномоченным органом в области образования, обеспечивающая сбор и обработку данных о профессиональной деятельности педагога.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BC8F483-D85F-4427-9CC4-AFB3AA0031EC}"/>
              </a:ext>
            </a:extLst>
          </p:cNvPr>
          <p:cNvSpPr/>
          <p:nvPr/>
        </p:nvSpPr>
        <p:spPr>
          <a:xfrm>
            <a:off x="0" y="0"/>
            <a:ext cx="7481988" cy="465172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25AE634-9B5D-4B88-9226-49F23CFF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49" y="0"/>
            <a:ext cx="5821922" cy="43335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Oswald"/>
                <a:ea typeface="+mn-ea"/>
                <a:cs typeface="Times New Roman"/>
              </a:rPr>
              <a:t>Из Правил и условий аттестации педагогов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1BD259-130F-4264-AB41-127B0A8FC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8" y="3025271"/>
            <a:ext cx="428376" cy="266747"/>
          </a:xfrm>
          <a:prstGeom prst="rect">
            <a:avLst/>
          </a:prstGeom>
        </p:spPr>
      </p:pic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51A392AB-5DD0-428F-91CC-B648C4481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896452"/>
              </p:ext>
            </p:extLst>
          </p:nvPr>
        </p:nvGraphicFramePr>
        <p:xfrm>
          <a:off x="8113994" y="869903"/>
          <a:ext cx="3744877" cy="529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5" imgW="5676620" imgH="8019880" progId="Acrobat.Document.DC">
                  <p:embed/>
                </p:oleObj>
              </mc:Choice>
              <mc:Fallback>
                <p:oleObj name="Acrobat Document" r:id="rId5" imgW="5676620" imgH="8019880" progId="Acrobat.Document.DC">
                  <p:embed/>
                  <p:pic>
                    <p:nvPicPr>
                      <p:cNvPr id="87" name="Объект 86">
                        <a:extLst>
                          <a:ext uri="{FF2B5EF4-FFF2-40B4-BE49-F238E27FC236}">
                            <a16:creationId xmlns:a16="http://schemas.microsoft.com/office/drawing/2014/main" id="{DB62420D-2C75-4C6D-9D45-3157B8E2C8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13994" y="869903"/>
                        <a:ext cx="3744877" cy="5290261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7D993DC-4457-4CAC-9767-165373B467B0}"/>
              </a:ext>
            </a:extLst>
          </p:cNvPr>
          <p:cNvSpPr txBox="1"/>
          <p:nvPr/>
        </p:nvSpPr>
        <p:spPr>
          <a:xfrm>
            <a:off x="4968602" y="465171"/>
            <a:ext cx="49357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swald"/>
                <a:cs typeface="Times New Roman"/>
              </a:rPr>
              <a:t>утверждены приказом МОН РК от 27 января 2016 года № 83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42857-C5DB-4052-A297-C19DDACBE7C4}"/>
              </a:ext>
            </a:extLst>
          </p:cNvPr>
          <p:cNvSpPr txBox="1"/>
          <p:nvPr/>
        </p:nvSpPr>
        <p:spPr>
          <a:xfrm>
            <a:off x="8113995" y="6198661"/>
            <a:ext cx="3744876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Акт ввода в промышленную эксплуатацию информационной системы «</a:t>
            </a:r>
            <a:r>
              <a:rPr lang="kk-KZ" sz="1400" dirty="0"/>
              <a:t>Ұ</a:t>
            </a:r>
            <a:r>
              <a:rPr lang="ru-RU" sz="1400" dirty="0"/>
              <a:t>стаз»</a:t>
            </a:r>
            <a:endParaRPr lang="ru-KZ" sz="1400" dirty="0"/>
          </a:p>
        </p:txBody>
      </p:sp>
    </p:spTree>
    <p:extLst>
      <p:ext uri="{BB962C8B-B14F-4D97-AF65-F5344CB8AC3E}">
        <p14:creationId xmlns:p14="http://schemas.microsoft.com/office/powerpoint/2010/main" val="168281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6D92FBD-F083-4D7D-A86C-6614F342C502}"/>
              </a:ext>
            </a:extLst>
          </p:cNvPr>
          <p:cNvSpPr/>
          <p:nvPr/>
        </p:nvSpPr>
        <p:spPr>
          <a:xfrm>
            <a:off x="1012009" y="308554"/>
            <a:ext cx="10569168" cy="7710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5" name="TextBox 4"/>
          <p:cNvSpPr txBox="1"/>
          <p:nvPr/>
        </p:nvSpPr>
        <p:spPr>
          <a:xfrm>
            <a:off x="1013333" y="1822896"/>
            <a:ext cx="54321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Осуществление учебного процесса </a:t>
            </a:r>
          </a:p>
          <a:p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Планирование и организация учебного процесса</a:t>
            </a:r>
          </a:p>
          <a:p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Динамика сформированности навыков у детей с ограниченными возможностями (за исключением ПМПК)</a:t>
            </a:r>
          </a:p>
        </p:txBody>
      </p:sp>
      <p:sp>
        <p:nvSpPr>
          <p:cNvPr id="1048636" name="TextBox 5"/>
          <p:cNvSpPr txBox="1"/>
          <p:nvPr/>
        </p:nvSpPr>
        <p:spPr>
          <a:xfrm>
            <a:off x="1050018" y="3439525"/>
            <a:ext cx="53587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Оценивание учебных достижений обучающихся</a:t>
            </a:r>
          </a:p>
          <a:p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Контроль за прогрессом и уровнем усвоения обучающимися содержания образования.</a:t>
            </a:r>
          </a:p>
          <a:p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методических кабинетов (центров), педагогами (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возможно, 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других организаций образования), членами аттестационной комиссии </a:t>
            </a:r>
            <a:endParaRPr lang="ru-RU" sz="1600" i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048637" name="TextBox 6"/>
          <p:cNvSpPr txBox="1"/>
          <p:nvPr/>
        </p:nvSpPr>
        <p:spPr>
          <a:xfrm>
            <a:off x="1125786" y="5203322"/>
            <a:ext cx="5207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Приобщение обучающихся к системе ценностей</a:t>
            </a:r>
          </a:p>
          <a:p>
            <a:r>
              <a:rPr lang="ru-RU" sz="1600" i="1" dirty="0">
                <a:latin typeface="+mj-lt"/>
              </a:rPr>
              <a:t>Осуществление воспитательной деятельности</a:t>
            </a:r>
          </a:p>
          <a:p>
            <a:endParaRPr lang="ru-RU" sz="1600" i="1" dirty="0">
              <a:latin typeface="+mj-lt"/>
            </a:endParaRPr>
          </a:p>
        </p:txBody>
      </p:sp>
      <p:sp>
        <p:nvSpPr>
          <p:cNvPr id="1048638" name="TextBox 7"/>
          <p:cNvSpPr txBox="1"/>
          <p:nvPr/>
        </p:nvSpPr>
        <p:spPr>
          <a:xfrm>
            <a:off x="7061454" y="1627068"/>
            <a:ext cx="49517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Осуществление учебно-методической деятельности</a:t>
            </a:r>
          </a:p>
          <a:p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Подготовка и разработка учебно-методических материалов</a:t>
            </a:r>
          </a:p>
          <a:p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Осуществление профессионального развития</a:t>
            </a:r>
          </a:p>
          <a:p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Рефлексия собственной практики и практики коллег</a:t>
            </a:r>
          </a:p>
          <a:p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Исследование образовательного процесса</a:t>
            </a:r>
          </a:p>
        </p:txBody>
      </p:sp>
      <p:cxnSp>
        <p:nvCxnSpPr>
          <p:cNvPr id="3145744" name="Прямая соединительная линия 19"/>
          <p:cNvCxnSpPr>
            <a:cxnSpLocks/>
          </p:cNvCxnSpPr>
          <p:nvPr/>
        </p:nvCxnSpPr>
        <p:spPr>
          <a:xfrm>
            <a:off x="446107" y="1663901"/>
            <a:ext cx="53587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4" name="TextBox 8"/>
          <p:cNvSpPr txBox="1"/>
          <p:nvPr/>
        </p:nvSpPr>
        <p:spPr>
          <a:xfrm>
            <a:off x="7061454" y="3906836"/>
            <a:ext cx="4951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Дополнительная трудовая функция</a:t>
            </a: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+mj-lt"/>
              </a:rPr>
              <a:t>Осуществление классного руководства</a:t>
            </a:r>
            <a:endParaRPr lang="ru-RU" sz="1600" dirty="0">
              <a:latin typeface="+mj-lt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304015" y="2000665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9A9A"/>
                </a:solidFill>
                <a:latin typeface="+mj-lt"/>
                <a:ea typeface="Lato Bold" pitchFamily="34" charset="-122"/>
                <a:cs typeface="Lato Bold" pitchFamily="34" charset="-120"/>
              </a:rPr>
              <a:t>01</a:t>
            </a:r>
          </a:p>
        </p:txBody>
      </p:sp>
      <p:sp>
        <p:nvSpPr>
          <p:cNvPr id="28" name="TextBox 17"/>
          <p:cNvSpPr txBox="1"/>
          <p:nvPr/>
        </p:nvSpPr>
        <p:spPr>
          <a:xfrm>
            <a:off x="304016" y="3514682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ru-RU" sz="3600" dirty="0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02</a:t>
            </a:r>
          </a:p>
        </p:txBody>
      </p:sp>
      <p:cxnSp>
        <p:nvCxnSpPr>
          <p:cNvPr id="30" name="Прямая соединительная линия 19"/>
          <p:cNvCxnSpPr>
            <a:cxnSpLocks/>
          </p:cNvCxnSpPr>
          <p:nvPr/>
        </p:nvCxnSpPr>
        <p:spPr>
          <a:xfrm>
            <a:off x="446107" y="3247174"/>
            <a:ext cx="53587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7"/>
          <p:cNvSpPr txBox="1"/>
          <p:nvPr/>
        </p:nvSpPr>
        <p:spPr>
          <a:xfrm>
            <a:off x="325638" y="5039771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ru-RU" sz="3600" dirty="0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03</a:t>
            </a:r>
          </a:p>
        </p:txBody>
      </p:sp>
      <p:cxnSp>
        <p:nvCxnSpPr>
          <p:cNvPr id="32" name="Прямая соединительная линия 19"/>
          <p:cNvCxnSpPr>
            <a:cxnSpLocks/>
          </p:cNvCxnSpPr>
          <p:nvPr/>
        </p:nvCxnSpPr>
        <p:spPr>
          <a:xfrm>
            <a:off x="430853" y="5071614"/>
            <a:ext cx="53587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19"/>
          <p:cNvCxnSpPr>
            <a:cxnSpLocks/>
          </p:cNvCxnSpPr>
          <p:nvPr/>
        </p:nvCxnSpPr>
        <p:spPr>
          <a:xfrm>
            <a:off x="6494235" y="1663901"/>
            <a:ext cx="49391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7"/>
          <p:cNvSpPr txBox="1"/>
          <p:nvPr/>
        </p:nvSpPr>
        <p:spPr>
          <a:xfrm>
            <a:off x="6292682" y="2063270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9A9A"/>
                </a:solidFill>
                <a:latin typeface="+mj-lt"/>
                <a:ea typeface="Lato Bold" pitchFamily="34" charset="-122"/>
                <a:cs typeface="Lato Bold" pitchFamily="34" charset="-120"/>
              </a:rPr>
              <a:t>04</a:t>
            </a:r>
          </a:p>
        </p:txBody>
      </p:sp>
      <p:cxnSp>
        <p:nvCxnSpPr>
          <p:cNvPr id="36" name="Прямая соединительная линия 19"/>
          <p:cNvCxnSpPr>
            <a:cxnSpLocks/>
          </p:cNvCxnSpPr>
          <p:nvPr/>
        </p:nvCxnSpPr>
        <p:spPr>
          <a:xfrm>
            <a:off x="6447100" y="3247174"/>
            <a:ext cx="49391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7"/>
          <p:cNvSpPr txBox="1"/>
          <p:nvPr/>
        </p:nvSpPr>
        <p:spPr>
          <a:xfrm>
            <a:off x="6292683" y="3785947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9A9A"/>
                </a:solidFill>
                <a:latin typeface="+mj-lt"/>
                <a:ea typeface="Lato Bold" pitchFamily="34" charset="-122"/>
                <a:cs typeface="Lato Bold" pitchFamily="34" charset="-120"/>
              </a:rPr>
              <a:t>05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4982" y="5870768"/>
            <a:ext cx="1097377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48E5A9-DBF6-4AB6-9083-075D89DF5871}"/>
              </a:ext>
            </a:extLst>
          </p:cNvPr>
          <p:cNvSpPr/>
          <p:nvPr/>
        </p:nvSpPr>
        <p:spPr>
          <a:xfrm>
            <a:off x="0" y="74838"/>
            <a:ext cx="8848436" cy="642628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latin typeface="Oswald"/>
                <a:cs typeface="Times New Roman"/>
              </a:rPr>
              <a:t>Профессиональные стандарты педагога </a:t>
            </a:r>
            <a:r>
              <a:rPr lang="ru-RU" b="1" dirty="0">
                <a:solidFill>
                  <a:schemeClr val="bg1"/>
                </a:solidFill>
                <a:latin typeface="Oswald"/>
                <a:cs typeface="Times New Roman"/>
              </a:rPr>
              <a:t>(трудовые функции)</a:t>
            </a:r>
            <a:endParaRPr lang="x-none" b="1" dirty="0">
              <a:solidFill>
                <a:schemeClr val="bg1"/>
              </a:solidFill>
              <a:latin typeface="Oswald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DD03DC-9FA6-43C3-9DBE-3BA8225A0533}"/>
              </a:ext>
            </a:extLst>
          </p:cNvPr>
          <p:cNvSpPr txBox="1"/>
          <p:nvPr/>
        </p:nvSpPr>
        <p:spPr>
          <a:xfrm>
            <a:off x="1108513" y="661817"/>
            <a:ext cx="107445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swald"/>
                <a:cs typeface="Times New Roman"/>
              </a:rPr>
              <a:t>Профессиональные стандарты для педагогов организаций образования, утверждены приказом МП РК от 24 февраля 2025 года № 31</a:t>
            </a:r>
          </a:p>
        </p:txBody>
      </p:sp>
    </p:spTree>
    <p:extLst>
      <p:ext uri="{BB962C8B-B14F-4D97-AF65-F5344CB8AC3E}">
        <p14:creationId xmlns:p14="http://schemas.microsoft.com/office/powerpoint/2010/main" val="93936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12ED7E-C26C-4F07-AD7E-17CA81BE7E5C}"/>
              </a:ext>
            </a:extLst>
          </p:cNvPr>
          <p:cNvSpPr/>
          <p:nvPr/>
        </p:nvSpPr>
        <p:spPr>
          <a:xfrm>
            <a:off x="1328754" y="169381"/>
            <a:ext cx="10031973" cy="519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64F2EA-B49B-432D-BD88-DA0629B30BE7}"/>
              </a:ext>
            </a:extLst>
          </p:cNvPr>
          <p:cNvSpPr/>
          <p:nvPr/>
        </p:nvSpPr>
        <p:spPr>
          <a:xfrm>
            <a:off x="0" y="0"/>
            <a:ext cx="10584873" cy="42908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E0CF3F8-5157-44B2-AB7C-9249DF9C9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86917"/>
              </p:ext>
            </p:extLst>
          </p:nvPr>
        </p:nvGraphicFramePr>
        <p:xfrm>
          <a:off x="657123" y="742669"/>
          <a:ext cx="11375234" cy="5984260"/>
        </p:xfrm>
        <a:graphic>
          <a:graphicData uri="http://schemas.openxmlformats.org/drawingml/2006/table">
            <a:tbl>
              <a:tblPr firstRow="1" firstCol="1" bandRow="1"/>
              <a:tblGrid>
                <a:gridCol w="1713530">
                  <a:extLst>
                    <a:ext uri="{9D8B030D-6E8A-4147-A177-3AD203B41FA5}">
                      <a16:colId xmlns:a16="http://schemas.microsoft.com/office/drawing/2014/main" val="1813362148"/>
                    </a:ext>
                  </a:extLst>
                </a:gridCol>
                <a:gridCol w="2531444">
                  <a:extLst>
                    <a:ext uri="{9D8B030D-6E8A-4147-A177-3AD203B41FA5}">
                      <a16:colId xmlns:a16="http://schemas.microsoft.com/office/drawing/2014/main" val="3852440587"/>
                    </a:ext>
                  </a:extLst>
                </a:gridCol>
                <a:gridCol w="112132">
                  <a:extLst>
                    <a:ext uri="{9D8B030D-6E8A-4147-A177-3AD203B41FA5}">
                      <a16:colId xmlns:a16="http://schemas.microsoft.com/office/drawing/2014/main" val="2832834027"/>
                    </a:ext>
                  </a:extLst>
                </a:gridCol>
                <a:gridCol w="2438563">
                  <a:extLst>
                    <a:ext uri="{9D8B030D-6E8A-4147-A177-3AD203B41FA5}">
                      <a16:colId xmlns:a16="http://schemas.microsoft.com/office/drawing/2014/main" val="3374427250"/>
                    </a:ext>
                  </a:extLst>
                </a:gridCol>
                <a:gridCol w="2288752">
                  <a:extLst>
                    <a:ext uri="{9D8B030D-6E8A-4147-A177-3AD203B41FA5}">
                      <a16:colId xmlns:a16="http://schemas.microsoft.com/office/drawing/2014/main" val="107693785"/>
                    </a:ext>
                  </a:extLst>
                </a:gridCol>
                <a:gridCol w="2290813">
                  <a:extLst>
                    <a:ext uri="{9D8B030D-6E8A-4147-A177-3AD203B41FA5}">
                      <a16:colId xmlns:a16="http://schemas.microsoft.com/office/drawing/2014/main" val="432201704"/>
                    </a:ext>
                  </a:extLst>
                </a:gridCol>
              </a:tblGrid>
              <a:tr h="331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  <a:endParaRPr lang="ru-KZ" sz="110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Педагог-модератор</a:t>
                      </a:r>
                      <a:endParaRPr lang="ru-KZ" sz="110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Педагог-эксперт</a:t>
                      </a:r>
                      <a:endParaRPr lang="ru-KZ"/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Педагог-эксперт</a:t>
                      </a:r>
                      <a:endParaRPr lang="ru-KZ" sz="110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Педагог-исследователь</a:t>
                      </a:r>
                      <a:endParaRPr lang="ru-KZ" sz="110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Педагог-мастер</a:t>
                      </a:r>
                      <a:endParaRPr lang="ru-KZ" sz="110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605956"/>
                  </a:ext>
                </a:extLst>
              </a:tr>
              <a:tr h="521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безопасной среды обучения</a:t>
                      </a:r>
                      <a:endParaRPr lang="ru-KZ" sz="1100" b="1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0" kern="1200" dirty="0">
                          <a:solidFill>
                            <a:srgbClr val="009A9A"/>
                          </a:solidFill>
                          <a:latin typeface="+mj-lt"/>
                          <a:ea typeface="Lato Bold" pitchFamily="34" charset="-122"/>
                          <a:cs typeface="Lato Bold" pitchFamily="34" charset="-120"/>
                        </a:rPr>
                        <a:t>поддерживает</a:t>
                      </a:r>
                      <a:r>
                        <a:rPr lang="ru-RU" sz="1050" kern="1200" dirty="0">
                          <a:solidFill>
                            <a:srgbClr val="1F4E79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безопасную и благоприятную среду, </a:t>
                      </a:r>
                      <a:r>
                        <a:rPr lang="ru-RU" sz="1200" b="0" kern="1200" dirty="0">
                          <a:solidFill>
                            <a:srgbClr val="009A9A"/>
                          </a:solidFill>
                          <a:latin typeface="+mj-lt"/>
                          <a:ea typeface="Lato Bold" pitchFamily="34" charset="-122"/>
                          <a:cs typeface="Lato Bold" pitchFamily="34" charset="-120"/>
                        </a:rPr>
                        <a:t>применяет</a:t>
                      </a:r>
                      <a:r>
                        <a:rPr lang="ru-RU" sz="1050" kern="1200" dirty="0">
                          <a:solidFill>
                            <a:srgbClr val="C55A11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kern="1200" dirty="0"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этические нормы</a:t>
                      </a:r>
                      <a:endParaRPr lang="ru-KZ" sz="1050" kern="100" dirty="0">
                        <a:effectLst/>
                        <a:latin typeface="+mj-lt"/>
                        <a:ea typeface="Lato Bold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rgbClr val="009A9A"/>
                          </a:solidFill>
                          <a:latin typeface="+mj-lt"/>
                          <a:ea typeface="Lato Bold" pitchFamily="34" charset="-122"/>
                          <a:cs typeface="Lato Bold" pitchFamily="34" charset="-120"/>
                        </a:rPr>
                        <a:t>обеспечивает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безопасную и благоприятную среду, </a:t>
                      </a: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="0" kern="1200" dirty="0">
                          <a:solidFill>
                            <a:srgbClr val="009A9A"/>
                          </a:solidFill>
                          <a:latin typeface="+mj-lt"/>
                          <a:ea typeface="Lato Bold" pitchFamily="34" charset="-122"/>
                          <a:cs typeface="Lato Bold" pitchFamily="34" charset="-120"/>
                        </a:rPr>
                        <a:t>уководствуется </a:t>
                      </a:r>
                      <a:r>
                        <a:rPr lang="ru-RU" sz="1050" kern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этическими нормами</a:t>
                      </a:r>
                      <a:endParaRPr lang="ru-KZ" dirty="0"/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0" kern="1200" dirty="0">
                          <a:solidFill>
                            <a:srgbClr val="009A9A"/>
                          </a:solidFill>
                          <a:latin typeface="+mj-lt"/>
                          <a:ea typeface="Lato Bold" pitchFamily="34" charset="-122"/>
                          <a:cs typeface="Lato Bold" pitchFamily="34" charset="-120"/>
                        </a:rPr>
                        <a:t>обеспечивает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безопасную и благоприятную среду, </a:t>
                      </a: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="0" kern="1200" dirty="0">
                          <a:solidFill>
                            <a:srgbClr val="009A9A"/>
                          </a:solidFill>
                          <a:latin typeface="+mj-lt"/>
                          <a:ea typeface="Lato Bold" pitchFamily="34" charset="-122"/>
                          <a:cs typeface="Lato Bold" pitchFamily="34" charset="-120"/>
                        </a:rPr>
                        <a:t>уководствуется </a:t>
                      </a:r>
                      <a:r>
                        <a:rPr lang="ru-RU" sz="1050" kern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этическими нормами</a:t>
                      </a:r>
                      <a:endParaRPr lang="ru-KZ" sz="1050" kern="100" dirty="0">
                        <a:effectLst/>
                        <a:latin typeface="+mj-lt"/>
                        <a:ea typeface="Lato Bold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управляет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безопасной и благоприятной образовательной (развивающей) средой, </a:t>
                      </a: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поддерживает коллег </a:t>
                      </a:r>
                      <a:r>
                        <a:rPr lang="ru-RU" sz="1050" kern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понимании этических норм</a:t>
                      </a:r>
                      <a:endParaRPr lang="ru-KZ" sz="1050" kern="100" dirty="0">
                        <a:effectLst/>
                        <a:latin typeface="+mj-lt"/>
                        <a:ea typeface="Lato Bold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43966000"/>
                  </a:ext>
                </a:extLst>
              </a:tr>
              <a:tr h="163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</a:t>
                      </a:r>
                      <a:endParaRPr lang="ru-KZ" sz="1100" b="1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знает предмет, учебно-воспитательный процесса, методику преподавания и оценивания   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02474780"/>
                  </a:ext>
                </a:extLst>
              </a:tr>
              <a:tr h="5209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учебного процесса</a:t>
                      </a:r>
                      <a:endParaRPr lang="ru-KZ" sz="1100" b="1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учёт психолого-возрастных, индивидуальных </a:t>
                      </a:r>
                      <a:r>
                        <a:rPr lang="ru-RU" sz="1200" b="0" kern="1200" dirty="0">
                          <a:solidFill>
                            <a:srgbClr val="009A9A"/>
                          </a:solidFill>
                          <a:latin typeface="+mj-lt"/>
                          <a:ea typeface="Lato Bold" pitchFamily="34" charset="-122"/>
                          <a:cs typeface="Lato Bold" pitchFamily="34" charset="-120"/>
                        </a:rPr>
                        <a:t>особенностей и потребностей</a:t>
                      </a:r>
                      <a:endParaRPr lang="ru-KZ" sz="1200" b="0" kern="1200" dirty="0">
                        <a:solidFill>
                          <a:srgbClr val="009A9A"/>
                        </a:solidFill>
                        <a:latin typeface="+mj-lt"/>
                        <a:ea typeface="Lato Bold" pitchFamily="34" charset="-122"/>
                        <a:cs typeface="Lato Bold" pitchFamily="34" charset="-12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оценивает и отслеживает прогресс и развитие </a:t>
                      </a:r>
                      <a:r>
                        <a:rPr lang="ru-RU" sz="1050" kern="120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способностей</a:t>
                      </a:r>
                      <a:endParaRPr lang="ru-KZ"/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оценивает и отслеживает прогресс и развитие </a:t>
                      </a: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способностей</a:t>
                      </a:r>
                      <a:endParaRPr lang="ru-KZ" sz="1050" kern="1200" dirty="0">
                        <a:solidFill>
                          <a:srgbClr val="009A9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 </a:t>
                      </a:r>
                      <a:r>
                        <a:rPr lang="ru-RU" sz="1050" kern="120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интегрированный процесс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 </a:t>
                      </a:r>
                      <a:endParaRPr lang="ru-KZ" sz="1050" kern="1200" dirty="0">
                        <a:solidFill>
                          <a:srgbClr val="009A9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учетом результатов </a:t>
                      </a: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исследований практики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423457"/>
                  </a:ext>
                </a:extLst>
              </a:tr>
              <a:tr h="316104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владеет различными методами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стратегиями преподавания и оценивания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инновационных 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форм, методов и средств обучения</a:t>
                      </a:r>
                      <a:endParaRPr lang="ru-KZ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инновационных 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форм, методов и средств обучения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авторских технологий 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стратегий оценивания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и </a:t>
                      </a: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авторской программы 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168875"/>
                  </a:ext>
                </a:extLst>
              </a:tr>
              <a:tr h="331115">
                <a:tc>
                  <a:txBody>
                    <a:bodyPr/>
                    <a:lstStyle/>
                    <a:p>
                      <a:pPr marL="80645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Портфолио </a:t>
                      </a:r>
                      <a:endParaRPr lang="ru-KZ" sz="1100" kern="100" dirty="0">
                        <a:solidFill>
                          <a:srgbClr val="009A9A"/>
                        </a:solidFill>
                        <a:effectLst/>
                        <a:latin typeface="+mj-lt"/>
                        <a:ea typeface="Lato Bold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Качество преподавания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Лист наблюдения урока (занятия) заполняют руководитель, заместитель, педагоги, методисты и члены аттестационной комиссии. Предоставляется обратная связь. </a:t>
                      </a:r>
                      <a:endParaRPr lang="ru-KZ" sz="1100" kern="100" dirty="0">
                        <a:effectLst/>
                        <a:latin typeface="+mj-lt"/>
                        <a:ea typeface="Lato Bold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31948873"/>
                  </a:ext>
                </a:extLst>
              </a:tr>
              <a:tr h="15614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одарёнными обучающимися</a:t>
                      </a:r>
                      <a:endParaRPr lang="ru-KZ" sz="1100" b="1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участника или победителя олимпиад, конкурсов, соревнований на уровне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88951360"/>
                  </a:ext>
                </a:extLst>
              </a:tr>
              <a:tr h="316104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образования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район/ область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район/ область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область/ 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или международный уровень 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79714"/>
                  </a:ext>
                </a:extLst>
              </a:tr>
              <a:tr h="160192">
                <a:tc>
                  <a:txBody>
                    <a:bodyPr/>
                    <a:lstStyle/>
                    <a:p>
                      <a:pPr marL="80645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  </a:t>
                      </a:r>
                      <a:endParaRPr lang="ru-KZ" sz="1100" kern="100" dirty="0">
                        <a:solidFill>
                          <a:srgbClr val="009A9A"/>
                        </a:solidFill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Достижения обучающихся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Сертификат, диплом участника/победителя в соответствии с уровнем участия</a:t>
                      </a:r>
                      <a:endParaRPr lang="ru-KZ" sz="110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73987128"/>
                  </a:ext>
                </a:extLst>
              </a:tr>
              <a:tr h="63601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коллегами</a:t>
                      </a:r>
                      <a:endParaRPr lang="ru-KZ" sz="1100" b="1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анализ/ исследование практики</a:t>
                      </a:r>
                      <a:endParaRPr lang="ru-KZ" sz="1100" b="1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анализирует с</a:t>
                      </a:r>
                      <a:r>
                        <a:rPr lang="ru-RU" sz="105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обственную практику 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актуальные результаты практики коллег 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оценивает </a:t>
                      </a:r>
                      <a:r>
                        <a:rPr lang="ru-RU" sz="1050" kern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собственной практики и актуальные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 коллег по развитию способностей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оценивает </a:t>
                      </a:r>
                      <a:r>
                        <a:rPr lang="ru-RU" sz="105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собственной практики и актуальные 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 коллег по развитию способностей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исследует практику 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вместе с коллегами и распространяет результаты исследования для улучшения практики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координирует исследования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в, распространяет результаты, </a:t>
                      </a:r>
                      <a:r>
                        <a:rPr lang="ru-RU" sz="1050" kern="120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поддерживает коллег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профразвитии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848424"/>
                  </a:ext>
                </a:extLst>
              </a:tr>
              <a:tr h="316104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образования</a:t>
                      </a:r>
                      <a:endParaRPr lang="ru-KZ" sz="1050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район/ область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район/ область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область/ 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или международный уровень 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520313"/>
                  </a:ext>
                </a:extLst>
              </a:tr>
              <a:tr h="163506">
                <a:tc rowSpan="2">
                  <a:txBody>
                    <a:bodyPr/>
                    <a:lstStyle/>
                    <a:p>
                      <a:pPr marL="80645" algn="l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Портфолио </a:t>
                      </a:r>
                      <a:endParaRPr lang="ru-KZ" sz="1100" b="1" kern="1200" dirty="0">
                        <a:solidFill>
                          <a:srgbClr val="009A9A"/>
                        </a:solidFill>
                        <a:effectLst/>
                        <a:latin typeface="+mj-lt"/>
                        <a:ea typeface="Lato Bold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Участие в рабочей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(творческой, исследовательской группе), жюри, судействе. </a:t>
                      </a:r>
                      <a:r>
                        <a:rPr lang="ru-RU" sz="1100" b="1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Выступление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конференции </a:t>
                      </a:r>
                      <a:endParaRPr lang="ru-KZ" sz="110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2695162"/>
                  </a:ext>
                </a:extLst>
              </a:tr>
              <a:tr h="163506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kern="1200">
                          <a:solidFill>
                            <a:srgbClr val="C55A1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100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ru-KZ" sz="1100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kern="1200" dirty="0">
                          <a:solidFill>
                            <a:srgbClr val="C55A1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10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Публикация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изданиях, рек. МП </a:t>
                      </a:r>
                      <a:endParaRPr lang="ru-KZ" sz="110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0755647"/>
                  </a:ext>
                </a:extLst>
              </a:tr>
              <a:tr h="31610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 деятельность</a:t>
                      </a:r>
                      <a:endParaRPr lang="ru-KZ" sz="1100" b="1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разрабатывает и внедряет </a:t>
                      </a:r>
                      <a:r>
                        <a:rPr lang="ru-RU" sz="105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учебно-методические материалы 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программы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авторская программа,</a:t>
                      </a: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kern="120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учебники, пособия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599319"/>
                  </a:ext>
                </a:extLst>
              </a:tr>
              <a:tr h="302339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KZ" sz="1050" kern="100" dirty="0">
                        <a:effectLst/>
                        <a:latin typeface="+mj-lt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 sz="1050" kern="100" dirty="0">
                        <a:effectLst/>
                        <a:latin typeface="+mj-lt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 </a:t>
                      </a:r>
                      <a:r>
                        <a:rPr lang="ru-RU" sz="1050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методическую поддержку коллег </a:t>
                      </a:r>
                      <a:endParaRPr lang="ru-KZ" sz="1050" kern="1200" dirty="0">
                        <a:solidFill>
                          <a:srgbClr val="009A9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>
                          <a:solidFill>
                            <a:srgbClr val="009A9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разрабатывает рекомендации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мониторинга</a:t>
                      </a:r>
                      <a:endParaRPr lang="ru-KZ" sz="1050" kern="1200" dirty="0">
                        <a:solidFill>
                          <a:srgbClr val="009A9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 sz="1050" kern="100" dirty="0">
                        <a:effectLst/>
                        <a:latin typeface="+mj-lt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832785"/>
                  </a:ext>
                </a:extLst>
              </a:tr>
              <a:tr h="156149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образования</a:t>
                      </a:r>
                      <a:endParaRPr lang="ru-KZ" sz="1050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KZ" sz="1050" kern="10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район/ область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область/ 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или международный </a:t>
                      </a:r>
                      <a:endParaRPr lang="ru-KZ" sz="105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45699"/>
                  </a:ext>
                </a:extLst>
              </a:tr>
              <a:tr h="163506">
                <a:tc>
                  <a:txBody>
                    <a:bodyPr/>
                    <a:lstStyle/>
                    <a:p>
                      <a:pPr marL="80645" algn="l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Портфолио </a:t>
                      </a:r>
                      <a:endParaRPr lang="ru-KZ" sz="1100" b="1" kern="1200" dirty="0">
                        <a:solidFill>
                          <a:srgbClr val="009A9A"/>
                        </a:solidFill>
                        <a:effectLst/>
                        <a:latin typeface="+mj-lt"/>
                        <a:ea typeface="Lato Bold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Учебно-методические материалы</a:t>
                      </a:r>
                      <a:endParaRPr lang="ru-KZ" sz="1100" b="1" kern="1200" dirty="0">
                        <a:solidFill>
                          <a:srgbClr val="009A9A"/>
                        </a:solidFill>
                        <a:effectLst/>
                        <a:latin typeface="+mj-lt"/>
                        <a:ea typeface="Lato Bold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87900559"/>
                  </a:ext>
                </a:extLst>
              </a:tr>
              <a:tr h="331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Обобщение/ распространение опыта</a:t>
                      </a:r>
                      <a:endParaRPr lang="ru-KZ" sz="1100" b="1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KZ" sz="1100" kern="100">
                        <a:effectLst/>
                        <a:latin typeface="+mj-lt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 sz="1100" kern="100">
                        <a:effectLst/>
                        <a:latin typeface="+mj-lt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 sz="1100" kern="100" dirty="0">
                        <a:effectLst/>
                        <a:latin typeface="+mj-lt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KZ" sz="1100" kern="100" dirty="0">
                        <a:effectLst/>
                        <a:latin typeface="+mj-lt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уровне республики</a:t>
                      </a:r>
                      <a:endParaRPr lang="ru-KZ" sz="1050" kern="100" dirty="0">
                        <a:effectLst/>
                        <a:latin typeface="+mj-lt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74264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Портфолио </a:t>
                      </a:r>
                      <a:endParaRPr lang="ru-KZ" sz="1100" b="1" kern="1200" dirty="0">
                        <a:solidFill>
                          <a:srgbClr val="009A9A"/>
                        </a:solidFill>
                        <a:effectLst/>
                        <a:latin typeface="+mj-lt"/>
                        <a:ea typeface="Lato Bold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10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KZ" sz="110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10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009A9A"/>
                          </a:solidFill>
                          <a:effectLst/>
                          <a:latin typeface="+mj-lt"/>
                          <a:ea typeface="Lato Bold" pitchFamily="34" charset="-122"/>
                          <a:cs typeface="Times New Roman" panose="02020603050405020304" pitchFamily="18" charset="0"/>
                        </a:rPr>
                        <a:t>трансляция опыта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м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астер-класс, урок и др. формы </a:t>
                      </a:r>
                      <a:endParaRPr lang="ru-KZ" sz="1100" kern="100" dirty="0">
                        <a:effectLst/>
                        <a:latin typeface="+mj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5540" marR="25540" marT="3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93148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4D2B5F-C6BE-44D1-A862-151C4818CAF3}"/>
              </a:ext>
            </a:extLst>
          </p:cNvPr>
          <p:cNvSpPr txBox="1"/>
          <p:nvPr/>
        </p:nvSpPr>
        <p:spPr>
          <a:xfrm>
            <a:off x="78830" y="28971"/>
            <a:ext cx="105060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Портфолио педагога - квалификационные характеристики и профессиональные стандарты</a:t>
            </a:r>
            <a:endParaRPr lang="ru-KZ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C6C34456-DD37-42AB-A653-051172080CE5}"/>
              </a:ext>
            </a:extLst>
          </p:cNvPr>
          <p:cNvSpPr/>
          <p:nvPr/>
        </p:nvSpPr>
        <p:spPr>
          <a:xfrm>
            <a:off x="253242" y="2810578"/>
            <a:ext cx="305023" cy="13635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59DC5005-994D-4B14-9280-2D9E674EB59F}"/>
              </a:ext>
            </a:extLst>
          </p:cNvPr>
          <p:cNvSpPr/>
          <p:nvPr/>
        </p:nvSpPr>
        <p:spPr>
          <a:xfrm>
            <a:off x="239494" y="3583008"/>
            <a:ext cx="305023" cy="13635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Стрелка: пятиугольник 12">
            <a:extLst>
              <a:ext uri="{FF2B5EF4-FFF2-40B4-BE49-F238E27FC236}">
                <a16:creationId xmlns:a16="http://schemas.microsoft.com/office/drawing/2014/main" id="{1D453A86-0B12-4371-9D09-E3C0B0C75B73}"/>
              </a:ext>
            </a:extLst>
          </p:cNvPr>
          <p:cNvSpPr/>
          <p:nvPr/>
        </p:nvSpPr>
        <p:spPr>
          <a:xfrm>
            <a:off x="262634" y="4845192"/>
            <a:ext cx="305023" cy="13635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Стрелка: пятиугольник 13">
            <a:extLst>
              <a:ext uri="{FF2B5EF4-FFF2-40B4-BE49-F238E27FC236}">
                <a16:creationId xmlns:a16="http://schemas.microsoft.com/office/drawing/2014/main" id="{C6BD1D51-C3F8-4095-AD3C-4B0AB05F67D2}"/>
              </a:ext>
            </a:extLst>
          </p:cNvPr>
          <p:cNvSpPr/>
          <p:nvPr/>
        </p:nvSpPr>
        <p:spPr>
          <a:xfrm>
            <a:off x="250257" y="5975688"/>
            <a:ext cx="305023" cy="13635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D4BBB76A-D3E8-4B41-9D22-ADE65940510B}"/>
              </a:ext>
            </a:extLst>
          </p:cNvPr>
          <p:cNvSpPr/>
          <p:nvPr/>
        </p:nvSpPr>
        <p:spPr>
          <a:xfrm>
            <a:off x="250257" y="6477601"/>
            <a:ext cx="305023" cy="13635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F7F2F2-7251-4178-8421-C1A1FB6E9F8C}"/>
              </a:ext>
            </a:extLst>
          </p:cNvPr>
          <p:cNvSpPr txBox="1"/>
          <p:nvPr/>
        </p:nvSpPr>
        <p:spPr>
          <a:xfrm>
            <a:off x="1328754" y="373821"/>
            <a:ext cx="107445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swald"/>
                <a:cs typeface="Times New Roman"/>
              </a:rPr>
              <a:t>Типовые квалификационные характеристики должностей педагогов, утверждены приказом МОН РК от 13 июля 2009 года № 338</a:t>
            </a:r>
          </a:p>
        </p:txBody>
      </p:sp>
    </p:spTree>
    <p:extLst>
      <p:ext uri="{BB962C8B-B14F-4D97-AF65-F5344CB8AC3E}">
        <p14:creationId xmlns:p14="http://schemas.microsoft.com/office/powerpoint/2010/main" val="80013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 Ustaz AI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585550" y="269181"/>
            <a:ext cx="1263650" cy="450850"/>
          </a:xfrm>
          <a:prstGeom prst="rect">
            <a:avLst/>
          </a:prstGeom>
        </p:spPr>
      </p:pic>
      <p:pic>
        <p:nvPicPr>
          <p:cNvPr id="6" name="Frame 3835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1640" y="2576911"/>
            <a:ext cx="304800" cy="355600"/>
          </a:xfrm>
          <a:prstGeom prst="rect">
            <a:avLst/>
          </a:prstGeom>
        </p:spPr>
      </p:pic>
      <p:pic>
        <p:nvPicPr>
          <p:cNvPr id="7" name="Frame 3835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46934" y="2576911"/>
            <a:ext cx="304800" cy="355600"/>
          </a:xfrm>
          <a:prstGeom prst="rect">
            <a:avLst/>
          </a:prstGeom>
        </p:spPr>
      </p:pic>
      <p:pic>
        <p:nvPicPr>
          <p:cNvPr id="8" name="Frame 38355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8117" y="2576911"/>
            <a:ext cx="304800" cy="355600"/>
          </a:xfrm>
          <a:prstGeom prst="rect">
            <a:avLst/>
          </a:prstGeom>
        </p:spPr>
      </p:pic>
      <p:pic>
        <p:nvPicPr>
          <p:cNvPr id="9" name="Frame 38356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41388" y="2623032"/>
            <a:ext cx="257183" cy="355600"/>
          </a:xfrm>
          <a:prstGeom prst="rect">
            <a:avLst/>
          </a:prstGeom>
        </p:spPr>
      </p:pic>
      <p:pic>
        <p:nvPicPr>
          <p:cNvPr id="10" name="Frame 38357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51578" y="2576911"/>
            <a:ext cx="304800" cy="355600"/>
          </a:xfrm>
          <a:prstGeom prst="rect">
            <a:avLst/>
          </a:prstGeom>
        </p:spPr>
      </p:pic>
      <p:pic>
        <p:nvPicPr>
          <p:cNvPr id="11" name="Frame 38358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30568" y="2576911"/>
            <a:ext cx="304800" cy="355600"/>
          </a:xfrm>
          <a:prstGeom prst="rect">
            <a:avLst/>
          </a:prstGeom>
        </p:spPr>
      </p:pic>
      <p:pic>
        <p:nvPicPr>
          <p:cNvPr id="13" name="Frame 3836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2100" y="3212924"/>
            <a:ext cx="11607800" cy="1727200"/>
          </a:xfrm>
          <a:prstGeom prst="rect">
            <a:avLst/>
          </a:prstGeom>
        </p:spPr>
      </p:pic>
      <p:pic>
        <p:nvPicPr>
          <p:cNvPr id="14" name="Group 3581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365910" y="1760737"/>
            <a:ext cx="203200" cy="273050"/>
          </a:xfrm>
          <a:prstGeom prst="rect">
            <a:avLst/>
          </a:prstGeom>
        </p:spPr>
      </p:pic>
      <p:pic>
        <p:nvPicPr>
          <p:cNvPr id="15" name="Group 3582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4108477" y="1787688"/>
            <a:ext cx="203200" cy="273050"/>
          </a:xfrm>
          <a:prstGeom prst="rect">
            <a:avLst/>
          </a:prstGeom>
        </p:spPr>
      </p:pic>
      <p:pic>
        <p:nvPicPr>
          <p:cNvPr id="16" name="comission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5911333" y="1730538"/>
            <a:ext cx="387350" cy="387350"/>
          </a:xfrm>
          <a:prstGeom prst="rect">
            <a:avLst/>
          </a:prstGeom>
        </p:spPr>
      </p:pic>
      <p:pic>
        <p:nvPicPr>
          <p:cNvPr id="17" name="Frame 502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0511032" y="1743238"/>
            <a:ext cx="317500" cy="317500"/>
          </a:xfrm>
          <a:prstGeom prst="rect">
            <a:avLst/>
          </a:prstGeom>
        </p:spPr>
      </p:pic>
      <p:pic>
        <p:nvPicPr>
          <p:cNvPr id="18" name="Frame 503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9163073" y="1772442"/>
            <a:ext cx="317500" cy="311150"/>
          </a:xfrm>
          <a:prstGeom prst="rect">
            <a:avLst/>
          </a:prstGeom>
        </p:spPr>
      </p:pic>
      <p:pic>
        <p:nvPicPr>
          <p:cNvPr id="19" name="Vector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379679" y="1733055"/>
            <a:ext cx="317500" cy="273050"/>
          </a:xfrm>
          <a:prstGeom prst="rect">
            <a:avLst/>
          </a:prstGeom>
        </p:spPr>
      </p:pic>
      <p:pic>
        <p:nvPicPr>
          <p:cNvPr id="20" name="Rectangle 2963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369678" y="2508623"/>
            <a:ext cx="11410951" cy="698500"/>
          </a:xfrm>
          <a:prstGeom prst="rect">
            <a:avLst/>
          </a:prstGeom>
        </p:spPr>
      </p:pic>
      <p:pic>
        <p:nvPicPr>
          <p:cNvPr id="22" name="docs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/>
        </p:blipFill>
        <p:spPr>
          <a:xfrm>
            <a:off x="7485644" y="1797213"/>
            <a:ext cx="254000" cy="254000"/>
          </a:xfrm>
          <a:prstGeom prst="rect">
            <a:avLst/>
          </a:prstGeom>
        </p:spPr>
      </p:pic>
      <p:sp>
        <p:nvSpPr>
          <p:cNvPr id="29" name="Text 0"/>
          <p:cNvSpPr/>
          <p:nvPr/>
        </p:nvSpPr>
        <p:spPr>
          <a:xfrm>
            <a:off x="434662" y="365140"/>
            <a:ext cx="2198940" cy="240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0"/>
              </a:lnSpc>
              <a:spcAft>
                <a:spcPts val="500"/>
              </a:spcAft>
            </a:pPr>
            <a:r>
              <a:rPr lang="en-US" sz="1600" b="1" dirty="0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ЦЕЛЬ</a:t>
            </a:r>
            <a:r>
              <a:rPr lang="ru-RU" sz="1600" b="1" dirty="0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 ПЛАТФОРМЫ</a:t>
            </a:r>
            <a:r>
              <a:rPr lang="en-US" sz="1600" b="1" dirty="0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:</a:t>
            </a:r>
          </a:p>
        </p:txBody>
      </p:sp>
      <p:sp>
        <p:nvSpPr>
          <p:cNvPr id="30" name="Text 1"/>
          <p:cNvSpPr/>
          <p:nvPr/>
        </p:nvSpPr>
        <p:spPr>
          <a:xfrm>
            <a:off x="434662" y="765168"/>
            <a:ext cx="78105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0"/>
              </a:lnSpc>
              <a:spcAft>
                <a:spcPts val="500"/>
              </a:spcAft>
            </a:pPr>
            <a:r>
              <a:rPr lang="en-US" sz="1600" b="1" dirty="0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ЗАДАЧИ:</a:t>
            </a:r>
          </a:p>
        </p:txBody>
      </p:sp>
      <p:sp>
        <p:nvSpPr>
          <p:cNvPr id="31" name="Text 2"/>
          <p:cNvSpPr/>
          <p:nvPr/>
        </p:nvSpPr>
        <p:spPr>
          <a:xfrm>
            <a:off x="1378120" y="769560"/>
            <a:ext cx="7553829" cy="750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1. Цифровизация и интеграция всех профессиональных достижений </a:t>
            </a:r>
            <a:r>
              <a:rPr lang="en-US" sz="1050" dirty="0" err="1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педагога</a:t>
            </a: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 
2. Автоматизированное определение соответствия педагогов квалификационным характеристикам на основе оценки профессиональных компетенций и прозрачных критериев
3. Стимулирование педагогов к непрерывному образованию, повышению </a:t>
            </a:r>
            <a:r>
              <a:rPr lang="en-US" sz="1050" dirty="0" err="1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квалификации</a:t>
            </a: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 </a:t>
            </a:r>
            <a:endParaRPr lang="en-US" sz="1050" dirty="0"/>
          </a:p>
        </p:txBody>
      </p:sp>
      <p:sp>
        <p:nvSpPr>
          <p:cNvPr id="32" name="Text 3"/>
          <p:cNvSpPr/>
          <p:nvPr/>
        </p:nvSpPr>
        <p:spPr>
          <a:xfrm>
            <a:off x="2297961" y="366868"/>
            <a:ext cx="4625789" cy="1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Обеспечение непрерывности профессионального развития педагогов</a:t>
            </a:r>
            <a:endParaRPr lang="en-US" sz="1050" dirty="0"/>
          </a:p>
        </p:txBody>
      </p:sp>
      <p:sp>
        <p:nvSpPr>
          <p:cNvPr id="33" name="Text 4"/>
          <p:cNvSpPr/>
          <p:nvPr/>
        </p:nvSpPr>
        <p:spPr>
          <a:xfrm>
            <a:off x="789876" y="1851077"/>
            <a:ext cx="1238205" cy="357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организаций образования</a:t>
            </a:r>
            <a:endParaRPr lang="en-US" sz="1050" dirty="0"/>
          </a:p>
        </p:txBody>
      </p:sp>
      <p:sp>
        <p:nvSpPr>
          <p:cNvPr id="34" name="Text 5"/>
          <p:cNvSpPr/>
          <p:nvPr/>
        </p:nvSpPr>
        <p:spPr>
          <a:xfrm>
            <a:off x="2664652" y="1839763"/>
            <a:ext cx="1346200" cy="320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авторизованных пользователей</a:t>
            </a:r>
            <a:endParaRPr lang="en-US" sz="1050" dirty="0"/>
          </a:p>
        </p:txBody>
      </p:sp>
      <p:sp>
        <p:nvSpPr>
          <p:cNvPr id="35" name="Text 6"/>
          <p:cNvSpPr/>
          <p:nvPr/>
        </p:nvSpPr>
        <p:spPr>
          <a:xfrm>
            <a:off x="4609215" y="1823431"/>
            <a:ext cx="1168400" cy="303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аттестуемых педагогов</a:t>
            </a:r>
            <a:endParaRPr lang="en-US" sz="1050" dirty="0"/>
          </a:p>
        </p:txBody>
      </p:sp>
      <p:sp>
        <p:nvSpPr>
          <p:cNvPr id="36" name="Text 7"/>
          <p:cNvSpPr/>
          <p:nvPr/>
        </p:nvSpPr>
        <p:spPr>
          <a:xfrm>
            <a:off x="6355870" y="1839763"/>
            <a:ext cx="1346200" cy="304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аттестационных комиссий</a:t>
            </a:r>
            <a:endParaRPr lang="en-US" sz="1050" dirty="0"/>
          </a:p>
        </p:txBody>
      </p:sp>
      <p:sp>
        <p:nvSpPr>
          <p:cNvPr id="37" name="Text 8"/>
          <p:cNvSpPr/>
          <p:nvPr/>
        </p:nvSpPr>
        <p:spPr>
          <a:xfrm>
            <a:off x="7896778" y="1821657"/>
            <a:ext cx="1143000" cy="348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материалов педагогов</a:t>
            </a:r>
            <a:endParaRPr lang="en-US" sz="1050" dirty="0"/>
          </a:p>
        </p:txBody>
      </p:sp>
      <p:sp>
        <p:nvSpPr>
          <p:cNvPr id="38" name="Text 9"/>
          <p:cNvSpPr/>
          <p:nvPr/>
        </p:nvSpPr>
        <p:spPr>
          <a:xfrm>
            <a:off x="9545377" y="1886836"/>
            <a:ext cx="908468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модераторов</a:t>
            </a:r>
            <a:endParaRPr lang="en-US" sz="1050" dirty="0"/>
          </a:p>
        </p:txBody>
      </p:sp>
      <p:sp>
        <p:nvSpPr>
          <p:cNvPr id="39" name="Text 10"/>
          <p:cNvSpPr/>
          <p:nvPr/>
        </p:nvSpPr>
        <p:spPr>
          <a:xfrm>
            <a:off x="10885719" y="1879436"/>
            <a:ext cx="908468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экспертов</a:t>
            </a:r>
            <a:endParaRPr lang="en-US" sz="1050" dirty="0"/>
          </a:p>
        </p:txBody>
      </p:sp>
      <p:sp>
        <p:nvSpPr>
          <p:cNvPr id="40" name="Text 11"/>
          <p:cNvSpPr/>
          <p:nvPr/>
        </p:nvSpPr>
        <p:spPr>
          <a:xfrm>
            <a:off x="781610" y="1570386"/>
            <a:ext cx="871691" cy="248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  <a:spcAft>
                <a:spcPts val="25"/>
              </a:spcAft>
            </a:pPr>
            <a:r>
              <a:rPr lang="en-US" dirty="0">
                <a:solidFill>
                  <a:srgbClr val="000000"/>
                </a:solidFill>
                <a:ea typeface="Lato Black" pitchFamily="34" charset="-122"/>
                <a:cs typeface="Lato Black" pitchFamily="34" charset="-120"/>
              </a:rPr>
              <a:t>23 735</a:t>
            </a:r>
            <a:endParaRPr lang="en-US" dirty="0"/>
          </a:p>
        </p:txBody>
      </p:sp>
      <p:sp>
        <p:nvSpPr>
          <p:cNvPr id="41" name="Text 12"/>
          <p:cNvSpPr/>
          <p:nvPr/>
        </p:nvSpPr>
        <p:spPr>
          <a:xfrm>
            <a:off x="646191" y="2300685"/>
            <a:ext cx="4327970" cy="1863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  <a:spcAft>
                <a:spcPts val="25"/>
              </a:spcAft>
            </a:pPr>
            <a:r>
              <a:rPr lang="en-US" sz="1600" b="1" dirty="0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Автоматизация </a:t>
            </a:r>
            <a:r>
              <a:rPr lang="ru-RU" sz="1600" b="1" dirty="0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процедуры </a:t>
            </a:r>
            <a:r>
              <a:rPr lang="en-US" sz="1600" b="1" dirty="0" err="1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аттестации</a:t>
            </a:r>
            <a:endParaRPr lang="en-US" sz="1600" b="1" dirty="0">
              <a:solidFill>
                <a:srgbClr val="009A9A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43" name="Text 14"/>
          <p:cNvSpPr/>
          <p:nvPr/>
        </p:nvSpPr>
        <p:spPr>
          <a:xfrm>
            <a:off x="957685" y="2621361"/>
            <a:ext cx="73090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Подача заявления</a:t>
            </a:r>
            <a:endParaRPr lang="en-US" sz="1050" dirty="0"/>
          </a:p>
        </p:txBody>
      </p:sp>
      <p:sp>
        <p:nvSpPr>
          <p:cNvPr id="52" name="Text 23"/>
          <p:cNvSpPr/>
          <p:nvPr/>
        </p:nvSpPr>
        <p:spPr>
          <a:xfrm>
            <a:off x="2242978" y="2615011"/>
            <a:ext cx="198062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Предоставление доступа аттестационной комиссии к портфолио</a:t>
            </a:r>
            <a:endParaRPr lang="en-US" sz="1050" dirty="0"/>
          </a:p>
        </p:txBody>
      </p:sp>
      <p:sp>
        <p:nvSpPr>
          <p:cNvPr id="53" name="Text 24"/>
          <p:cNvSpPr/>
          <p:nvPr/>
        </p:nvSpPr>
        <p:spPr>
          <a:xfrm>
            <a:off x="4974161" y="2615011"/>
            <a:ext cx="1253026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Заполнение листа оценивания портфолио</a:t>
            </a:r>
            <a:endParaRPr lang="en-US" sz="1050" dirty="0"/>
          </a:p>
        </p:txBody>
      </p:sp>
      <p:sp>
        <p:nvSpPr>
          <p:cNvPr id="54" name="Text 25"/>
          <p:cNvSpPr/>
          <p:nvPr/>
        </p:nvSpPr>
        <p:spPr>
          <a:xfrm>
            <a:off x="6637434" y="2648432"/>
            <a:ext cx="947874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Формирование  протокола</a:t>
            </a:r>
            <a:endParaRPr lang="en-US" sz="1050" dirty="0"/>
          </a:p>
        </p:txBody>
      </p:sp>
      <p:sp>
        <p:nvSpPr>
          <p:cNvPr id="55" name="Text 26"/>
          <p:cNvSpPr/>
          <p:nvPr/>
        </p:nvSpPr>
        <p:spPr>
          <a:xfrm>
            <a:off x="8566727" y="2689617"/>
            <a:ext cx="836267" cy="250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Подписание
протокола</a:t>
            </a:r>
            <a:endParaRPr lang="en-US" sz="1050" dirty="0"/>
          </a:p>
        </p:txBody>
      </p:sp>
      <p:sp>
        <p:nvSpPr>
          <p:cNvPr id="56" name="Text 27"/>
          <p:cNvSpPr/>
          <p:nvPr/>
        </p:nvSpPr>
        <p:spPr>
          <a:xfrm>
            <a:off x="9926612" y="2605486"/>
            <a:ext cx="1819377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Уведомление педагога о решении (на основании Приказа)</a:t>
            </a:r>
            <a:endParaRPr lang="en-US" sz="1050" dirty="0"/>
          </a:p>
        </p:txBody>
      </p:sp>
      <p:sp>
        <p:nvSpPr>
          <p:cNvPr id="57" name="Text 28"/>
          <p:cNvSpPr/>
          <p:nvPr/>
        </p:nvSpPr>
        <p:spPr>
          <a:xfrm>
            <a:off x="646191" y="2640411"/>
            <a:ext cx="133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800"/>
              </a:lnSpc>
              <a:spcAft>
                <a:spcPts val="25"/>
              </a:spcAft>
            </a:pPr>
            <a:r>
              <a:rPr lang="en-US" dirty="0">
                <a:solidFill>
                  <a:srgbClr val="009A9A"/>
                </a:solidFill>
                <a:ea typeface="Lato Black" pitchFamily="34" charset="-122"/>
                <a:cs typeface="Lato Black" pitchFamily="34" charset="-120"/>
              </a:rPr>
              <a:t>1</a:t>
            </a:r>
            <a:endParaRPr lang="en-US" dirty="0"/>
          </a:p>
        </p:txBody>
      </p:sp>
      <p:sp>
        <p:nvSpPr>
          <p:cNvPr id="58" name="Text 29"/>
          <p:cNvSpPr/>
          <p:nvPr/>
        </p:nvSpPr>
        <p:spPr>
          <a:xfrm>
            <a:off x="1935241" y="2640411"/>
            <a:ext cx="133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800"/>
              </a:lnSpc>
              <a:spcAft>
                <a:spcPts val="25"/>
              </a:spcAft>
            </a:pPr>
            <a:r>
              <a:rPr lang="en-US" dirty="0">
                <a:solidFill>
                  <a:srgbClr val="009A9A"/>
                </a:solidFill>
                <a:ea typeface="Lato Black" pitchFamily="34" charset="-122"/>
                <a:cs typeface="Lato Black" pitchFamily="34" charset="-120"/>
              </a:rPr>
              <a:t>2</a:t>
            </a:r>
            <a:endParaRPr lang="en-US" dirty="0"/>
          </a:p>
        </p:txBody>
      </p:sp>
      <p:sp>
        <p:nvSpPr>
          <p:cNvPr id="59" name="Text 30"/>
          <p:cNvSpPr/>
          <p:nvPr/>
        </p:nvSpPr>
        <p:spPr>
          <a:xfrm>
            <a:off x="4665741" y="2640411"/>
            <a:ext cx="133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800"/>
              </a:lnSpc>
              <a:spcAft>
                <a:spcPts val="25"/>
              </a:spcAft>
            </a:pPr>
            <a:r>
              <a:rPr lang="en-US" dirty="0">
                <a:solidFill>
                  <a:srgbClr val="009A9A"/>
                </a:solidFill>
                <a:ea typeface="Lato Black" pitchFamily="34" charset="-122"/>
                <a:cs typeface="Lato Black" pitchFamily="34" charset="-120"/>
              </a:rPr>
              <a:t>3</a:t>
            </a:r>
            <a:endParaRPr lang="en-US" dirty="0"/>
          </a:p>
        </p:txBody>
      </p:sp>
      <p:sp>
        <p:nvSpPr>
          <p:cNvPr id="60" name="Text 31"/>
          <p:cNvSpPr/>
          <p:nvPr/>
        </p:nvSpPr>
        <p:spPr>
          <a:xfrm>
            <a:off x="6325674" y="2686532"/>
            <a:ext cx="11251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800"/>
              </a:lnSpc>
              <a:spcAft>
                <a:spcPts val="25"/>
              </a:spcAft>
            </a:pPr>
            <a:r>
              <a:rPr lang="en-US" dirty="0">
                <a:solidFill>
                  <a:srgbClr val="009A9A"/>
                </a:solidFill>
                <a:ea typeface="Lato Black" pitchFamily="34" charset="-122"/>
                <a:cs typeface="Lato Black" pitchFamily="34" charset="-120"/>
              </a:rPr>
              <a:t>4</a:t>
            </a:r>
            <a:endParaRPr lang="en-US" dirty="0"/>
          </a:p>
        </p:txBody>
      </p:sp>
      <p:sp>
        <p:nvSpPr>
          <p:cNvPr id="61" name="Text 32"/>
          <p:cNvSpPr/>
          <p:nvPr/>
        </p:nvSpPr>
        <p:spPr>
          <a:xfrm>
            <a:off x="8234441" y="2640411"/>
            <a:ext cx="133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800"/>
              </a:lnSpc>
              <a:spcAft>
                <a:spcPts val="25"/>
              </a:spcAft>
            </a:pPr>
            <a:r>
              <a:rPr lang="en-US" dirty="0">
                <a:solidFill>
                  <a:srgbClr val="009A9A"/>
                </a:solidFill>
                <a:ea typeface="Lato Black" pitchFamily="34" charset="-122"/>
                <a:cs typeface="Lato Black" pitchFamily="34" charset="-120"/>
              </a:rPr>
              <a:t>5</a:t>
            </a:r>
            <a:endParaRPr lang="en-US" dirty="0"/>
          </a:p>
        </p:txBody>
      </p:sp>
      <p:sp>
        <p:nvSpPr>
          <p:cNvPr id="62" name="Text 33"/>
          <p:cNvSpPr/>
          <p:nvPr/>
        </p:nvSpPr>
        <p:spPr>
          <a:xfrm>
            <a:off x="9618741" y="2640411"/>
            <a:ext cx="133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800"/>
              </a:lnSpc>
              <a:spcAft>
                <a:spcPts val="25"/>
              </a:spcAft>
            </a:pPr>
            <a:r>
              <a:rPr lang="en-US" dirty="0">
                <a:solidFill>
                  <a:srgbClr val="009A9A"/>
                </a:solidFill>
                <a:ea typeface="Lato Black" pitchFamily="34" charset="-122"/>
                <a:cs typeface="Lato Black" pitchFamily="34" charset="-120"/>
              </a:rPr>
              <a:t>6</a:t>
            </a:r>
            <a:endParaRPr lang="en-US" dirty="0"/>
          </a:p>
        </p:txBody>
      </p:sp>
      <p:sp>
        <p:nvSpPr>
          <p:cNvPr id="67" name="Text 38"/>
          <p:cNvSpPr/>
          <p:nvPr/>
        </p:nvSpPr>
        <p:spPr>
          <a:xfrm>
            <a:off x="1088300" y="3839405"/>
            <a:ext cx="635311" cy="176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a typeface="Lato Black" pitchFamily="34" charset="-122"/>
                <a:cs typeface="Lato Black" pitchFamily="34" charset="-120"/>
              </a:rPr>
              <a:t>НОБД</a:t>
            </a:r>
          </a:p>
        </p:txBody>
      </p:sp>
      <p:sp>
        <p:nvSpPr>
          <p:cNvPr id="68" name="Text 39"/>
          <p:cNvSpPr/>
          <p:nvPr/>
        </p:nvSpPr>
        <p:spPr>
          <a:xfrm>
            <a:off x="2633602" y="3770867"/>
            <a:ext cx="886386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a typeface="Lato Black" pitchFamily="34" charset="-122"/>
                <a:cs typeface="Lato Black" pitchFamily="34" charset="-120"/>
              </a:rPr>
              <a:t>MHBO</a:t>
            </a:r>
            <a:endParaRPr lang="en-US" sz="2000" dirty="0"/>
          </a:p>
        </p:txBody>
      </p:sp>
      <p:sp>
        <p:nvSpPr>
          <p:cNvPr id="69" name="Text 40"/>
          <p:cNvSpPr/>
          <p:nvPr/>
        </p:nvSpPr>
        <p:spPr>
          <a:xfrm>
            <a:off x="5792290" y="3774042"/>
            <a:ext cx="115356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a typeface="Lato Black" pitchFamily="34" charset="-122"/>
                <a:cs typeface="Lato Black" pitchFamily="34" charset="-120"/>
              </a:rPr>
              <a:t>ГБД ФЛ</a:t>
            </a:r>
            <a:endParaRPr lang="en-US" sz="2000" dirty="0"/>
          </a:p>
        </p:txBody>
      </p:sp>
      <p:sp>
        <p:nvSpPr>
          <p:cNvPr id="70" name="Text 41"/>
          <p:cNvSpPr/>
          <p:nvPr/>
        </p:nvSpPr>
        <p:spPr>
          <a:xfrm>
            <a:off x="5792290" y="4321208"/>
            <a:ext cx="109001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a typeface="Lato Black" pitchFamily="34" charset="-122"/>
                <a:cs typeface="Lato Black" pitchFamily="34" charset="-120"/>
              </a:rPr>
              <a:t>ГБД ЮЛ</a:t>
            </a:r>
            <a:endParaRPr lang="en-US" sz="2000" dirty="0"/>
          </a:p>
        </p:txBody>
      </p:sp>
      <p:sp>
        <p:nvSpPr>
          <p:cNvPr id="71" name="Text 42"/>
          <p:cNvSpPr/>
          <p:nvPr/>
        </p:nvSpPr>
        <p:spPr>
          <a:xfrm>
            <a:off x="1072197" y="4065485"/>
            <a:ext cx="1536700" cy="453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0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Сведения об организациях
Сведения о педагогах</a:t>
            </a:r>
            <a:endParaRPr lang="en-US" sz="1050" dirty="0"/>
          </a:p>
        </p:txBody>
      </p:sp>
      <p:sp>
        <p:nvSpPr>
          <p:cNvPr id="72" name="Text 43"/>
          <p:cNvSpPr/>
          <p:nvPr/>
        </p:nvSpPr>
        <p:spPr>
          <a:xfrm>
            <a:off x="3750516" y="4239526"/>
            <a:ext cx="2041774" cy="417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0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Результат ОЗП, акты о нарушениях, даты нарушений, причины аннулирования
</a:t>
            </a:r>
            <a:endParaRPr lang="en-US" sz="1050" dirty="0"/>
          </a:p>
        </p:txBody>
      </p:sp>
      <p:sp>
        <p:nvSpPr>
          <p:cNvPr id="73" name="Text 44"/>
          <p:cNvSpPr/>
          <p:nvPr/>
        </p:nvSpPr>
        <p:spPr>
          <a:xfrm>
            <a:off x="3790433" y="3770867"/>
            <a:ext cx="1879600" cy="373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0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Дипломы о высшемобразовании</a:t>
            </a:r>
            <a:endParaRPr lang="en-US" sz="1050" dirty="0"/>
          </a:p>
        </p:txBody>
      </p:sp>
      <p:sp>
        <p:nvSpPr>
          <p:cNvPr id="74" name="Text 45"/>
          <p:cNvSpPr/>
          <p:nvPr/>
        </p:nvSpPr>
        <p:spPr>
          <a:xfrm>
            <a:off x="7013725" y="3715499"/>
            <a:ext cx="2276898" cy="5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0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ФИО (при создании учётной записи члена аттестационной комиссии
которого нет в НОБД
</a:t>
            </a:r>
            <a:endParaRPr lang="en-US" sz="1050" dirty="0"/>
          </a:p>
        </p:txBody>
      </p:sp>
      <p:sp>
        <p:nvSpPr>
          <p:cNvPr id="75" name="Text 46"/>
          <p:cNvSpPr/>
          <p:nvPr/>
        </p:nvSpPr>
        <p:spPr>
          <a:xfrm>
            <a:off x="6969433" y="4379760"/>
            <a:ext cx="2070411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0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Наименованиеорганизации</a:t>
            </a:r>
            <a:endParaRPr lang="en-US" sz="1050" dirty="0"/>
          </a:p>
        </p:txBody>
      </p:sp>
      <p:sp>
        <p:nvSpPr>
          <p:cNvPr id="76" name="Text 47"/>
          <p:cNvSpPr/>
          <p:nvPr/>
        </p:nvSpPr>
        <p:spPr>
          <a:xfrm>
            <a:off x="10165422" y="3713167"/>
            <a:ext cx="1492250" cy="311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0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Конкурсы и соревнования</a:t>
            </a:r>
            <a:endParaRPr lang="en-US" sz="1050" dirty="0"/>
          </a:p>
        </p:txBody>
      </p:sp>
      <p:sp>
        <p:nvSpPr>
          <p:cNvPr id="77" name="Text 48"/>
          <p:cNvSpPr/>
          <p:nvPr/>
        </p:nvSpPr>
        <p:spPr>
          <a:xfrm>
            <a:off x="10148470" y="4239526"/>
            <a:ext cx="1688203" cy="597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0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Курсы повышений </a:t>
            </a:r>
            <a:r>
              <a:rPr lang="en-US" sz="1050" dirty="0" err="1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квалификаций</a:t>
            </a: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 </a:t>
            </a:r>
            <a:endParaRPr lang="ru-RU" sz="1050" dirty="0">
              <a:solidFill>
                <a:srgbClr val="000000"/>
              </a:solidFill>
              <a:ea typeface="Lato Regular" pitchFamily="34" charset="-122"/>
              <a:cs typeface="Lato Regular" pitchFamily="34" charset="-120"/>
            </a:endParaRPr>
          </a:p>
          <a:p>
            <a:pPr>
              <a:lnSpc>
                <a:spcPts val="1100"/>
              </a:lnSpc>
              <a:spcAft>
                <a:spcPts val="25"/>
              </a:spcAft>
            </a:pPr>
            <a:r>
              <a:rPr lang="en-US" sz="1050" dirty="0" err="1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Обобщение</a:t>
            </a:r>
            <a:r>
              <a:rPr lang="en-US" sz="1050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 и трансляция опыта</a:t>
            </a:r>
            <a:endParaRPr lang="en-US" sz="1050" dirty="0"/>
          </a:p>
        </p:txBody>
      </p:sp>
      <p:sp>
        <p:nvSpPr>
          <p:cNvPr id="78" name="Text 49"/>
          <p:cNvSpPr/>
          <p:nvPr/>
        </p:nvSpPr>
        <p:spPr>
          <a:xfrm>
            <a:off x="606794" y="3427867"/>
            <a:ext cx="10978413" cy="205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  <a:spcAft>
                <a:spcPts val="25"/>
              </a:spcAft>
            </a:pPr>
            <a:r>
              <a:rPr lang="en-US" sz="1600" b="1" dirty="0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Интеграция с различными базами данных, содержащих личные данные и сведения о деятельности педагогов:</a:t>
            </a:r>
            <a:endParaRPr lang="en-US" sz="1600" dirty="0"/>
          </a:p>
        </p:txBody>
      </p:sp>
      <p:sp>
        <p:nvSpPr>
          <p:cNvPr id="79" name="Text 50"/>
          <p:cNvSpPr/>
          <p:nvPr/>
        </p:nvSpPr>
        <p:spPr>
          <a:xfrm>
            <a:off x="2654232" y="1561159"/>
            <a:ext cx="1133160" cy="2043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  <a:spcAft>
                <a:spcPts val="25"/>
              </a:spcAft>
            </a:pPr>
            <a:r>
              <a:rPr lang="en-US" dirty="0">
                <a:solidFill>
                  <a:srgbClr val="000000"/>
                </a:solidFill>
                <a:ea typeface="Lato Black" pitchFamily="34" charset="-122"/>
                <a:cs typeface="Lato Black" pitchFamily="34" charset="-120"/>
              </a:rPr>
              <a:t>253 783</a:t>
            </a:r>
            <a:endParaRPr lang="en-US" dirty="0"/>
          </a:p>
        </p:txBody>
      </p:sp>
      <p:sp>
        <p:nvSpPr>
          <p:cNvPr id="80" name="Text 51"/>
          <p:cNvSpPr/>
          <p:nvPr/>
        </p:nvSpPr>
        <p:spPr>
          <a:xfrm>
            <a:off x="4610855" y="1557510"/>
            <a:ext cx="89112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  <a:spcAft>
                <a:spcPts val="25"/>
              </a:spcAft>
            </a:pPr>
            <a:r>
              <a:rPr lang="en-US" sz="2000" b="1" dirty="0">
                <a:solidFill>
                  <a:srgbClr val="009A9A"/>
                </a:solidFill>
                <a:ea typeface="Lato Black" pitchFamily="34" charset="-122"/>
                <a:cs typeface="Lato Black" pitchFamily="34" charset="-120"/>
              </a:rPr>
              <a:t>93 107</a:t>
            </a:r>
            <a:endParaRPr lang="en-US" sz="2000" b="1" dirty="0">
              <a:solidFill>
                <a:srgbClr val="009A9A"/>
              </a:solidFill>
            </a:endParaRPr>
          </a:p>
        </p:txBody>
      </p:sp>
      <p:sp>
        <p:nvSpPr>
          <p:cNvPr id="81" name="Text 52"/>
          <p:cNvSpPr/>
          <p:nvPr/>
        </p:nvSpPr>
        <p:spPr>
          <a:xfrm>
            <a:off x="6534226" y="1559301"/>
            <a:ext cx="948417" cy="180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  <a:spcAft>
                <a:spcPts val="25"/>
              </a:spcAft>
            </a:pPr>
            <a:r>
              <a:rPr lang="en-US" dirty="0">
                <a:solidFill>
                  <a:srgbClr val="000000"/>
                </a:solidFill>
                <a:ea typeface="Lato Black" pitchFamily="34" charset="-122"/>
                <a:cs typeface="Lato Black" pitchFamily="34" charset="-120"/>
              </a:rPr>
              <a:t>13 295</a:t>
            </a:r>
            <a:endParaRPr lang="en-US" dirty="0"/>
          </a:p>
        </p:txBody>
      </p:sp>
      <p:sp>
        <p:nvSpPr>
          <p:cNvPr id="82" name="Text 53"/>
          <p:cNvSpPr/>
          <p:nvPr/>
        </p:nvSpPr>
        <p:spPr>
          <a:xfrm>
            <a:off x="7818953" y="1568346"/>
            <a:ext cx="1274850" cy="1987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  <a:spcAft>
                <a:spcPts val="25"/>
              </a:spcAft>
            </a:pPr>
            <a:r>
              <a:rPr lang="en-US" dirty="0">
                <a:solidFill>
                  <a:srgbClr val="000000"/>
                </a:solidFill>
                <a:ea typeface="Lato Black" pitchFamily="34" charset="-122"/>
                <a:cs typeface="Lato Black" pitchFamily="34" charset="-120"/>
              </a:rPr>
              <a:t>&gt;2 298 014</a:t>
            </a:r>
            <a:endParaRPr lang="en-US" dirty="0"/>
          </a:p>
        </p:txBody>
      </p:sp>
      <p:sp>
        <p:nvSpPr>
          <p:cNvPr id="83" name="Text 54"/>
          <p:cNvSpPr/>
          <p:nvPr/>
        </p:nvSpPr>
        <p:spPr>
          <a:xfrm>
            <a:off x="9603868" y="1568346"/>
            <a:ext cx="7363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  <a:spcAft>
                <a:spcPts val="25"/>
              </a:spcAft>
            </a:pPr>
            <a:r>
              <a:rPr lang="en-US" sz="2000" b="1" dirty="0">
                <a:solidFill>
                  <a:srgbClr val="009A9A"/>
                </a:solidFill>
                <a:ea typeface="Lato Black" pitchFamily="34" charset="-122"/>
                <a:cs typeface="Lato Black" pitchFamily="34" charset="-120"/>
              </a:rPr>
              <a:t>62 354</a:t>
            </a:r>
          </a:p>
        </p:txBody>
      </p:sp>
      <p:sp>
        <p:nvSpPr>
          <p:cNvPr id="84" name="Text 55"/>
          <p:cNvSpPr/>
          <p:nvPr/>
        </p:nvSpPr>
        <p:spPr>
          <a:xfrm>
            <a:off x="10848134" y="1558335"/>
            <a:ext cx="863998" cy="2518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  <a:spcAft>
                <a:spcPts val="25"/>
              </a:spcAft>
            </a:pPr>
            <a:r>
              <a:rPr lang="en-US" sz="2000" b="1" dirty="0">
                <a:solidFill>
                  <a:srgbClr val="009A9A"/>
                </a:solidFill>
                <a:ea typeface="Lato Black" pitchFamily="34" charset="-122"/>
                <a:cs typeface="Lato Black" pitchFamily="34" charset="-120"/>
              </a:rPr>
              <a:t>30 753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27C2345-88E1-457A-9160-812408ECD2E6}"/>
              </a:ext>
            </a:extLst>
          </p:cNvPr>
          <p:cNvSpPr txBox="1"/>
          <p:nvPr/>
        </p:nvSpPr>
        <p:spPr>
          <a:xfrm>
            <a:off x="5911333" y="4905431"/>
            <a:ext cx="5777032" cy="900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1050" dirty="0"/>
              <a:t>Статья 59-1. Государственный контроль в отношении органов управления образованием</a:t>
            </a:r>
          </a:p>
          <a:p>
            <a:r>
              <a:rPr lang="ru-RU" sz="1050" i="1" dirty="0"/>
              <a:t>16) соблюдению порядка проведения аттестации педагогов и присвоения (подтверждения) квалификационных категорий педагогам в соответствии с правилами и условиями, определенными уполномоченным органом в области образования. </a:t>
            </a:r>
          </a:p>
          <a:p>
            <a:pPr algn="r"/>
            <a:r>
              <a:rPr lang="ru-RU" sz="1050" b="1" dirty="0"/>
              <a:t>Закон «Об образовании» РК от 27 июля 2007 года № 319-III.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ABAA8F8-5DB3-4A5D-A34F-B9E6F875CEF9}"/>
              </a:ext>
            </a:extLst>
          </p:cNvPr>
          <p:cNvSpPr txBox="1"/>
          <p:nvPr/>
        </p:nvSpPr>
        <p:spPr>
          <a:xfrm>
            <a:off x="5911332" y="5874161"/>
            <a:ext cx="5746339" cy="746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Параграф 1. Глава 10. Заместитель руководителя </a:t>
            </a:r>
          </a:p>
          <a:p>
            <a:r>
              <a:rPr lang="ru-RU" sz="1050" i="1" dirty="0"/>
              <a:t>Должностные обязанности:  участвует в подборе и расстановке педагогических кадров. Принимает участие в подготовке и проведении аттестации педагогов.</a:t>
            </a:r>
          </a:p>
          <a:p>
            <a:pPr algn="r"/>
            <a:r>
              <a:rPr lang="ru-RU" sz="1050" b="1" dirty="0"/>
              <a:t>Типовые квалификационные характеристики должностей педагогов</a:t>
            </a:r>
            <a:endParaRPr lang="ru-RU" sz="105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07171A3-D5AF-4F7C-A7FB-C0C04BD3E889}"/>
              </a:ext>
            </a:extLst>
          </p:cNvPr>
          <p:cNvSpPr txBox="1"/>
          <p:nvPr/>
        </p:nvSpPr>
        <p:spPr>
          <a:xfrm>
            <a:off x="503635" y="4987187"/>
            <a:ext cx="5288655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</a:rPr>
              <a:t>П. 60. В случае отсутствия оцифрованных данных или документов (сведений), формирующихся на Платформе из различных баз данных, данные </a:t>
            </a:r>
            <a:r>
              <a:rPr lang="ru-RU" sz="1200" b="1" dirty="0">
                <a:latin typeface="+mj-lt"/>
              </a:rPr>
              <a:t>вносятся вручную ответственным лицом, назначенным приказом первого руководителя организации образования.</a:t>
            </a:r>
          </a:p>
          <a:p>
            <a:r>
              <a:rPr lang="ru-RU" sz="1200" dirty="0">
                <a:latin typeface="+mj-lt"/>
              </a:rPr>
              <a:t>      Педагог проверяет в личном кабинете полноту введенных и собранных автоматически данных.</a:t>
            </a:r>
          </a:p>
          <a:p>
            <a:r>
              <a:rPr lang="ru-RU" sz="1200" dirty="0">
                <a:latin typeface="+mj-lt"/>
              </a:rPr>
              <a:t>      Комиссия не вносит изменения или дополнения в материалы (портфолио) педагога.</a:t>
            </a:r>
            <a:endParaRPr lang="ru-KZ" sz="12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56F11629-4795-454C-A50A-AAB4B31A8E2B}"/>
              </a:ext>
            </a:extLst>
          </p:cNvPr>
          <p:cNvSpPr/>
          <p:nvPr/>
        </p:nvSpPr>
        <p:spPr>
          <a:xfrm>
            <a:off x="742507" y="71628"/>
            <a:ext cx="7140584" cy="5079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Logo Ustaz AI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585550" y="269181"/>
            <a:ext cx="1263650" cy="450850"/>
          </a:xfrm>
          <a:prstGeom prst="rect">
            <a:avLst/>
          </a:prstGeom>
        </p:spPr>
      </p:pic>
      <p:pic>
        <p:nvPicPr>
          <p:cNvPr id="14" name="Group 358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188505" y="1962643"/>
            <a:ext cx="203200" cy="273050"/>
          </a:xfrm>
          <a:prstGeom prst="rect">
            <a:avLst/>
          </a:prstGeom>
        </p:spPr>
      </p:pic>
      <p:pic>
        <p:nvPicPr>
          <p:cNvPr id="15" name="Group 358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343527" y="1962643"/>
            <a:ext cx="203200" cy="273050"/>
          </a:xfrm>
          <a:prstGeom prst="rect">
            <a:avLst/>
          </a:prstGeom>
        </p:spPr>
      </p:pic>
      <p:pic>
        <p:nvPicPr>
          <p:cNvPr id="17" name="Frame 502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9215448" y="1949170"/>
            <a:ext cx="317500" cy="317500"/>
          </a:xfrm>
          <a:prstGeom prst="rect">
            <a:avLst/>
          </a:prstGeom>
        </p:spPr>
      </p:pic>
      <p:pic>
        <p:nvPicPr>
          <p:cNvPr id="18" name="Frame 503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7109520" y="1938290"/>
            <a:ext cx="317500" cy="311150"/>
          </a:xfrm>
          <a:prstGeom prst="rect">
            <a:avLst/>
          </a:prstGeom>
        </p:spPr>
      </p:pic>
      <p:pic>
        <p:nvPicPr>
          <p:cNvPr id="20" name="Rectangle 2963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114926" y="3566274"/>
            <a:ext cx="9962147" cy="2131882"/>
          </a:xfrm>
          <a:prstGeom prst="rect">
            <a:avLst/>
          </a:prstGeom>
        </p:spPr>
      </p:pic>
      <p:sp>
        <p:nvSpPr>
          <p:cNvPr id="33" name="Text 4"/>
          <p:cNvSpPr/>
          <p:nvPr/>
        </p:nvSpPr>
        <p:spPr>
          <a:xfrm>
            <a:off x="3760831" y="1546611"/>
            <a:ext cx="1193452" cy="351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endParaRPr lang="ru-RU" b="1" dirty="0">
              <a:solidFill>
                <a:srgbClr val="000000"/>
              </a:solidFill>
              <a:ea typeface="Lato Regular" pitchFamily="34" charset="-122"/>
              <a:cs typeface="Lato Regular" pitchFamily="34" charset="-120"/>
            </a:endParaRPr>
          </a:p>
          <a:p>
            <a:pPr>
              <a:lnSpc>
                <a:spcPts val="950"/>
              </a:lnSpc>
              <a:spcAft>
                <a:spcPts val="25"/>
              </a:spcAft>
            </a:pPr>
            <a:r>
              <a:rPr lang="ru-RU" b="1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Модератор</a:t>
            </a:r>
          </a:p>
          <a:p>
            <a:pPr>
              <a:lnSpc>
                <a:spcPts val="950"/>
              </a:lnSpc>
              <a:spcAft>
                <a:spcPts val="25"/>
              </a:spcAft>
            </a:pPr>
            <a:endParaRPr lang="en-US" b="1" dirty="0"/>
          </a:p>
        </p:txBody>
      </p:sp>
      <p:sp>
        <p:nvSpPr>
          <p:cNvPr id="80" name="Text 51"/>
          <p:cNvSpPr/>
          <p:nvPr/>
        </p:nvSpPr>
        <p:spPr>
          <a:xfrm>
            <a:off x="3937612" y="2374350"/>
            <a:ext cx="89112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  <a:spcAft>
                <a:spcPts val="25"/>
              </a:spcAft>
            </a:pPr>
            <a:r>
              <a:rPr lang="en-US" sz="2000" b="1" dirty="0">
                <a:solidFill>
                  <a:srgbClr val="009A9A"/>
                </a:solidFill>
                <a:ea typeface="Lato Black" pitchFamily="34" charset="-122"/>
                <a:cs typeface="Lato Black" pitchFamily="34" charset="-120"/>
              </a:rPr>
              <a:t>39 055</a:t>
            </a:r>
            <a:r>
              <a:rPr lang="ru-RU" sz="2000" b="1" dirty="0">
                <a:solidFill>
                  <a:srgbClr val="009A9A"/>
                </a:solidFill>
                <a:ea typeface="Lato Black" pitchFamily="34" charset="-122"/>
                <a:cs typeface="Lato Black" pitchFamily="34" charset="-120"/>
              </a:rPr>
              <a:t> </a:t>
            </a:r>
            <a:endParaRPr lang="en-US" b="1" dirty="0">
              <a:solidFill>
                <a:srgbClr val="000000"/>
              </a:solidFill>
              <a:ea typeface="Lato Black" pitchFamily="34" charset="-122"/>
              <a:cs typeface="Lato Black" pitchFamily="34" charset="-120"/>
            </a:endParaRPr>
          </a:p>
        </p:txBody>
      </p:sp>
      <p:sp>
        <p:nvSpPr>
          <p:cNvPr id="81" name="Text 52"/>
          <p:cNvSpPr/>
          <p:nvPr/>
        </p:nvSpPr>
        <p:spPr>
          <a:xfrm>
            <a:off x="2159906" y="2388009"/>
            <a:ext cx="948417" cy="180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  <a:spcAft>
                <a:spcPts val="25"/>
              </a:spcAft>
            </a:pPr>
            <a:r>
              <a:rPr lang="en-US" b="1" dirty="0">
                <a:solidFill>
                  <a:srgbClr val="000000"/>
                </a:solidFill>
                <a:ea typeface="Lato Black" pitchFamily="34" charset="-122"/>
                <a:cs typeface="Lato Black" pitchFamily="34" charset="-120"/>
              </a:rPr>
              <a:t>62 354</a:t>
            </a:r>
          </a:p>
        </p:txBody>
      </p:sp>
      <p:sp>
        <p:nvSpPr>
          <p:cNvPr id="83" name="Text 54"/>
          <p:cNvSpPr/>
          <p:nvPr/>
        </p:nvSpPr>
        <p:spPr>
          <a:xfrm>
            <a:off x="6934249" y="2363849"/>
            <a:ext cx="7363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  <a:spcAft>
                <a:spcPts val="25"/>
              </a:spcAft>
            </a:pPr>
            <a:r>
              <a:rPr lang="en-US" b="1" dirty="0">
                <a:solidFill>
                  <a:srgbClr val="000000"/>
                </a:solidFill>
                <a:ea typeface="Lato Black" pitchFamily="34" charset="-122"/>
                <a:cs typeface="Lato Black" pitchFamily="34" charset="-120"/>
              </a:rPr>
              <a:t>30 753</a:t>
            </a:r>
          </a:p>
        </p:txBody>
      </p:sp>
      <p:sp>
        <p:nvSpPr>
          <p:cNvPr id="84" name="Text 55"/>
          <p:cNvSpPr/>
          <p:nvPr/>
        </p:nvSpPr>
        <p:spPr>
          <a:xfrm>
            <a:off x="9100949" y="2356568"/>
            <a:ext cx="863998" cy="2518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  <a:spcAft>
                <a:spcPts val="25"/>
              </a:spcAft>
            </a:pPr>
            <a:r>
              <a:rPr lang="en-US" sz="2000" b="1" dirty="0">
                <a:solidFill>
                  <a:srgbClr val="009A9A"/>
                </a:solidFill>
                <a:ea typeface="Lato Black" pitchFamily="34" charset="-122"/>
                <a:cs typeface="Lato Black" pitchFamily="34" charset="-120"/>
              </a:rPr>
              <a:t>20 551</a:t>
            </a:r>
          </a:p>
        </p:txBody>
      </p:sp>
      <p:sp>
        <p:nvSpPr>
          <p:cNvPr id="64" name="Text 4">
            <a:extLst>
              <a:ext uri="{FF2B5EF4-FFF2-40B4-BE49-F238E27FC236}">
                <a16:creationId xmlns:a16="http://schemas.microsoft.com/office/drawing/2014/main" id="{707CD419-38C2-408C-BF51-A939FFD48063}"/>
              </a:ext>
            </a:extLst>
          </p:cNvPr>
          <p:cNvSpPr/>
          <p:nvPr/>
        </p:nvSpPr>
        <p:spPr>
          <a:xfrm>
            <a:off x="8971023" y="1562038"/>
            <a:ext cx="1193452" cy="351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0"/>
              </a:lnSpc>
              <a:spcAft>
                <a:spcPts val="25"/>
              </a:spcAft>
            </a:pPr>
            <a:endParaRPr lang="ru-RU" b="1" dirty="0">
              <a:solidFill>
                <a:srgbClr val="000000"/>
              </a:solidFill>
              <a:ea typeface="Lato Regular" pitchFamily="34" charset="-122"/>
              <a:cs typeface="Lato Regular" pitchFamily="34" charset="-120"/>
            </a:endParaRPr>
          </a:p>
          <a:p>
            <a:pPr>
              <a:lnSpc>
                <a:spcPts val="950"/>
              </a:lnSpc>
              <a:spcAft>
                <a:spcPts val="25"/>
              </a:spcAft>
            </a:pPr>
            <a:r>
              <a:rPr lang="ru-RU" b="1" dirty="0">
                <a:solidFill>
                  <a:srgbClr val="000000"/>
                </a:solidFill>
                <a:ea typeface="Lato Regular" pitchFamily="34" charset="-122"/>
                <a:cs typeface="Lato Regular" pitchFamily="34" charset="-120"/>
              </a:rPr>
              <a:t>Эксперт</a:t>
            </a:r>
          </a:p>
          <a:p>
            <a:pPr>
              <a:lnSpc>
                <a:spcPts val="950"/>
              </a:lnSpc>
              <a:spcAft>
                <a:spcPts val="25"/>
              </a:spcAft>
            </a:pPr>
            <a:endParaRPr lang="en-US" b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EB5E94F-EAF1-46C9-970E-3ED6D27B04F9}"/>
              </a:ext>
            </a:extLst>
          </p:cNvPr>
          <p:cNvSpPr/>
          <p:nvPr/>
        </p:nvSpPr>
        <p:spPr>
          <a:xfrm>
            <a:off x="1642409" y="1472640"/>
            <a:ext cx="3974085" cy="1541711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6F397A8C-9054-4BAD-81FD-07D8F99B674B}"/>
              </a:ext>
            </a:extLst>
          </p:cNvPr>
          <p:cNvSpPr/>
          <p:nvPr/>
        </p:nvSpPr>
        <p:spPr>
          <a:xfrm>
            <a:off x="6374217" y="1472640"/>
            <a:ext cx="3974085" cy="1541711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E382ABF7-335A-4CA4-850D-4E119B52F9DF}"/>
              </a:ext>
            </a:extLst>
          </p:cNvPr>
          <p:cNvSpPr/>
          <p:nvPr/>
        </p:nvSpPr>
        <p:spPr>
          <a:xfrm>
            <a:off x="0" y="0"/>
            <a:ext cx="7481988" cy="465172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Oswald"/>
                <a:cs typeface="Times New Roman"/>
              </a:rPr>
              <a:t>Решение по аттестации на платформе «</a:t>
            </a:r>
            <a:r>
              <a:rPr lang="ru-RU" sz="2400" b="1" dirty="0" err="1">
                <a:solidFill>
                  <a:schemeClr val="bg1"/>
                </a:solidFill>
                <a:latin typeface="Oswald"/>
                <a:cs typeface="Times New Roman"/>
              </a:rPr>
              <a:t>Ұстаз</a:t>
            </a:r>
            <a:r>
              <a:rPr lang="ru-RU" sz="2400" b="1" dirty="0">
                <a:solidFill>
                  <a:schemeClr val="bg1"/>
                </a:solidFill>
                <a:latin typeface="Oswald"/>
                <a:cs typeface="Times New Roman"/>
              </a:rPr>
              <a:t>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F2A665F-4010-4217-AEDE-70D5A08EE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710232"/>
              </p:ext>
            </p:extLst>
          </p:nvPr>
        </p:nvGraphicFramePr>
        <p:xfrm>
          <a:off x="1854376" y="3905560"/>
          <a:ext cx="8493926" cy="142062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23836">
                  <a:extLst>
                    <a:ext uri="{9D8B030D-6E8A-4147-A177-3AD203B41FA5}">
                      <a16:colId xmlns:a16="http://schemas.microsoft.com/office/drawing/2014/main" val="329343626"/>
                    </a:ext>
                  </a:extLst>
                </a:gridCol>
                <a:gridCol w="1160710">
                  <a:extLst>
                    <a:ext uri="{9D8B030D-6E8A-4147-A177-3AD203B41FA5}">
                      <a16:colId xmlns:a16="http://schemas.microsoft.com/office/drawing/2014/main" val="4166442111"/>
                    </a:ext>
                  </a:extLst>
                </a:gridCol>
                <a:gridCol w="1184896">
                  <a:extLst>
                    <a:ext uri="{9D8B030D-6E8A-4147-A177-3AD203B41FA5}">
                      <a16:colId xmlns:a16="http://schemas.microsoft.com/office/drawing/2014/main" val="2650624421"/>
                    </a:ext>
                  </a:extLst>
                </a:gridCol>
                <a:gridCol w="991902">
                  <a:extLst>
                    <a:ext uri="{9D8B030D-6E8A-4147-A177-3AD203B41FA5}">
                      <a16:colId xmlns:a16="http://schemas.microsoft.com/office/drawing/2014/main" val="1468154967"/>
                    </a:ext>
                  </a:extLst>
                </a:gridCol>
                <a:gridCol w="986656">
                  <a:extLst>
                    <a:ext uri="{9D8B030D-6E8A-4147-A177-3AD203B41FA5}">
                      <a16:colId xmlns:a16="http://schemas.microsoft.com/office/drawing/2014/main" val="2076676184"/>
                    </a:ext>
                  </a:extLst>
                </a:gridCol>
                <a:gridCol w="1197426">
                  <a:extLst>
                    <a:ext uri="{9D8B030D-6E8A-4147-A177-3AD203B41FA5}">
                      <a16:colId xmlns:a16="http://schemas.microsoft.com/office/drawing/2014/main" val="3989085238"/>
                    </a:ext>
                  </a:extLst>
                </a:gridCol>
                <a:gridCol w="1197426">
                  <a:extLst>
                    <a:ext uri="{9D8B030D-6E8A-4147-A177-3AD203B41FA5}">
                      <a16:colId xmlns:a16="http://schemas.microsoft.com/office/drawing/2014/main" val="1015356850"/>
                    </a:ext>
                  </a:extLst>
                </a:gridCol>
                <a:gridCol w="851074">
                  <a:extLst>
                    <a:ext uri="{9D8B030D-6E8A-4147-A177-3AD203B41FA5}">
                      <a16:colId xmlns:a16="http://schemas.microsoft.com/office/drawing/2014/main" val="3006370872"/>
                    </a:ext>
                  </a:extLst>
                </a:gridCol>
              </a:tblGrid>
              <a:tr h="64695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Общее количество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74" marR="6874" marT="68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</a:t>
                      </a:r>
                      <a:r>
                        <a:rPr lang="ru-RU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тзыв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заявления </a:t>
                      </a:r>
                      <a:endParaRPr lang="ru-KZ" dirty="0">
                        <a:latin typeface="+mj-lt"/>
                      </a:endParaRPr>
                    </a:p>
                  </a:txBody>
                  <a:tcPr marL="6874" marR="6874" marT="68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Отзыв решения комиссии</a:t>
                      </a:r>
                      <a:endParaRPr lang="ru-KZ" dirty="0">
                        <a:latin typeface="+mj-lt"/>
                      </a:endParaRPr>
                    </a:p>
                  </a:txBody>
                  <a:tcPr marL="6874" marR="6874" marT="68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Доступ для загрузки  материалов</a:t>
                      </a:r>
                      <a:endParaRPr lang="ru-KZ" dirty="0">
                        <a:latin typeface="+mj-lt"/>
                      </a:endParaRPr>
                    </a:p>
                  </a:txBody>
                  <a:tcPr marL="6874" marR="6874" marT="68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Изменение состава комиссии</a:t>
                      </a:r>
                      <a:endParaRPr lang="ru-KZ" dirty="0">
                        <a:latin typeface="+mj-lt"/>
                      </a:endParaRPr>
                    </a:p>
                  </a:txBody>
                  <a:tcPr marL="6874" marR="6874" marT="68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Корректировка списка аттестуемых</a:t>
                      </a:r>
                      <a:endParaRPr lang="ru-KZ" dirty="0">
                        <a:latin typeface="+mj-lt"/>
                      </a:endParaRPr>
                    </a:p>
                  </a:txBody>
                  <a:tcPr marL="6874" marR="6874" marT="68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отражаются результаты ОЗП/ материалы педагога</a:t>
                      </a:r>
                      <a:endParaRPr lang="ru-KZ">
                        <a:latin typeface="+mj-lt"/>
                      </a:endParaRPr>
                    </a:p>
                  </a:txBody>
                  <a:tcPr marL="6874" marR="6874" marT="68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Другое</a:t>
                      </a:r>
                      <a:endParaRPr lang="ru-KZ" dirty="0">
                        <a:latin typeface="+mj-lt"/>
                      </a:endParaRPr>
                    </a:p>
                  </a:txBody>
                  <a:tcPr marL="6874" marR="6874" marT="68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049592"/>
                  </a:ext>
                </a:extLst>
              </a:tr>
              <a:tr h="68223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343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74" marR="6874" marT="68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9A9A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9A9A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9A9A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74" marR="6874" marT="68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9A9A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9A9A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9A9A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6874" marR="6874" marT="68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874" marR="6874" marT="68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74" marR="6874" marT="68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74" marR="6874" marT="68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74" marR="6874" marT="68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74" marR="6874" marT="68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703329"/>
                  </a:ext>
                </a:extLst>
              </a:tr>
            </a:tbl>
          </a:graphicData>
        </a:graphic>
      </p:graphicFrame>
      <p:sp>
        <p:nvSpPr>
          <p:cNvPr id="87" name="Text 12">
            <a:extLst>
              <a:ext uri="{FF2B5EF4-FFF2-40B4-BE49-F238E27FC236}">
                <a16:creationId xmlns:a16="http://schemas.microsoft.com/office/drawing/2014/main" id="{9EB3044B-8BB5-42D5-92A7-302F5617E47B}"/>
              </a:ext>
            </a:extLst>
          </p:cNvPr>
          <p:cNvSpPr/>
          <p:nvPr/>
        </p:nvSpPr>
        <p:spPr>
          <a:xfrm>
            <a:off x="4770264" y="3103749"/>
            <a:ext cx="4327970" cy="1863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  <a:spcAft>
                <a:spcPts val="25"/>
              </a:spcAft>
            </a:pPr>
            <a:endParaRPr lang="en-US" sz="1600" b="1" dirty="0">
              <a:solidFill>
                <a:srgbClr val="009A9A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978F37C-2965-4358-86EF-96DFE2D141E1}"/>
              </a:ext>
            </a:extLst>
          </p:cNvPr>
          <p:cNvSpPr txBox="1"/>
          <p:nvPr/>
        </p:nvSpPr>
        <p:spPr>
          <a:xfrm>
            <a:off x="1456564" y="3381608"/>
            <a:ext cx="2731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Мониторинг обращений</a:t>
            </a:r>
            <a:endParaRPr lang="ru-KZ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611BE91-D7C7-4870-90C6-08F8134CDF0E}"/>
              </a:ext>
            </a:extLst>
          </p:cNvPr>
          <p:cNvSpPr txBox="1"/>
          <p:nvPr/>
        </p:nvSpPr>
        <p:spPr>
          <a:xfrm>
            <a:off x="3879140" y="2568562"/>
            <a:ext cx="8911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a typeface="Lato Black" pitchFamily="34" charset="-122"/>
                <a:cs typeface="Lato Black" pitchFamily="34" charset="-120"/>
              </a:rPr>
              <a:t>(62,6%)</a:t>
            </a:r>
            <a:endParaRPr lang="ru-KZ" sz="16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1AF44E7-9427-4AAE-9BEC-E771C98C0A3D}"/>
              </a:ext>
            </a:extLst>
          </p:cNvPr>
          <p:cNvSpPr txBox="1"/>
          <p:nvPr/>
        </p:nvSpPr>
        <p:spPr>
          <a:xfrm>
            <a:off x="9073823" y="2518608"/>
            <a:ext cx="8911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a typeface="Lato Black" pitchFamily="34" charset="-122"/>
                <a:cs typeface="Lato Black" pitchFamily="34" charset="-120"/>
              </a:rPr>
              <a:t>(66,9%)</a:t>
            </a:r>
            <a:endParaRPr lang="ru-KZ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745E82-45E8-4CD3-A6A1-33C5788A7F6A}"/>
              </a:ext>
            </a:extLst>
          </p:cNvPr>
          <p:cNvSpPr txBox="1"/>
          <p:nvPr/>
        </p:nvSpPr>
        <p:spPr>
          <a:xfrm>
            <a:off x="4828736" y="5342894"/>
            <a:ext cx="297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Июнь-август 2025 года</a:t>
            </a:r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139715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 Ustaz AI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585550" y="269181"/>
            <a:ext cx="1263650" cy="450850"/>
          </a:xfrm>
          <a:prstGeom prst="rect">
            <a:avLst/>
          </a:prstGeom>
        </p:spPr>
      </p:pic>
      <p:pic>
        <p:nvPicPr>
          <p:cNvPr id="4" name="entering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158990" y="4972672"/>
            <a:ext cx="444425" cy="444425"/>
          </a:xfrm>
          <a:prstGeom prst="rect">
            <a:avLst/>
          </a:prstGeom>
        </p:spPr>
      </p:pic>
      <p:pic>
        <p:nvPicPr>
          <p:cNvPr id="5" name="Безымянный-1_Монтажная область 1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98263" y="4972672"/>
            <a:ext cx="444424" cy="444424"/>
          </a:xfrm>
          <a:prstGeom prst="rect">
            <a:avLst/>
          </a:prstGeom>
        </p:spPr>
      </p:pic>
      <p:pic>
        <p:nvPicPr>
          <p:cNvPr id="12" name="Frame 38361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499262" y="1359390"/>
            <a:ext cx="11385550" cy="381000"/>
          </a:xfrm>
          <a:prstGeom prst="rect">
            <a:avLst/>
          </a:prstGeom>
        </p:spPr>
      </p:pic>
      <p:pic>
        <p:nvPicPr>
          <p:cNvPr id="21" name="Rectangle 296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566502" y="3178126"/>
            <a:ext cx="10962880" cy="2625535"/>
          </a:xfrm>
          <a:prstGeom prst="rect">
            <a:avLst/>
          </a:prstGeom>
        </p:spPr>
      </p:pic>
      <p:pic>
        <p:nvPicPr>
          <p:cNvPr id="23" name="Ellipse 794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698057" y="3444663"/>
            <a:ext cx="44450" cy="44450"/>
          </a:xfrm>
          <a:prstGeom prst="rect">
            <a:avLst/>
          </a:prstGeom>
        </p:spPr>
      </p:pic>
      <p:pic>
        <p:nvPicPr>
          <p:cNvPr id="24" name="Ellipse 79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2452379" y="4008049"/>
            <a:ext cx="44450" cy="44450"/>
          </a:xfrm>
          <a:prstGeom prst="rect">
            <a:avLst/>
          </a:prstGeom>
        </p:spPr>
      </p:pic>
      <p:pic>
        <p:nvPicPr>
          <p:cNvPr id="25" name="Ellipse 796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4062302" y="3473658"/>
            <a:ext cx="44450" cy="44450"/>
          </a:xfrm>
          <a:prstGeom prst="rect">
            <a:avLst/>
          </a:prstGeom>
        </p:spPr>
      </p:pic>
      <p:pic>
        <p:nvPicPr>
          <p:cNvPr id="26" name="Ellipse 79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5509020" y="3985824"/>
            <a:ext cx="44450" cy="44450"/>
          </a:xfrm>
          <a:prstGeom prst="rect">
            <a:avLst/>
          </a:prstGeom>
        </p:spPr>
      </p:pic>
      <p:pic>
        <p:nvPicPr>
          <p:cNvPr id="27" name="Ellipse 798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7516169" y="3455373"/>
            <a:ext cx="44450" cy="44450"/>
          </a:xfrm>
          <a:prstGeom prst="rect">
            <a:avLst/>
          </a:prstGeom>
        </p:spPr>
      </p:pic>
      <p:pic>
        <p:nvPicPr>
          <p:cNvPr id="28" name="Ellipse 799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9015667" y="3989841"/>
            <a:ext cx="44450" cy="44450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822168" y="3039614"/>
            <a:ext cx="4236539" cy="199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  <a:spcAft>
                <a:spcPts val="25"/>
              </a:spcAft>
            </a:pPr>
            <a:r>
              <a:rPr lang="en-US" sz="1400" b="1" dirty="0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Внедрение </a:t>
            </a:r>
            <a:r>
              <a:rPr lang="en-US" sz="1400" b="1" dirty="0" err="1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инструментов</a:t>
            </a:r>
            <a:r>
              <a:rPr lang="en-US" sz="1400" b="1" dirty="0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 </a:t>
            </a:r>
            <a:r>
              <a:rPr lang="en-US" sz="1400" b="1" dirty="0" err="1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искусственного</a:t>
            </a:r>
            <a:r>
              <a:rPr lang="en-US" sz="1400" b="1" dirty="0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 </a:t>
            </a:r>
            <a:r>
              <a:rPr lang="en-US" sz="1400" b="1" dirty="0" err="1">
                <a:solidFill>
                  <a:srgbClr val="009A9A"/>
                </a:solidFill>
                <a:ea typeface="Lato Bold" pitchFamily="34" charset="-122"/>
                <a:cs typeface="Lato Bold" pitchFamily="34" charset="-120"/>
              </a:rPr>
              <a:t>интеллекта</a:t>
            </a:r>
            <a:endParaRPr lang="en-US" sz="1400" b="1" dirty="0">
              <a:solidFill>
                <a:srgbClr val="009A9A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44" name="Text 15"/>
          <p:cNvSpPr/>
          <p:nvPr/>
        </p:nvSpPr>
        <p:spPr>
          <a:xfrm>
            <a:off x="822168" y="3438166"/>
            <a:ext cx="2287561" cy="38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Персонализированное разъяснение процесса аттестации</a:t>
            </a:r>
            <a:endParaRPr lang="en-US" sz="1100" dirty="0"/>
          </a:p>
        </p:txBody>
      </p:sp>
      <p:sp>
        <p:nvSpPr>
          <p:cNvPr id="45" name="Text 16"/>
          <p:cNvSpPr/>
          <p:nvPr/>
        </p:nvSpPr>
        <p:spPr>
          <a:xfrm>
            <a:off x="1540042" y="4915537"/>
            <a:ext cx="2979813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Создание SuperApp «Ustaz» путем доработка и развитие существующего мобильного приложения
</a:t>
            </a:r>
            <a:endParaRPr lang="en-US" sz="1100" dirty="0"/>
          </a:p>
        </p:txBody>
      </p:sp>
      <p:sp>
        <p:nvSpPr>
          <p:cNvPr id="46" name="Text 17"/>
          <p:cNvSpPr/>
          <p:nvPr/>
        </p:nvSpPr>
        <p:spPr>
          <a:xfrm>
            <a:off x="5735300" y="4915537"/>
            <a:ext cx="5667247" cy="743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 dirty="0" err="1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Исключение</a:t>
            </a:r>
            <a:r>
              <a:rPr lang="en-US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ручного</a:t>
            </a:r>
            <a:r>
              <a:rPr lang="ru-RU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ввод</a:t>
            </a:r>
            <a:r>
              <a:rPr lang="ru-RU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а </a:t>
            </a:r>
            <a:r>
              <a:rPr lang="en-US" sz="1100" dirty="0" err="1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данных</a:t>
            </a:r>
            <a:r>
              <a:rPr lang="en-US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 путем создания цифорового модуля по </a:t>
            </a:r>
            <a:r>
              <a:rPr lang="en-US" sz="1100" dirty="0" err="1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заполнению</a:t>
            </a:r>
            <a:r>
              <a:rPr lang="en-US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качеств</a:t>
            </a:r>
            <a:r>
              <a:rPr lang="ru-RU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а</a:t>
            </a:r>
            <a:r>
              <a:rPr lang="en-US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 знаний, </a:t>
            </a:r>
            <a:r>
              <a:rPr lang="en-US" sz="1100" dirty="0" err="1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трансляци</a:t>
            </a:r>
            <a:r>
              <a:rPr lang="ru-RU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и</a:t>
            </a:r>
            <a:r>
              <a:rPr lang="en-US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 практики, выступления, публикации, </a:t>
            </a:r>
            <a:r>
              <a:rPr lang="en-US" sz="1100" dirty="0" err="1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участи</a:t>
            </a:r>
            <a:r>
              <a:rPr lang="ru-RU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я</a:t>
            </a:r>
            <a:r>
              <a:rPr lang="en-US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 в группах, проектах, </a:t>
            </a:r>
            <a:r>
              <a:rPr lang="ru-RU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предоставление </a:t>
            </a:r>
            <a:r>
              <a:rPr lang="en-US" sz="1100" dirty="0" err="1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учебно-методическ</a:t>
            </a:r>
            <a:r>
              <a:rPr lang="ru-RU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их</a:t>
            </a:r>
            <a:r>
              <a:rPr lang="en-US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материал</a:t>
            </a:r>
            <a:r>
              <a:rPr lang="ru-RU" sz="1100" dirty="0" err="1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ов</a:t>
            </a:r>
            <a:endParaRPr lang="en-US" sz="1100" dirty="0"/>
          </a:p>
        </p:txBody>
      </p:sp>
      <p:sp>
        <p:nvSpPr>
          <p:cNvPr id="47" name="Text 18"/>
          <p:cNvSpPr/>
          <p:nvPr/>
        </p:nvSpPr>
        <p:spPr>
          <a:xfrm>
            <a:off x="2612944" y="3954746"/>
            <a:ext cx="1649919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Поддержка в подготовке профиля к аттестации</a:t>
            </a:r>
            <a:endParaRPr lang="en-US" sz="1100" dirty="0"/>
          </a:p>
        </p:txBody>
      </p:sp>
      <p:sp>
        <p:nvSpPr>
          <p:cNvPr id="48" name="Text 19"/>
          <p:cNvSpPr/>
          <p:nvPr/>
        </p:nvSpPr>
        <p:spPr>
          <a:xfrm>
            <a:off x="4211119" y="3403461"/>
            <a:ext cx="1573977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Напоминания о сроках заполнения портфолио</a:t>
            </a:r>
            <a:endParaRPr lang="en-US" sz="1100" dirty="0"/>
          </a:p>
        </p:txBody>
      </p:sp>
      <p:sp>
        <p:nvSpPr>
          <p:cNvPr id="49" name="Text 20"/>
          <p:cNvSpPr/>
          <p:nvPr/>
        </p:nvSpPr>
        <p:spPr>
          <a:xfrm>
            <a:off x="5655846" y="3985824"/>
            <a:ext cx="2287561" cy="422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Анализ профиля и рекомендации по профессиональному росту</a:t>
            </a:r>
            <a:endParaRPr lang="en-US" sz="1100" dirty="0"/>
          </a:p>
        </p:txBody>
      </p:sp>
      <p:sp>
        <p:nvSpPr>
          <p:cNvPr id="50" name="Text 21"/>
          <p:cNvSpPr/>
          <p:nvPr/>
        </p:nvSpPr>
        <p:spPr>
          <a:xfrm>
            <a:off x="7727951" y="3410307"/>
            <a:ext cx="2381345" cy="428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Рекомендации для непрерывного профессионального развития</a:t>
            </a:r>
            <a:endParaRPr lang="en-US" sz="1100" dirty="0"/>
          </a:p>
        </p:txBody>
      </p:sp>
      <p:sp>
        <p:nvSpPr>
          <p:cNvPr id="51" name="Text 22"/>
          <p:cNvSpPr/>
          <p:nvPr/>
        </p:nvSpPr>
        <p:spPr>
          <a:xfrm>
            <a:off x="9214345" y="3947579"/>
            <a:ext cx="1789902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 dirty="0">
                <a:solidFill>
                  <a:srgbClr val="000000"/>
                </a:solidFill>
                <a:latin typeface="Lato Regular" pitchFamily="34" charset="0"/>
                <a:ea typeface="Lato Regular" pitchFamily="34" charset="-122"/>
                <a:cs typeface="Lato Regular" pitchFamily="34" charset="-120"/>
              </a:rPr>
              <a:t>Внедрение ИИ чат бота</a:t>
            </a:r>
            <a:endParaRPr lang="en-US" sz="1100" dirty="0"/>
          </a:p>
        </p:txBody>
      </p:sp>
      <p:sp>
        <p:nvSpPr>
          <p:cNvPr id="63" name="Text 34"/>
          <p:cNvSpPr/>
          <p:nvPr/>
        </p:nvSpPr>
        <p:spPr>
          <a:xfrm>
            <a:off x="1540042" y="2005715"/>
            <a:ext cx="2507539" cy="152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b="1" dirty="0" err="1">
                <a:solidFill>
                  <a:srgbClr val="000000"/>
                </a:solidFill>
                <a:latin typeface="+mj-lt"/>
                <a:ea typeface="Lato Regular" pitchFamily="34" charset="-122"/>
                <a:cs typeface="Lato Regular" pitchFamily="34" charset="-120"/>
              </a:rPr>
              <a:t>Зам</a:t>
            </a:r>
            <a:r>
              <a:rPr lang="ru-RU" sz="1600" b="1" dirty="0" err="1">
                <a:solidFill>
                  <a:srgbClr val="000000"/>
                </a:solidFill>
                <a:latin typeface="+mj-lt"/>
                <a:ea typeface="Lato Regular" pitchFamily="34" charset="-122"/>
                <a:cs typeface="Lato Regular" pitchFamily="34" charset="-120"/>
              </a:rPr>
              <a:t>еститель</a:t>
            </a:r>
            <a:r>
              <a:rPr lang="en-US" sz="1600" b="1" dirty="0">
                <a:solidFill>
                  <a:srgbClr val="000000"/>
                </a:solidFill>
                <a:latin typeface="+mj-lt"/>
                <a:ea typeface="Lato Regular" pitchFamily="34" charset="-122"/>
                <a:cs typeface="Lato Regular" pitchFamily="34" charset="-12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+mj-lt"/>
                <a:ea typeface="Lato Regular" pitchFamily="34" charset="-122"/>
                <a:cs typeface="Lato Regular" pitchFamily="34" charset="-120"/>
              </a:rPr>
              <a:t>руководител</a:t>
            </a:r>
            <a:r>
              <a:rPr lang="ru-RU" sz="1600" b="1" dirty="0">
                <a:solidFill>
                  <a:srgbClr val="000000"/>
                </a:solidFill>
                <a:latin typeface="+mj-lt"/>
                <a:ea typeface="Lato Regular" pitchFamily="34" charset="-122"/>
                <a:cs typeface="Lato Regular" pitchFamily="34" charset="-120"/>
              </a:rPr>
              <a:t>я</a:t>
            </a:r>
            <a:endParaRPr lang="en-US" sz="1600" b="1" dirty="0">
              <a:latin typeface="+mj-lt"/>
            </a:endParaRPr>
          </a:p>
        </p:txBody>
      </p:sp>
      <p:sp>
        <p:nvSpPr>
          <p:cNvPr id="64" name="Text 35"/>
          <p:cNvSpPr/>
          <p:nvPr/>
        </p:nvSpPr>
        <p:spPr>
          <a:xfrm>
            <a:off x="4593921" y="2081101"/>
            <a:ext cx="1306231" cy="22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00"/>
              </a:lnSpc>
              <a:spcAft>
                <a:spcPts val="25"/>
              </a:spcAft>
            </a:pPr>
            <a:r>
              <a:rPr lang="en-US" sz="1600" b="1" dirty="0" err="1">
                <a:solidFill>
                  <a:srgbClr val="000000"/>
                </a:solidFill>
                <a:latin typeface="+mj-lt"/>
                <a:ea typeface="Lato Regular" pitchFamily="34" charset="-122"/>
                <a:cs typeface="Lato Regular" pitchFamily="34" charset="-120"/>
              </a:rPr>
              <a:t>Руководител</a:t>
            </a:r>
            <a:r>
              <a:rPr lang="ru-RU" sz="1600" b="1" dirty="0">
                <a:solidFill>
                  <a:srgbClr val="000000"/>
                </a:solidFill>
                <a:latin typeface="+mj-lt"/>
                <a:ea typeface="Lato Regular" pitchFamily="34" charset="-122"/>
                <a:cs typeface="Lato Regular" pitchFamily="34" charset="-120"/>
              </a:rPr>
              <a:t>ь</a:t>
            </a:r>
            <a:endParaRPr lang="en-US" sz="1600" b="1" dirty="0">
              <a:latin typeface="+mj-lt"/>
            </a:endParaRPr>
          </a:p>
        </p:txBody>
      </p:sp>
      <p:sp>
        <p:nvSpPr>
          <p:cNvPr id="65" name="Text 36"/>
          <p:cNvSpPr/>
          <p:nvPr/>
        </p:nvSpPr>
        <p:spPr>
          <a:xfrm>
            <a:off x="6360289" y="2067925"/>
            <a:ext cx="1398799" cy="22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00"/>
              </a:lnSpc>
              <a:spcAft>
                <a:spcPts val="25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Lato Regular" pitchFamily="34" charset="-122"/>
                <a:cs typeface="Lato Regular" pitchFamily="34" charset="-120"/>
              </a:rPr>
              <a:t>Исследователь</a:t>
            </a:r>
            <a:endParaRPr lang="en-US" sz="1600" b="1" dirty="0">
              <a:latin typeface="+mj-lt"/>
            </a:endParaRPr>
          </a:p>
        </p:txBody>
      </p:sp>
      <p:sp>
        <p:nvSpPr>
          <p:cNvPr id="66" name="Text 37"/>
          <p:cNvSpPr/>
          <p:nvPr/>
        </p:nvSpPr>
        <p:spPr>
          <a:xfrm>
            <a:off x="8219225" y="2075852"/>
            <a:ext cx="699399" cy="258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00"/>
              </a:lnSpc>
              <a:spcAft>
                <a:spcPts val="25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Lato Regular" pitchFamily="34" charset="-122"/>
                <a:cs typeface="Lato Regular" pitchFamily="34" charset="-120"/>
              </a:rPr>
              <a:t>Мастер</a:t>
            </a:r>
            <a:endParaRPr lang="en-US" sz="1600" b="1" dirty="0">
              <a:latin typeface="+mj-lt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9EAA0703-D03A-4D28-993F-14A3CE6D6CF5}"/>
              </a:ext>
            </a:extLst>
          </p:cNvPr>
          <p:cNvSpPr/>
          <p:nvPr/>
        </p:nvSpPr>
        <p:spPr>
          <a:xfrm>
            <a:off x="742507" y="71628"/>
            <a:ext cx="9277392" cy="5079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F4FD4639-A6D5-4FAC-8021-058B2FBA486B}"/>
              </a:ext>
            </a:extLst>
          </p:cNvPr>
          <p:cNvSpPr/>
          <p:nvPr/>
        </p:nvSpPr>
        <p:spPr>
          <a:xfrm>
            <a:off x="-1" y="0"/>
            <a:ext cx="9500135" cy="465172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Oswald"/>
                <a:cs typeface="Times New Roman"/>
              </a:rPr>
              <a:t>Расширение цифровых решений на платформе «</a:t>
            </a:r>
            <a:r>
              <a:rPr lang="ru-RU" sz="2400" b="1" dirty="0" err="1">
                <a:solidFill>
                  <a:schemeClr val="bg1"/>
                </a:solidFill>
                <a:latin typeface="Oswald"/>
                <a:cs typeface="Times New Roman"/>
              </a:rPr>
              <a:t>Ұстаз</a:t>
            </a:r>
            <a:r>
              <a:rPr lang="ru-RU" sz="2400" b="1" dirty="0">
                <a:solidFill>
                  <a:schemeClr val="bg1"/>
                </a:solidFill>
                <a:latin typeface="Oswald"/>
                <a:cs typeface="Times New Roman"/>
              </a:rPr>
              <a:t>»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86CDEE3-7239-4A7B-9AAF-1CFE0CC5FB4B}"/>
              </a:ext>
            </a:extLst>
          </p:cNvPr>
          <p:cNvSpPr txBox="1"/>
          <p:nvPr/>
        </p:nvSpPr>
        <p:spPr>
          <a:xfrm>
            <a:off x="870294" y="811114"/>
            <a:ext cx="186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A9A"/>
                </a:solidFill>
              </a:rPr>
              <a:t>с 2026 года </a:t>
            </a:r>
            <a:endParaRPr lang="ru-KZ" b="1" dirty="0">
              <a:solidFill>
                <a:srgbClr val="009A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79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</TotalTime>
  <Words>1018</Words>
  <Application>Microsoft Office PowerPoint</Application>
  <PresentationFormat>Широкоэкранный</PresentationFormat>
  <Paragraphs>198</Paragraphs>
  <Slides>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Aptos</vt:lpstr>
      <vt:lpstr>Aptos Narrow</vt:lpstr>
      <vt:lpstr>Arial</vt:lpstr>
      <vt:lpstr>Arial Narrow</vt:lpstr>
      <vt:lpstr>Calibri</vt:lpstr>
      <vt:lpstr>Calibri Light</vt:lpstr>
      <vt:lpstr>Lato Black</vt:lpstr>
      <vt:lpstr>Lato Bold</vt:lpstr>
      <vt:lpstr>Lato Regular</vt:lpstr>
      <vt:lpstr>Oswald</vt:lpstr>
      <vt:lpstr>Times New Roman</vt:lpstr>
      <vt:lpstr>Тема Office</vt:lpstr>
      <vt:lpstr>Acrobat Document</vt:lpstr>
      <vt:lpstr>Презентация PowerPoint</vt:lpstr>
      <vt:lpstr>Из Правил и условий аттестации педагогов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Мухамбетжанова Гульден Есмуратовна [ЦА]</dc:creator>
  <cp:lastModifiedBy>Владелец</cp:lastModifiedBy>
  <cp:revision>152</cp:revision>
  <dcterms:created xsi:type="dcterms:W3CDTF">2025-03-20T05:33:30Z</dcterms:created>
  <dcterms:modified xsi:type="dcterms:W3CDTF">2025-12-02T05:35:46Z</dcterms:modified>
</cp:coreProperties>
</file>